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824F42-A2D3-4FFD-AA14-ABD57337A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DE57276B-0CBF-4FFB-932F-C0757EC4D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927999E4-6DD2-4333-B4E8-7E936971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AF31E78-1BE3-47E7-9142-D000D2E0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3342BF8-58CE-4179-BCED-72DFD43D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310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AA41EFF-0B6D-47C7-8394-A1995262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E05F7D3C-1886-4261-BEA1-29CB46D09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3E1F6A5-577E-47CB-BC9C-FEE3AB72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8B765DE-91E4-4FB3-89E0-96F86661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058943B-F7DF-4BC8-A3AD-669BECA0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056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E1831726-AFEB-41B7-90D0-4C43463A3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13C0B80F-86D8-4087-B6F3-C3E042988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904A8DC-381C-4F19-B339-DF2760D4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6E13596-7C2B-45BB-9C06-ED884365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C651146-C3CE-4D20-ABC3-88E86B54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7430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4CCB38-CAB1-482B-8A97-C2E0A0A7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26885DC-B376-44D1-9DFD-C5A41E8A2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7D0901B-4A8E-45F8-9B9D-20D9DCBA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A3DA4D9-E2C2-4848-ADBB-62CD106F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BD6A1D1-50C2-4746-8077-81D590AE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3429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C1D29CA-DB16-48FE-B743-68397918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9031FDA5-1DA9-474F-88EC-05989E1FE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9F4B2C1-CDC7-44AA-92EE-91A4825F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A87A33E-DEEE-4590-84F1-C71906EC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4A5A774-C94C-457E-AD3C-2D4F8252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0544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C7AC90F-038D-4589-A7FC-AC9BCF1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803330D-FE0C-46EB-B4A5-3EA6833C7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7DFBFFC8-41E5-4B9B-91CA-4A5B2CB71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1C79B79-803E-465F-9A84-3402782C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89977E8-BF34-4A5F-B669-5721F14E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A73E906E-51AD-4300-AD0A-6B7CD9E1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9526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4C8C46B-D9F3-49B8-893F-EF53D69C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9E48047-24E8-4114-9F2E-C5D4B4C8C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28662381-F862-4003-9990-86F2FD59F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A4DC6A41-9193-499A-AB7B-3E869B08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EAF4C28A-01E3-4B31-84BC-12CAD1E17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2FAEEBD7-B2DA-470F-91F7-16C98020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0E12D27A-634D-46AD-A1B7-9E859657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813B6EC9-0AD2-4841-A84A-8DF790C4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9025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7481B78-46B0-40E6-8A9A-EB53B74B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A7CDFB33-A059-4EF4-9A7E-84698684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ECDED0FB-F92C-4931-9CC3-21ACB008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B6EB4E1F-61B4-4ABE-907F-F4C02D05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8164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70C79679-2238-43C4-B8E3-826D3844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B48022AC-563D-49A5-B48A-18F63C8A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19D1366-14D3-4B3C-B758-D006E725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2071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1E3895-188D-46D3-A608-F04E0385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21BBCF7-77C6-425E-A605-F02D7ACB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C867B6AE-CF78-4285-8467-EC97126B1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3C65A3F4-A869-4D30-8519-DAAB3FD6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057E9ACD-53AD-4F45-931E-BC741338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79C1C893-4221-42A2-9F1F-49964D8A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1262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EEEB46-1998-41D2-A774-C5194B23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724EBAD6-D395-4D94-8397-2E048C2EE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4567E75B-9E6B-4FED-9846-CDBF1781A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EC9CDEFE-5D75-4976-BFC8-E2E10B52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1E26F2BA-DEA2-4560-BC08-56B7869E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C737297A-B004-42BB-8CDE-79969510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8841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65095B11-BA4E-4E83-91AC-30B4ED35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1F1B8459-903C-402D-A5FC-C5F3E2058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ED970B3-D307-4091-84E8-816330225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1EE6-6FC4-49E1-8E19-08215A931C42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84ECC76-1227-4706-B869-B6D1154C9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7C363C6-26DF-4FCA-849E-383B9A329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41914-2AEE-4771-9B2D-925413697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3449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706009679060257024/" TargetMode="External"/><Relationship Id="rId2" Type="http://schemas.openxmlformats.org/officeDocument/2006/relationships/hyperlink" Target="https://www.history.com/topics/landmarks/statue-of-libert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79">
            <a:extLst>
              <a:ext uri="{FF2B5EF4-FFF2-40B4-BE49-F238E27FC236}">
                <a16:creationId xmlns=""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Download wallpapers US flag, 4K, silk texture, USA, American flag ...">
            <a:extLst>
              <a:ext uri="{FF2B5EF4-FFF2-40B4-BE49-F238E27FC236}">
                <a16:creationId xmlns="" xmlns:a16="http://schemas.microsoft.com/office/drawing/2014/main" id="{9337955A-D540-4E9E-BB82-A1474D334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410" b="1"/>
          <a:stretch/>
        </p:blipFill>
        <p:spPr bwMode="auto">
          <a:xfrm>
            <a:off x="3132160" y="1021"/>
            <a:ext cx="9059839" cy="6855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9EE6AF1-E680-430D-B4D4-C5B527EFE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099671"/>
            <a:ext cx="4972511" cy="3367554"/>
          </a:xfrm>
        </p:spPr>
        <p:txBody>
          <a:bodyPr anchor="b">
            <a:normAutofit fontScale="90000"/>
          </a:bodyPr>
          <a:lstStyle/>
          <a:p>
            <a:pPr algn="l"/>
            <a:r>
              <a:rPr lang="cs-CZ" sz="6600" dirty="0" smtClean="0"/>
              <a:t>WELCOME 6.D!</a:t>
            </a:r>
            <a:r>
              <a:rPr lang="cs-CZ" sz="6600" dirty="0"/>
              <a:t/>
            </a:r>
            <a:br>
              <a:rPr lang="cs-CZ" sz="6600" dirty="0"/>
            </a:br>
            <a:r>
              <a:rPr lang="cs-CZ" sz="6600" dirty="0" smtClean="0"/>
              <a:t>ENGLISH IS HERE!</a:t>
            </a:r>
            <a:br>
              <a:rPr lang="cs-CZ" sz="6600" dirty="0" smtClean="0"/>
            </a:br>
            <a:r>
              <a:rPr lang="cs-CZ" sz="6600" dirty="0" err="1" smtClean="0"/>
              <a:t>Our</a:t>
            </a:r>
            <a:r>
              <a:rPr lang="cs-CZ" sz="6600" dirty="0" smtClean="0"/>
              <a:t> </a:t>
            </a:r>
            <a:r>
              <a:rPr lang="cs-CZ" sz="6600" dirty="0" err="1" smtClean="0"/>
              <a:t>topic</a:t>
            </a:r>
            <a:r>
              <a:rPr lang="cs-CZ" sz="6600" dirty="0" smtClean="0"/>
              <a:t> </a:t>
            </a:r>
            <a:r>
              <a:rPr lang="cs-CZ" sz="6600" dirty="0" err="1" smtClean="0"/>
              <a:t>is</a:t>
            </a:r>
            <a:r>
              <a:rPr lang="cs-CZ" sz="6600" dirty="0" smtClean="0"/>
              <a:t> THE USA</a:t>
            </a:r>
            <a:endParaRPr lang="cs-CZ" sz="6600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8FB4F28-0E2F-4955-8AFF-9C8AC65C8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pPr algn="l"/>
            <a:r>
              <a:rPr lang="cs-CZ"/>
              <a:t>20. 5. 2020</a:t>
            </a:r>
            <a:endParaRPr lang="cs-CZ" dirty="0"/>
          </a:p>
        </p:txBody>
      </p:sp>
      <p:sp>
        <p:nvSpPr>
          <p:cNvPr id="1038" name="Freeform: Shape 81">
            <a:extLst>
              <a:ext uri="{FF2B5EF4-FFF2-40B4-BE49-F238E27FC236}">
                <a16:creationId xmlns="" xmlns:a16="http://schemas.microsoft.com/office/drawing/2014/main" id="{9453FF84-60C1-4EA8-B49B-1B8C2D0C58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tatue of Liberty - Height, Location &amp; Timeline - HISTORY">
            <a:extLst>
              <a:ext uri="{FF2B5EF4-FFF2-40B4-BE49-F238E27FC236}">
                <a16:creationId xmlns="" xmlns:a16="http://schemas.microsoft.com/office/drawing/2014/main" id="{4F306D1D-5DF3-4830-A25B-23D2006EE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116"/>
          <a:stretch/>
        </p:blipFill>
        <p:spPr bwMode="auto">
          <a:xfrm>
            <a:off x="1" y="9527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4573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merická vlajka Stock Fotka zdarma - Public Domain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732" y="4189423"/>
            <a:ext cx="3241760" cy="2161173"/>
          </a:xfrm>
          <a:prstGeom prst="rect">
            <a:avLst/>
          </a:prstGeom>
          <a:noFill/>
        </p:spPr>
      </p:pic>
      <p:pic>
        <p:nvPicPr>
          <p:cNvPr id="9218" name="Picture 2" descr="PUZZLE MAXI - Mapa USA - jednotlivé státy, hlavní města/48 dílků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9871" y="4074460"/>
            <a:ext cx="2782644" cy="2173940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CB9A420-CFD6-450A-B047-12F6BB57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7EB5BB31-C80A-4473-A539-70BD8BA35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1519" y="392206"/>
            <a:ext cx="8225038" cy="3439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88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ojené státy americké - Hotelove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550" y="3325812"/>
            <a:ext cx="3714750" cy="2476501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3A4D4B4-03B5-40F8-8F9E-0E36961F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100" y="596900"/>
            <a:ext cx="4457699" cy="5580063"/>
          </a:xfrm>
        </p:spPr>
        <p:txBody>
          <a:bodyPr>
            <a:normAutofit/>
          </a:bodyPr>
          <a:lstStyle/>
          <a:p>
            <a:r>
              <a:rPr lang="cs-CZ" dirty="0" smtClean="0"/>
              <a:t>V USA </a:t>
            </a:r>
            <a:r>
              <a:rPr lang="cs-CZ" dirty="0"/>
              <a:t>je 50 států. Některé východní státy, jako Rhode </a:t>
            </a:r>
            <a:r>
              <a:rPr lang="cs-CZ" dirty="0" err="1"/>
              <a:t>Islands</a:t>
            </a:r>
            <a:r>
              <a:rPr lang="cs-CZ" dirty="0"/>
              <a:t> a Delaware, jsou malé, ale některé, jako Texas, Kalifornie a Aljaška, jsou větší než </a:t>
            </a:r>
            <a:r>
              <a:rPr lang="cs-CZ" dirty="0" smtClean="0"/>
              <a:t>spousta </a:t>
            </a:r>
            <a:r>
              <a:rPr lang="cs-CZ" dirty="0"/>
              <a:t>států.</a:t>
            </a:r>
          </a:p>
          <a:p>
            <a:r>
              <a:rPr lang="cs-CZ" dirty="0"/>
              <a:t>Největší stát je Aljaška.</a:t>
            </a:r>
          </a:p>
          <a:p>
            <a:r>
              <a:rPr lang="cs-CZ" dirty="0"/>
              <a:t>Každý stát má svou vlastní vládu a své hlavní město. </a:t>
            </a:r>
          </a:p>
          <a:p>
            <a:r>
              <a:rPr lang="cs-CZ" dirty="0"/>
              <a:t>Federálním hlavním městem </a:t>
            </a:r>
            <a:r>
              <a:rPr lang="cs-CZ" dirty="0" smtClean="0"/>
              <a:t>celého </a:t>
            </a:r>
            <a:r>
              <a:rPr lang="cs-CZ" dirty="0"/>
              <a:t>USA je Washington DC.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78D974-441E-49BF-A701-08EC74DF3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596900"/>
            <a:ext cx="5876925" cy="2457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366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orgia man 'planned to fire anti-tank rocket at White Hou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3790950"/>
            <a:ext cx="4445000" cy="2500313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E9E322-5B11-4EF8-B34D-7912E964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26E8E09B-1256-492A-9995-270BF2836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700" y="408386"/>
            <a:ext cx="8225188" cy="2882106"/>
          </a:xfrm>
          <a:prstGeom prst="rect">
            <a:avLst/>
          </a:prstGeom>
        </p:spPr>
      </p:pic>
      <p:sp>
        <p:nvSpPr>
          <p:cNvPr id="7172" name="AutoShape 4" descr="Flag of the United Stat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4" name="AutoShape 6" descr="Flag of the United Stat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6" name="Picture 8" descr="Americky Stock vektory, Royalty Free Americky Ilustrac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3989" y="3729037"/>
            <a:ext cx="3912335" cy="236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6682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The White House Is A Roach Motel? Has Ants, And Mice Too? | WMB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881" y="552449"/>
            <a:ext cx="1761068" cy="990601"/>
          </a:xfrm>
          <a:prstGeom prst="rect">
            <a:avLst/>
          </a:prstGeom>
          <a:noFill/>
        </p:spPr>
      </p:pic>
      <p:pic>
        <p:nvPicPr>
          <p:cNvPr id="6146" name="Picture 2" descr="Rok od zvolení Trumpa prezidentem: Rozděluje Ameriku více než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639" y="1758896"/>
            <a:ext cx="3581186" cy="2013003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517CC5F-9CCA-4784-9E9C-35BA9F01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F9855DF-895A-4B8C-A466-83C16347C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90987"/>
            <a:ext cx="10515600" cy="20859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Žije tady </a:t>
            </a:r>
            <a:r>
              <a:rPr lang="cs-CZ" dirty="0" smtClean="0"/>
              <a:t>Prezident </a:t>
            </a:r>
            <a:r>
              <a:rPr lang="cs-CZ" dirty="0"/>
              <a:t>S</a:t>
            </a:r>
            <a:r>
              <a:rPr lang="cs-CZ" dirty="0" smtClean="0"/>
              <a:t>pojených </a:t>
            </a:r>
            <a:r>
              <a:rPr lang="cs-CZ" dirty="0"/>
              <a:t>států, v Bílém domě. Vlajka USA se jmenuje „Hvězdy a Pruhy“.</a:t>
            </a:r>
          </a:p>
          <a:p>
            <a:r>
              <a:rPr lang="cs-CZ" dirty="0"/>
              <a:t>Na vlajce se nachází jedna hvězdička pro každý z 50 států. </a:t>
            </a:r>
          </a:p>
          <a:p>
            <a:r>
              <a:rPr lang="cs-CZ" dirty="0"/>
              <a:t>Třináct pruhů znamená 13 původních států. Tyto státy vytvořili USA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v roce 1776</a:t>
            </a:r>
            <a:r>
              <a:rPr lang="cs-CZ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8CB3E27C-2D09-49D4-87AC-24598D141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5953125" cy="2085975"/>
          </a:xfrm>
          <a:prstGeom prst="rect">
            <a:avLst/>
          </a:prstGeom>
        </p:spPr>
      </p:pic>
      <p:pic>
        <p:nvPicPr>
          <p:cNvPr id="6148" name="Picture 4" descr="300+ Free Lincoln &amp; Abraham Lincoln Photos - Pixa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2949" y="470616"/>
            <a:ext cx="1822576" cy="1062909"/>
          </a:xfrm>
          <a:prstGeom prst="rect">
            <a:avLst/>
          </a:prstGeom>
          <a:noFill/>
        </p:spPr>
      </p:pic>
      <p:pic>
        <p:nvPicPr>
          <p:cNvPr id="6150" name="Picture 6" descr="You get a White House! How the presidential loser can still live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85775"/>
            <a:ext cx="1699694" cy="1094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949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BBE652D-3482-41B4-81B4-3E3C4A1D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C4E5650A-A61E-4474-8479-1CC59E0D1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525" y="421084"/>
            <a:ext cx="8340154" cy="1824831"/>
          </a:xfrm>
          <a:prstGeom prst="rect">
            <a:avLst/>
          </a:prstGeom>
        </p:spPr>
      </p:pic>
      <p:pic>
        <p:nvPicPr>
          <p:cNvPr id="5122" name="Picture 2" descr="Peregrine: What is the Optimal Number of Immigrants to the U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8114" y="2790825"/>
            <a:ext cx="5804639" cy="2133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614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round The World For Kids 23 People With Their Traditiona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25" y="3284154"/>
            <a:ext cx="2124075" cy="2252079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285FAAC-9635-4D9A-B686-D9F2C080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1C0DC46-D949-4E7E-A4EB-D43F107B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2409824"/>
            <a:ext cx="10515599" cy="2119313"/>
          </a:xfrm>
        </p:spPr>
        <p:txBody>
          <a:bodyPr/>
          <a:lstStyle/>
          <a:p>
            <a:r>
              <a:rPr lang="cs-CZ" dirty="0"/>
              <a:t>První </a:t>
            </a:r>
            <a:r>
              <a:rPr lang="cs-CZ" dirty="0" smtClean="0"/>
              <a:t>osadníci v USA přišli z </a:t>
            </a:r>
            <a:r>
              <a:rPr lang="cs-CZ" dirty="0"/>
              <a:t>Británie, ale nyní </a:t>
            </a:r>
            <a:r>
              <a:rPr lang="cs-CZ" dirty="0" smtClean="0"/>
              <a:t>mají USA lidi </a:t>
            </a:r>
            <a:r>
              <a:rPr lang="cs-CZ" dirty="0"/>
              <a:t>z celého světa – z Evropy, Asie, Afriky a Jižní Ameriky.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2309255E-9CE3-4F34-956C-C17461712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452437"/>
            <a:ext cx="7858125" cy="1719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48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B189F4-D09E-41D1-9CD4-5E56F8E3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 – PŘELOŽ: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DC770A4-0141-43D9-B2D1-A57895EE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dirty="0" err="1" smtClean="0">
                <a:solidFill>
                  <a:srgbClr val="C00000"/>
                </a:solidFill>
              </a:rPr>
              <a:t>Population</a:t>
            </a:r>
            <a:endParaRPr lang="cs-CZ" dirty="0">
              <a:solidFill>
                <a:srgbClr val="C00000"/>
              </a:solidFill>
            </a:endParaRPr>
          </a:p>
          <a:p>
            <a:pPr marL="514350" indent="-514350">
              <a:buAutoNum type="alphaUcParenR"/>
            </a:pPr>
            <a:r>
              <a:rPr lang="cs-CZ" dirty="0" smtClean="0"/>
              <a:t>obyvatelstvo     B) popeláři      C) oblíbenci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third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longest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river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world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buAutoNum type="alphaUcParenR"/>
            </a:pPr>
            <a:r>
              <a:rPr lang="cs-CZ" dirty="0" smtClean="0"/>
              <a:t>Čtvrtá největší řeka na světě.   B) Třetí nejdelší řeka na světě.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C00000"/>
                </a:solidFill>
              </a:rPr>
              <a:t>3. </a:t>
            </a:r>
            <a:r>
              <a:rPr lang="cs-CZ" dirty="0" err="1" smtClean="0">
                <a:solidFill>
                  <a:srgbClr val="C00000"/>
                </a:solidFill>
              </a:rPr>
              <a:t>The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first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settlers</a:t>
            </a:r>
            <a:endParaRPr lang="cs-CZ" dirty="0" smtClean="0">
              <a:solidFill>
                <a:srgbClr val="C00000"/>
              </a:solidFill>
            </a:endParaRPr>
          </a:p>
          <a:p>
            <a:pPr marL="514350" indent="-514350">
              <a:buAutoNum type="alphaUcParenR"/>
            </a:pPr>
            <a:r>
              <a:rPr lang="cs-CZ" dirty="0" smtClean="0"/>
              <a:t>První prodavači   B) první osadníci    C) jedna setina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FF0000"/>
                </a:solidFill>
              </a:rPr>
              <a:t>4.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biggest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lake</a:t>
            </a:r>
            <a:endParaRPr lang="cs-CZ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cs-CZ" dirty="0" smtClean="0"/>
              <a:t>Nejmenší jezero   B) největší jezero    C) nejlepší </a:t>
            </a:r>
            <a:r>
              <a:rPr lang="cs-CZ" dirty="0" err="1" smtClean="0"/>
              <a:t>lajk</a:t>
            </a:r>
            <a:endParaRPr lang="cs-CZ" dirty="0" smtClean="0"/>
          </a:p>
          <a:p>
            <a:pPr marL="514350" indent="-514350">
              <a:buNone/>
            </a:pPr>
            <a:r>
              <a:rPr lang="cs-CZ" dirty="0" smtClean="0">
                <a:solidFill>
                  <a:srgbClr val="FF0000"/>
                </a:solidFill>
              </a:rPr>
              <a:t>5. </a:t>
            </a:r>
            <a:r>
              <a:rPr lang="cs-CZ" dirty="0" err="1" smtClean="0">
                <a:solidFill>
                  <a:srgbClr val="FF0000"/>
                </a:solidFill>
              </a:rPr>
              <a:t>Government</a:t>
            </a:r>
            <a:endParaRPr lang="cs-CZ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cs-CZ" dirty="0" smtClean="0"/>
              <a:t>A) Vláda    B) Guru    C) Personál    D) Generál</a:t>
            </a:r>
          </a:p>
        </p:txBody>
      </p:sp>
    </p:spTree>
    <p:extLst>
      <p:ext uri="{BB962C8B-B14F-4D97-AF65-F5344CB8AC3E}">
        <p14:creationId xmlns="" xmlns:p14="http://schemas.microsoft.com/office/powerpoint/2010/main" val="249579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D77AF06-7E6D-41BA-AD74-C0526B77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579596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A to je pro dnešek z angličtiny vše!</a:t>
            </a:r>
          </a:p>
          <a:p>
            <a:pPr marL="0" indent="0" algn="ctr">
              <a:buNone/>
            </a:pPr>
            <a:r>
              <a:rPr lang="cs-CZ" dirty="0" smtClean="0"/>
              <a:t>HAVE A NICE DAY!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Picture 2" descr="163 Best Fun greeting cartoons images | Fun, Greetings,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735136"/>
            <a:ext cx="3733800" cy="3733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748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4B165E-EDC4-454E-A2AD-91D4622A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50A35EA-53E7-4FDA-ABB5-5CE6D874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Učebnice – Project 2</a:t>
            </a:r>
          </a:p>
          <a:p>
            <a:endParaRPr lang="cs-CZ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https://www.history.com/topics/landmarks/statue-of-liberty</a:t>
            </a:r>
            <a:endParaRPr lang="cs-CZ" dirty="0"/>
          </a:p>
          <a:p>
            <a:r>
              <a:rPr lang="cs-CZ" dirty="0">
                <a:hlinkClick r:id="rId3"/>
              </a:rPr>
              <a:t>https://www.pinterest.co.uk/pin/706009679060257024/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739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PT - USA PowerPoint Presentation, free download - ID:63348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196" y="4124367"/>
            <a:ext cx="2466975" cy="1847851"/>
          </a:xfrm>
          <a:prstGeom prst="rect">
            <a:avLst/>
          </a:prstGeom>
          <a:noFill/>
        </p:spPr>
      </p:pic>
      <p:pic>
        <p:nvPicPr>
          <p:cNvPr id="17410" name="Picture 2" descr="Výlet z USA do Kanady a zpět - Cestujeme po U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5391" y="3137886"/>
            <a:ext cx="1905000" cy="1695451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409305F-7FAA-4825-A88F-22ABD824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Přečti a zkus přeložit! Učebnice str. 64 </a:t>
            </a:r>
            <a:r>
              <a:rPr lang="cs-CZ" dirty="0" err="1" smtClean="0"/>
              <a:t>Culture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0CB775A-6544-4986-863F-AAB18C684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56" y="1825626"/>
            <a:ext cx="7127233" cy="1808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082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Levné volání do USA – klikniavolej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894" y="4934465"/>
            <a:ext cx="2569783" cy="639591"/>
          </a:xfrm>
          <a:prstGeom prst="rect">
            <a:avLst/>
          </a:prstGeom>
          <a:noFill/>
        </p:spPr>
      </p:pic>
      <p:pic>
        <p:nvPicPr>
          <p:cNvPr id="16390" name="Picture 6" descr="USA | Danovyraj.cz | TERRINV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640" y="971163"/>
            <a:ext cx="3705225" cy="1228726"/>
          </a:xfrm>
          <a:prstGeom prst="rect">
            <a:avLst/>
          </a:prstGeom>
          <a:noFill/>
        </p:spPr>
      </p:pic>
      <p:pic>
        <p:nvPicPr>
          <p:cNvPr id="16388" name="Picture 4" descr="Trump zakázal cesty z Evropy do USA. Zboží ale bude putovat nadál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8018" y="4161866"/>
            <a:ext cx="2619375" cy="1743076"/>
          </a:xfrm>
          <a:prstGeom prst="rect">
            <a:avLst/>
          </a:prstGeom>
          <a:noFill/>
        </p:spPr>
      </p:pic>
      <p:pic>
        <p:nvPicPr>
          <p:cNvPr id="16386" name="Picture 2" descr="Proč je Kanada druhou nejlepší zemí k žití na světě - Flow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8040" y="4145091"/>
            <a:ext cx="2667000" cy="1714500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51DAD31-851F-4A78-AFEF-BF9F200B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788442"/>
            <a:ext cx="9563100" cy="3243263"/>
          </a:xfrm>
        </p:spPr>
        <p:txBody>
          <a:bodyPr/>
          <a:lstStyle/>
          <a:p>
            <a:r>
              <a:rPr lang="cs-CZ" dirty="0"/>
              <a:t>Spojené státy americké </a:t>
            </a:r>
            <a:r>
              <a:rPr lang="cs-CZ" dirty="0" smtClean="0"/>
              <a:t>je čtvrtá </a:t>
            </a:r>
            <a:r>
              <a:rPr lang="cs-CZ" dirty="0"/>
              <a:t>největší </a:t>
            </a:r>
            <a:r>
              <a:rPr lang="cs-CZ" dirty="0" smtClean="0"/>
              <a:t>země </a:t>
            </a:r>
            <a:r>
              <a:rPr lang="cs-CZ" dirty="0"/>
              <a:t>na světě. </a:t>
            </a:r>
            <a:r>
              <a:rPr lang="cs-CZ" dirty="0" smtClean="0"/>
              <a:t>Je větší </a:t>
            </a:r>
            <a:r>
              <a:rPr lang="cs-CZ" dirty="0"/>
              <a:t>než celá Evropa, ale není největší zemí v Severní Americe. To je Kanada.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776E042-9541-4886-866D-3F578C808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75" y="1009650"/>
            <a:ext cx="5819775" cy="1476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466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ississippi River Meets Missouri River - Stock Image - C001/6851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505" y="3354559"/>
            <a:ext cx="2619375" cy="1743076"/>
          </a:xfrm>
          <a:prstGeom prst="rect">
            <a:avLst/>
          </a:prstGeom>
          <a:noFill/>
        </p:spPr>
      </p:pic>
      <p:pic>
        <p:nvPicPr>
          <p:cNvPr id="15362" name="Picture 2" descr="US - Time Zones and Current Ti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6200" y="3731741"/>
            <a:ext cx="3721054" cy="2516916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58C424-A974-48C4-9F89-45C6B8A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D76D6E3E-D048-4FB3-8FD0-F31D4F7B1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9346" y="431837"/>
            <a:ext cx="7309022" cy="2163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401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Mississippi River System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6162" y="4180205"/>
            <a:ext cx="2512540" cy="1972888"/>
          </a:xfrm>
          <a:prstGeom prst="rect">
            <a:avLst/>
          </a:prstGeom>
          <a:noFill/>
        </p:spPr>
      </p:pic>
      <p:pic>
        <p:nvPicPr>
          <p:cNvPr id="14338" name="Picture 2" descr="Mississippi River Named Most Endangered in the U.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4472" y="1694206"/>
            <a:ext cx="2466975" cy="1847851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BA5A20-0245-4660-8295-AAC8D3F0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C8558FC-22BC-48EB-B1C8-BDE95070D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1911"/>
            <a:ext cx="7772399" cy="2714627"/>
          </a:xfrm>
        </p:spPr>
        <p:txBody>
          <a:bodyPr/>
          <a:lstStyle/>
          <a:p>
            <a:r>
              <a:rPr lang="cs-CZ" dirty="0"/>
              <a:t>V USA je 5 časových pásem. Takže když je v New Yorku 12 hodin, je na Aljašce pouze 8 hodin.</a:t>
            </a:r>
          </a:p>
          <a:p>
            <a:r>
              <a:rPr lang="cs-CZ" dirty="0"/>
              <a:t>V USA je třetí největší řeka. Je to Mississippi-Missouri.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9FF90C5-6237-4AC2-996E-77468DBFA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00237"/>
            <a:ext cx="5953125" cy="1762125"/>
          </a:xfrm>
          <a:prstGeom prst="rect">
            <a:avLst/>
          </a:prstGeom>
        </p:spPr>
      </p:pic>
      <p:sp>
        <p:nvSpPr>
          <p:cNvPr id="14342" name="AutoShape 6" descr="The Mississippi River: Facts, History &amp; Location - Video &amp; Less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44" name="AutoShape 8" descr="The Mississippi River: Facts, History &amp; Location - Video &amp; Less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4222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Pondělní koncert Metallicy musí být zpětně zrušen. Kapela nemá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430" y="3929449"/>
            <a:ext cx="4328164" cy="2423510"/>
          </a:xfrm>
          <a:prstGeom prst="rect">
            <a:avLst/>
          </a:prstGeom>
          <a:noFill/>
        </p:spPr>
      </p:pic>
      <p:pic>
        <p:nvPicPr>
          <p:cNvPr id="13316" name="Picture 4" descr="Žebříček TOP 12: nejlepší auta v USA | Auto.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3263" y="611705"/>
            <a:ext cx="3507774" cy="2160585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6F6E470-CD9F-40EE-BF8B-8543381D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302D031D-49A6-4D39-8DFF-3EF184830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9346" y="428923"/>
            <a:ext cx="5817973" cy="3346088"/>
          </a:xfrm>
          <a:prstGeom prst="rect">
            <a:avLst/>
          </a:prstGeom>
        </p:spPr>
      </p:pic>
      <p:sp>
        <p:nvSpPr>
          <p:cNvPr id="13314" name="AutoShape 2" descr="Žebříček TOP 12: nejlepší auta v USA | Aut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18" name="Picture 6" descr="6 NEJLEPŠÍCH MÍST, KDE VYFOTIT NÁPIS HOLLYWOOD | Cestování po U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8601" y="3033065"/>
            <a:ext cx="4258469" cy="197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mburger And Cola With Usa Flag. Stock Photo 18263188 - Megapi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342" y="748633"/>
            <a:ext cx="3618474" cy="2546502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FB33D11-0F5B-4A20-831B-679B9DF8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933824"/>
            <a:ext cx="10210799" cy="2138363"/>
          </a:xfrm>
        </p:spPr>
        <p:txBody>
          <a:bodyPr/>
          <a:lstStyle/>
          <a:p>
            <a:r>
              <a:rPr lang="cs-CZ" dirty="0"/>
              <a:t>USA je nejbohatší zemí světa. Vyrábí více jídla, železa, aut, letadel, knih, hudby a televizních programů než jakákoliv jiná země na světě.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8040CD80-C4FB-4E27-9303-84855AECE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81038"/>
            <a:ext cx="4933950" cy="2837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429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11 Things Not to Do in Chicago, Illino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801" y="4152900"/>
            <a:ext cx="3028950" cy="2019300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9A28CD1-30EE-41A0-9669-DDFD9060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62BCC3FE-2D87-4142-8B65-5DFCB3663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157" y="397240"/>
            <a:ext cx="6157198" cy="30853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2D0CCE64-A2C4-4723-8084-5D182D644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3" y="3507260"/>
            <a:ext cx="6157198" cy="448150"/>
          </a:xfrm>
          <a:prstGeom prst="rect">
            <a:avLst/>
          </a:prstGeom>
        </p:spPr>
      </p:pic>
      <p:pic>
        <p:nvPicPr>
          <p:cNvPr id="11266" name="Picture 2" descr="New York City Photos - Featured Images of New York City - Tripadvis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5366" y="374822"/>
            <a:ext cx="3327121" cy="2220097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8130746" y="26113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New York</a:t>
            </a:r>
            <a:endParaRPr lang="cs-CZ" dirty="0"/>
          </a:p>
        </p:txBody>
      </p:sp>
      <p:pic>
        <p:nvPicPr>
          <p:cNvPr id="11268" name="Picture 4" descr="Necenzurované zážitky z USA: Los Angeles | Amerika.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0709" y="4366053"/>
            <a:ext cx="3069677" cy="1944129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>
            <a:off x="4374291" y="5445211"/>
            <a:ext cx="13180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Los Angeles</a:t>
            </a:r>
            <a:endParaRPr lang="cs-CZ" dirty="0"/>
          </a:p>
        </p:txBody>
      </p:sp>
      <p:sp>
        <p:nvSpPr>
          <p:cNvPr id="11270" name="AutoShape 6" descr="English school in Chicago | Kaplan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2" name="AutoShape 8" descr="English school in Chicago | Kaplan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4" name="AutoShape 10" descr="English school in Chicago | Kaplan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6" name="AutoShape 12" descr="English school in Chicago | Kaplan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10125075" y="5219700"/>
            <a:ext cx="13906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Chicago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5494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71872F9-4534-4548-A895-58784A11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B80FE25-3596-4E10-9F74-D96A20C9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1825625"/>
            <a:ext cx="4267200" cy="4351338"/>
          </a:xfrm>
        </p:spPr>
        <p:txBody>
          <a:bodyPr/>
          <a:lstStyle/>
          <a:p>
            <a:r>
              <a:rPr lang="cs-CZ" dirty="0"/>
              <a:t>V USA žije kolem 300 miliónů lidí. Většina z nich žije ve městech.</a:t>
            </a:r>
          </a:p>
          <a:p>
            <a:r>
              <a:rPr lang="cs-CZ" dirty="0"/>
              <a:t>Největším městem v USA je New York. V New Yorku žije kolem 8 miliónů lidí.</a:t>
            </a:r>
          </a:p>
          <a:p>
            <a:r>
              <a:rPr lang="cs-CZ" dirty="0"/>
              <a:t>Druhé největší město je Los Angeles v Kalifornii a třetí největší město je Chicago.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028C6F38-C659-47A8-B061-6201EFB9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825625"/>
            <a:ext cx="6229350" cy="3562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6532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402</Words>
  <Application>Microsoft Office PowerPoint</Application>
  <PresentationFormat>Vlastní</PresentationFormat>
  <Paragraphs>44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Office</vt:lpstr>
      <vt:lpstr>WELCOME 6.D! ENGLISH IS HERE! Our topic is THE USA</vt:lpstr>
      <vt:lpstr>Přečti a zkus přeložit! Učebnice str. 64 Culture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ANKETA – PŘELOŽ: </vt:lpstr>
      <vt:lpstr>Snímek 17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WELCOME!! Angličtina  6. ročník</dc:title>
  <dc:creator>Karin Kročková</dc:creator>
  <cp:lastModifiedBy>Krocek</cp:lastModifiedBy>
  <cp:revision>47</cp:revision>
  <dcterms:created xsi:type="dcterms:W3CDTF">2020-05-19T20:18:42Z</dcterms:created>
  <dcterms:modified xsi:type="dcterms:W3CDTF">2020-05-20T06:21:28Z</dcterms:modified>
</cp:coreProperties>
</file>