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61" r:id="rId4"/>
    <p:sldId id="262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78F91-0675-401E-B919-ABDC41CDF409}" type="datetimeFigureOut">
              <a:rPr lang="cs-CZ" smtClean="0"/>
              <a:pPr/>
              <a:t>10.5.2020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5E3D7-377E-43FA-A6B3-F4107A31CA5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15AA8-E9A3-4D66-B1AF-E13E88188510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E3D7-377E-43FA-A6B3-F4107A31CA5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E3D7-377E-43FA-A6B3-F4107A31CA5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E3D7-377E-43FA-A6B3-F4107A31CA54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E3D7-377E-43FA-A6B3-F4107A31CA5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E3D7-377E-43FA-A6B3-F4107A31CA5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E3D7-377E-43FA-A6B3-F4107A31CA54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E3D7-377E-43FA-A6B3-F4107A31CA5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BE962-0359-4DF2-9A97-08BE1E32914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E3D7-377E-43FA-A6B3-F4107A31CA5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E3D7-377E-43FA-A6B3-F4107A31CA5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E3D7-377E-43FA-A6B3-F4107A31CA5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E3D7-377E-43FA-A6B3-F4107A31CA5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E3D7-377E-43FA-A6B3-F4107A31CA5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E3D7-377E-43FA-A6B3-F4107A31CA5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DB3-178B-40C0-B953-F4F2EE767737}" type="datetimeFigureOut">
              <a:rPr lang="cs-CZ" smtClean="0"/>
              <a:pPr/>
              <a:t>10.5.2020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9C61-28BC-4390-B0C8-99F5B8CAC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DB3-178B-40C0-B953-F4F2EE767737}" type="datetimeFigureOut">
              <a:rPr lang="cs-CZ" smtClean="0"/>
              <a:pPr/>
              <a:t>10.5.2020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9C61-28BC-4390-B0C8-99F5B8CAC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DB3-178B-40C0-B953-F4F2EE767737}" type="datetimeFigureOut">
              <a:rPr lang="cs-CZ" smtClean="0"/>
              <a:pPr/>
              <a:t>10.5.2020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9C61-28BC-4390-B0C8-99F5B8CAC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DB3-178B-40C0-B953-F4F2EE767737}" type="datetimeFigureOut">
              <a:rPr lang="cs-CZ" smtClean="0"/>
              <a:pPr/>
              <a:t>10.5.2020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9C61-28BC-4390-B0C8-99F5B8CAC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DB3-178B-40C0-B953-F4F2EE767737}" type="datetimeFigureOut">
              <a:rPr lang="cs-CZ" smtClean="0"/>
              <a:pPr/>
              <a:t>10.5.2020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9C61-28BC-4390-B0C8-99F5B8CAC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DB3-178B-40C0-B953-F4F2EE767737}" type="datetimeFigureOut">
              <a:rPr lang="cs-CZ" smtClean="0"/>
              <a:pPr/>
              <a:t>10.5.2020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9C61-28BC-4390-B0C8-99F5B8CAC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DB3-178B-40C0-B953-F4F2EE767737}" type="datetimeFigureOut">
              <a:rPr lang="cs-CZ" smtClean="0"/>
              <a:pPr/>
              <a:t>10.5.2020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9C61-28BC-4390-B0C8-99F5B8CAC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DB3-178B-40C0-B953-F4F2EE767737}" type="datetimeFigureOut">
              <a:rPr lang="cs-CZ" smtClean="0"/>
              <a:pPr/>
              <a:t>10.5.2020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9C61-28BC-4390-B0C8-99F5B8CAC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DB3-178B-40C0-B953-F4F2EE767737}" type="datetimeFigureOut">
              <a:rPr lang="cs-CZ" smtClean="0"/>
              <a:pPr/>
              <a:t>10.5.2020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9C61-28BC-4390-B0C8-99F5B8CAC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DB3-178B-40C0-B953-F4F2EE767737}" type="datetimeFigureOut">
              <a:rPr lang="cs-CZ" smtClean="0"/>
              <a:pPr/>
              <a:t>10.5.2020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9C61-28BC-4390-B0C8-99F5B8CAC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BDB3-178B-40C0-B953-F4F2EE767737}" type="datetimeFigureOut">
              <a:rPr lang="cs-CZ" smtClean="0"/>
              <a:pPr/>
              <a:t>10.5.2020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9C61-28BC-4390-B0C8-99F5B8CAC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BDB3-178B-40C0-B953-F4F2EE767737}" type="datetimeFigureOut">
              <a:rPr lang="cs-CZ" smtClean="0"/>
              <a:pPr/>
              <a:t>10.5.2020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39C61-28BC-4390-B0C8-99F5B8CAC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0/04/Pyriteespagne.jpg/634px-Pyriteespagne.jpg" TargetMode="External"/><Relationship Id="rId13" Type="http://schemas.openxmlformats.org/officeDocument/2006/relationships/hyperlink" Target="http://departments.fsv.cvut.cz/k135/wwwold/webkurzy/mikro/foto/sedimenty/organogenni/vapenec/obr.1b.jpg" TargetMode="External"/><Relationship Id="rId18" Type="http://schemas.openxmlformats.org/officeDocument/2006/relationships/hyperlink" Target="http://4.bp.blogspot.com/-KzPih7QLRqA/UCw0YVQK_TI/AAAAAAAAEf8/KILcBTFAdB0/s1600/2022543-slag1.jpg" TargetMode="External"/><Relationship Id="rId3" Type="http://schemas.openxmlformats.org/officeDocument/2006/relationships/hyperlink" Target="http://upload.wikimedia.org/wikipedia/commons/thumb/a/ad/Iron_electrolytic_and_1cm3_cube.jpg/800px-Iron_electrolytic_and_1cm3_cube.jpg" TargetMode="External"/><Relationship Id="rId7" Type="http://schemas.openxmlformats.org/officeDocument/2006/relationships/hyperlink" Target="http://skywalker.cochise.edu/wellerr/mineral/hematite/6hematite-oolitic742.jpg" TargetMode="External"/><Relationship Id="rId12" Type="http://schemas.openxmlformats.org/officeDocument/2006/relationships/hyperlink" Target="http://upload.wikimedia.org/wikipedia/commons/thumb/d/da/Koks_Brennstoff.jpg/800px-Koks_Brennstoff.jpg" TargetMode="External"/><Relationship Id="rId17" Type="http://schemas.openxmlformats.org/officeDocument/2006/relationships/hyperlink" Target="http://www.marinersmuseum.org/blogs/ussmonitorcenter/wp-content/uploads/2010/04/IMG_6639.jpg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://upload.wikimedia.org/wikipedia/commons/thumb/9/9e/Castingiron.jpg/250px-Castingir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oneplus.cst.cmich.edu/hematite-b.JPG" TargetMode="External"/><Relationship Id="rId11" Type="http://schemas.openxmlformats.org/officeDocument/2006/relationships/hyperlink" Target="http://upload.wikimedia.org/wikipedia/commons/thumb/c/ca/Siderite-278392.jpg/280px-Siderite-278392.jpg" TargetMode="External"/><Relationship Id="rId5" Type="http://schemas.openxmlformats.org/officeDocument/2006/relationships/hyperlink" Target="http://3.bp.blogspot.com/_xjcwwA-nj8k/TOH3aZdAvNI/AAAAAAAAA8A/RR-gPJeyPIc/s1600/magnetite.gif" TargetMode="External"/><Relationship Id="rId15" Type="http://schemas.openxmlformats.org/officeDocument/2006/relationships/hyperlink" Target="http://www.vyukovematerialy.cz/prace/rocnik7/foto/pec.jpg" TargetMode="External"/><Relationship Id="rId10" Type="http://schemas.openxmlformats.org/officeDocument/2006/relationships/hyperlink" Target="http://upload.wikimedia.org/wikipedia/commons/thumb/5/5c/SideriteBresil2.jpg/596px-SideriteBresil2.jpg" TargetMode="External"/><Relationship Id="rId19" Type="http://schemas.openxmlformats.org/officeDocument/2006/relationships/hyperlink" Target="https://encrypted-tbn1.gstatic.com/images?q=tbn:ANd9GcT5DcAOrohmM-YoXVpTm_X63I3D4UYGy_V5E5LP2BWT24RmxQCz" TargetMode="External"/><Relationship Id="rId4" Type="http://schemas.openxmlformats.org/officeDocument/2006/relationships/hyperlink" Target="http://web.natur.cuni.cz/ugmnz/mineral/mineral/fotv/magnetit_1.jpg" TargetMode="External"/><Relationship Id="rId9" Type="http://schemas.openxmlformats.org/officeDocument/2006/relationships/hyperlink" Target="http://www.sciencebuzz.org/sites/default/files/images/2004-04.jpg" TargetMode="External"/><Relationship Id="rId14" Type="http://schemas.openxmlformats.org/officeDocument/2006/relationships/hyperlink" Target="http://www.vyletnik.cz/data/fck/Image/vitkovic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0"/>
            <a:ext cx="8208963" cy="1579563"/>
          </a:xfrm>
        </p:spPr>
      </p:pic>
      <p:graphicFrame>
        <p:nvGraphicFramePr>
          <p:cNvPr id="25603" name="Group 3"/>
          <p:cNvGraphicFramePr>
            <a:graphicFrameLocks noGrp="1"/>
          </p:cNvGraphicFramePr>
          <p:nvPr>
            <p:ph sz="half" idx="2"/>
          </p:nvPr>
        </p:nvGraphicFramePr>
        <p:xfrm>
          <a:off x="611188" y="1824038"/>
          <a:ext cx="8002587" cy="4516315"/>
        </p:xfrm>
        <a:graphic>
          <a:graphicData uri="http://schemas.openxmlformats.org/drawingml/2006/table">
            <a:tbl>
              <a:tblPr/>
              <a:tblGrid>
                <a:gridCol w="2874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Název školy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ZŠ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Elementária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s.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r.o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Adresa školy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Jesenická 11, Plzeň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Číslo projektu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CZ.1.07/1.4.00/21.3312 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Číslo DUMu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VY_32_INOVACE_06.43.10.174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Předmět 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CHEMIE 9.ROČNÍK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Téma 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Výroba železa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Autor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Mgr. Tomáš Starove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Metodický popis (anotace)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Výroba železa, suroviny pro výrobu železa, železná ruda, koks, vápenec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/>
              <a:t>Vápenec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7"/>
            <a:ext cx="9144000" cy="1944216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– struskotvorná přísada, zachycování nečistot</a:t>
            </a:r>
          </a:p>
          <a:p>
            <a:pPr>
              <a:buNone/>
            </a:pPr>
            <a:r>
              <a:rPr lang="cs-CZ" dirty="0" smtClean="0"/>
              <a:t>–  těžba : Český kras, Moravský kras, </a:t>
            </a:r>
            <a:r>
              <a:rPr lang="cs-CZ" dirty="0" err="1" smtClean="0"/>
              <a:t>Horažďovicko</a:t>
            </a:r>
            <a:endParaRPr lang="cs-CZ" dirty="0" smtClean="0"/>
          </a:p>
        </p:txBody>
      </p:sp>
      <p:pic>
        <p:nvPicPr>
          <p:cNvPr id="48130" name="Picture 2" descr="http://departments.fsv.cvut.cz/k135/wwwold/webkurzy/mikro/foto/sedimenty/organogenni/vapenec/obr.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96952"/>
            <a:ext cx="4752059" cy="3861048"/>
          </a:xfrm>
          <a:prstGeom prst="rect">
            <a:avLst/>
          </a:prstGeom>
          <a:noFill/>
        </p:spPr>
      </p:pic>
      <p:sp>
        <p:nvSpPr>
          <p:cNvPr id="5" name="Tlačítko akce: Zpět nebo Předchozí 4">
            <a:hlinkClick r:id="rId4" action="ppaction://hlinksldjump" highlightClick="1"/>
          </p:cNvPr>
          <p:cNvSpPr/>
          <p:nvPr/>
        </p:nvSpPr>
        <p:spPr>
          <a:xfrm>
            <a:off x="7847856" y="5661248"/>
            <a:ext cx="1296144" cy="504056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/>
              <a:t>Výroba železa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44616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latin typeface="+mj-lt"/>
              </a:rPr>
              <a:t>Železárny - vysoká pec</a:t>
            </a:r>
          </a:p>
          <a:p>
            <a:r>
              <a:rPr lang="cs-CZ" dirty="0">
                <a:cs typeface="Arial" charset="0"/>
              </a:rPr>
              <a:t>30 </a:t>
            </a:r>
            <a:r>
              <a:rPr lang="cs-CZ" dirty="0" smtClean="0">
                <a:cs typeface="Arial" charset="0"/>
              </a:rPr>
              <a:t>m</a:t>
            </a:r>
            <a:endParaRPr lang="cs-CZ" dirty="0" smtClean="0">
              <a:latin typeface="+mj-lt"/>
              <a:cs typeface="Arial" charset="0"/>
            </a:endParaRPr>
          </a:p>
          <a:p>
            <a:r>
              <a:rPr lang="cs-CZ" dirty="0" smtClean="0">
                <a:latin typeface="+mj-lt"/>
                <a:cs typeface="Arial" charset="0"/>
              </a:rPr>
              <a:t>Ostravsko, Kladno, Berounsko, Hrádek u Rokycan</a:t>
            </a:r>
          </a:p>
          <a:p>
            <a:r>
              <a:rPr lang="cs-CZ" dirty="0" smtClean="0">
                <a:latin typeface="+mj-lt"/>
                <a:cs typeface="Arial" charset="0"/>
              </a:rPr>
              <a:t>Nepřetržitý provoz (některé již </a:t>
            </a:r>
            <a:r>
              <a:rPr lang="cs-CZ" dirty="0">
                <a:cs typeface="Arial" charset="0"/>
              </a:rPr>
              <a:t>provoz </a:t>
            </a:r>
            <a:r>
              <a:rPr lang="cs-CZ" dirty="0" smtClean="0">
                <a:latin typeface="+mj-lt"/>
                <a:cs typeface="Arial" charset="0"/>
              </a:rPr>
              <a:t>ukončily)</a:t>
            </a:r>
          </a:p>
          <a:p>
            <a:pPr>
              <a:buNone/>
            </a:pPr>
            <a:endParaRPr lang="cs-CZ" dirty="0">
              <a:latin typeface="+mj-lt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38543"/>
            <a:ext cx="5137101" cy="341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716016" y="4365104"/>
            <a:ext cx="4173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Vysoká pec – Ostrava - Vítkovice</a:t>
            </a:r>
            <a:endParaRPr lang="cs-CZ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5543"/>
            <a:ext cx="5436096" cy="547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/>
              <a:t>Schéma vysoké pece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4048" y="2348880"/>
            <a:ext cx="4139952" cy="36618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u="sng" dirty="0"/>
              <a:t>Nepřímá redukce:</a:t>
            </a:r>
          </a:p>
          <a:p>
            <a:pPr>
              <a:buNone/>
            </a:pPr>
            <a:r>
              <a:rPr lang="pl-PL" sz="1800" dirty="0" smtClean="0"/>
              <a:t>3 Fe</a:t>
            </a:r>
            <a:r>
              <a:rPr lang="pl-PL" sz="1800" baseline="-25000" dirty="0" smtClean="0"/>
              <a:t>2</a:t>
            </a:r>
            <a:r>
              <a:rPr lang="pl-PL" sz="1800" dirty="0" smtClean="0"/>
              <a:t>O</a:t>
            </a:r>
            <a:r>
              <a:rPr lang="pl-PL" sz="1800" baseline="-25000" dirty="0" smtClean="0"/>
              <a:t>3</a:t>
            </a:r>
            <a:r>
              <a:rPr lang="pl-PL" sz="1800" dirty="0" smtClean="0"/>
              <a:t> + CO → 2 Fe</a:t>
            </a:r>
            <a:r>
              <a:rPr lang="pl-PL" sz="1800" baseline="-25000" dirty="0" smtClean="0"/>
              <a:t>3</a:t>
            </a:r>
            <a:r>
              <a:rPr lang="pl-PL" sz="1800" dirty="0" smtClean="0"/>
              <a:t>O</a:t>
            </a:r>
            <a:r>
              <a:rPr lang="pl-PL" sz="1800" baseline="-25000" dirty="0" smtClean="0"/>
              <a:t>4</a:t>
            </a:r>
            <a:r>
              <a:rPr lang="pl-PL" sz="1800" dirty="0" smtClean="0"/>
              <a:t> + CO</a:t>
            </a:r>
            <a:r>
              <a:rPr lang="pl-PL" sz="1800" baseline="-25000" dirty="0" smtClean="0"/>
              <a:t>2</a:t>
            </a:r>
          </a:p>
          <a:p>
            <a:pPr>
              <a:buNone/>
            </a:pPr>
            <a:r>
              <a:rPr lang="pl-PL" sz="1800" dirty="0" smtClean="0"/>
              <a:t>Fe</a:t>
            </a:r>
            <a:r>
              <a:rPr lang="pl-PL" sz="1800" baseline="-25000" dirty="0" smtClean="0"/>
              <a:t>3</a:t>
            </a:r>
            <a:r>
              <a:rPr lang="pl-PL" sz="1800" dirty="0" smtClean="0"/>
              <a:t>O</a:t>
            </a:r>
            <a:r>
              <a:rPr lang="pl-PL" sz="1800" baseline="-25000" dirty="0" smtClean="0"/>
              <a:t>4</a:t>
            </a:r>
            <a:r>
              <a:rPr lang="pl-PL" sz="1800" dirty="0" smtClean="0"/>
              <a:t> + CO → 3 FeO + CO</a:t>
            </a:r>
            <a:r>
              <a:rPr lang="pl-PL" sz="1800" baseline="-25000" dirty="0" smtClean="0"/>
              <a:t>2</a:t>
            </a:r>
          </a:p>
          <a:p>
            <a:pPr>
              <a:buNone/>
            </a:pPr>
            <a:r>
              <a:rPr lang="pl-PL" sz="1800" dirty="0" smtClean="0"/>
              <a:t>FeO + CO → Fe + CO</a:t>
            </a:r>
            <a:r>
              <a:rPr lang="pl-PL" sz="1800" baseline="-25000" dirty="0" smtClean="0"/>
              <a:t>2</a:t>
            </a:r>
          </a:p>
          <a:p>
            <a:pPr>
              <a:buNone/>
            </a:pPr>
            <a:endParaRPr lang="pl-PL" sz="1800" baseline="-25000" dirty="0" smtClean="0"/>
          </a:p>
          <a:p>
            <a:pPr>
              <a:buNone/>
            </a:pPr>
            <a:r>
              <a:rPr lang="pl-PL" b="1" u="sng" baseline="-25000" dirty="0" smtClean="0">
                <a:solidFill>
                  <a:srgbClr val="FFFF00"/>
                </a:solidFill>
              </a:rPr>
              <a:t>REDUKČNÍ ZÓNA</a:t>
            </a:r>
            <a:endParaRPr lang="pl-PL" b="1" u="sng" baseline="-25000" dirty="0">
              <a:solidFill>
                <a:srgbClr val="FFFF00"/>
              </a:solidFill>
            </a:endParaRPr>
          </a:p>
          <a:p>
            <a:pPr>
              <a:buNone/>
            </a:pPr>
            <a:endParaRPr lang="pl-PL" sz="1800" baseline="-25000" dirty="0"/>
          </a:p>
          <a:p>
            <a:pPr>
              <a:buNone/>
            </a:pPr>
            <a:r>
              <a:rPr lang="cs-CZ" sz="1800" b="1" u="sng" dirty="0"/>
              <a:t>Přímá redukce:</a:t>
            </a:r>
          </a:p>
          <a:p>
            <a:pPr>
              <a:buNone/>
            </a:pPr>
            <a:r>
              <a:rPr lang="cs-CZ" sz="1800" dirty="0" smtClean="0"/>
              <a:t>Fe</a:t>
            </a:r>
            <a:r>
              <a:rPr lang="cs-CZ" sz="1800" baseline="-25000" dirty="0" smtClean="0"/>
              <a:t>3</a:t>
            </a:r>
            <a:r>
              <a:rPr lang="cs-CZ" sz="1800" dirty="0" smtClean="0"/>
              <a:t>O</a:t>
            </a:r>
            <a:r>
              <a:rPr lang="cs-CZ" sz="1800" baseline="-25000" dirty="0" smtClean="0"/>
              <a:t>4</a:t>
            </a:r>
            <a:r>
              <a:rPr lang="cs-CZ" sz="1800" dirty="0" smtClean="0"/>
              <a:t> + 4 C → 3 </a:t>
            </a:r>
            <a:r>
              <a:rPr lang="cs-CZ" sz="1800" dirty="0" err="1" smtClean="0"/>
              <a:t>Fe</a:t>
            </a:r>
            <a:r>
              <a:rPr lang="cs-CZ" sz="1800" dirty="0" smtClean="0"/>
              <a:t> + 4 CO</a:t>
            </a:r>
          </a:p>
          <a:p>
            <a:pPr>
              <a:buNone/>
            </a:pPr>
            <a:r>
              <a:rPr lang="cs-CZ" sz="1800" dirty="0" smtClean="0"/>
              <a:t>Fe</a:t>
            </a:r>
            <a:r>
              <a:rPr lang="cs-CZ" sz="1800" baseline="-25000" dirty="0" smtClean="0"/>
              <a:t>2</a:t>
            </a:r>
            <a:r>
              <a:rPr lang="cs-CZ" sz="1800" dirty="0" smtClean="0"/>
              <a:t>O</a:t>
            </a:r>
            <a:r>
              <a:rPr lang="cs-CZ" sz="1800" baseline="-25000" dirty="0" smtClean="0"/>
              <a:t>3</a:t>
            </a:r>
            <a:r>
              <a:rPr lang="cs-CZ" sz="1800" dirty="0" smtClean="0"/>
              <a:t> + 3 C → 2 </a:t>
            </a:r>
            <a:r>
              <a:rPr lang="cs-CZ" sz="1800" dirty="0" err="1" smtClean="0"/>
              <a:t>Fe</a:t>
            </a:r>
            <a:r>
              <a:rPr lang="cs-CZ" sz="1800" dirty="0" smtClean="0"/>
              <a:t> + 3 CO</a:t>
            </a:r>
          </a:p>
          <a:p>
            <a:pPr>
              <a:buNone/>
            </a:pPr>
            <a:r>
              <a:rPr lang="cs-CZ" sz="1800" dirty="0" err="1" smtClean="0"/>
              <a:t>FeO</a:t>
            </a:r>
            <a:r>
              <a:rPr lang="cs-CZ" sz="1800" dirty="0" smtClean="0"/>
              <a:t> + C → </a:t>
            </a:r>
            <a:r>
              <a:rPr lang="cs-CZ" sz="1800" dirty="0" err="1" smtClean="0"/>
              <a:t>Fe</a:t>
            </a:r>
            <a:r>
              <a:rPr lang="cs-CZ" sz="1800" dirty="0" smtClean="0"/>
              <a:t> + CO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www.marinersmuseum.org/blogs/ussmonitorcenter/wp-content/uploads/2010/04/IMG_6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43297"/>
            <a:ext cx="4752528" cy="631470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/>
              <a:t>Odpich železa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8520" y="908720"/>
            <a:ext cx="9649072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k</a:t>
            </a:r>
            <a:r>
              <a:rPr lang="cs-CZ" dirty="0" smtClean="0"/>
              <a:t>aždé 2-3 hodiny</a:t>
            </a:r>
          </a:p>
          <a:p>
            <a:pPr>
              <a:buNone/>
            </a:pPr>
            <a:r>
              <a:rPr lang="cs-CZ" dirty="0"/>
              <a:t>v</a:t>
            </a:r>
            <a:r>
              <a:rPr lang="cs-CZ" dirty="0" smtClean="0"/>
              <a:t>ytéká surové </a:t>
            </a:r>
            <a:r>
              <a:rPr lang="cs-CZ" dirty="0" smtClean="0"/>
              <a:t>železo (není kujné)</a:t>
            </a:r>
          </a:p>
          <a:p>
            <a:pPr>
              <a:buNone/>
            </a:pPr>
            <a:r>
              <a:rPr lang="cs-CZ" dirty="0"/>
              <a:t>– 5% výroba litiny - ze surového železa( - (radiátory, sloupky, nádobí…)</a:t>
            </a:r>
          </a:p>
          <a:p>
            <a:pPr>
              <a:buNone/>
            </a:pPr>
            <a:r>
              <a:rPr lang="cs-CZ" dirty="0" smtClean="0"/>
              <a:t>- </a:t>
            </a:r>
            <a:r>
              <a:rPr lang="cs-CZ" dirty="0" smtClean="0"/>
              <a:t>další zpracování v ocelárnách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– 95% výroba </a:t>
            </a:r>
            <a:r>
              <a:rPr lang="cs-CZ" dirty="0" smtClean="0"/>
              <a:t>oceli – je kujná (dráty, plechy, kolejnice…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  <p:pic>
        <p:nvPicPr>
          <p:cNvPr id="53250" name="Picture 2" descr="http://upload.wikimedia.org/wikipedia/commons/thumb/9/9e/Castingiron.jpg/250px-Castingi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775" y="4641624"/>
            <a:ext cx="1388860" cy="1849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/>
              <a:t>Struska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/>
          <a:lstStyle/>
          <a:p>
            <a:r>
              <a:rPr lang="cs-CZ" dirty="0" smtClean="0"/>
              <a:t>Vedlejší produkt při tepelném zpracování železa</a:t>
            </a:r>
          </a:p>
          <a:p>
            <a:r>
              <a:rPr lang="cs-CZ" dirty="0" smtClean="0"/>
              <a:t>V pecích chrání železo před zpětnou oxidací 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711" y="2204864"/>
            <a:ext cx="4054289" cy="408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838716"/>
            <a:ext cx="3059832" cy="20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http://www.designchery.com/roadastro/sla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13459"/>
            <a:ext cx="3059832" cy="2799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>
            <a:normAutofit/>
          </a:bodyPr>
          <a:lstStyle/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3"/>
              </a:rPr>
              <a:t>http://upload.wikimedia.org/wikipedia/commons/thumb/a/ad/Iron_electrolytic_and_1cm3_cube.jpg/800px-Iron_electrolytic_and_1cm3_cube.jpg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http://www.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gebeshuber.cz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files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/produkty/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cenik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/druh_52_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trisky.jpg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  <a:hlinkClick r:id="rId4"/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http://web.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natur.cuni.cz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ugmnz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mineral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mineral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fotv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/magnetit_1.jpg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5"/>
              </a:rPr>
              <a:t>http://3.bp.blogspot.com/_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5"/>
              </a:rPr>
              <a:t>xjcwwA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5"/>
              </a:rPr>
              <a:t>-nj8k/TOH3aZdAvNI/AAAAAAAAA8A/RR-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5"/>
              </a:rPr>
              <a:t>gPJeyPIc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5"/>
              </a:rPr>
              <a:t>/s1600/magnetite.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5"/>
              </a:rPr>
              <a:t>gif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6"/>
              </a:rPr>
              <a:t>http://stoneplus.cst.cmich.edu/hematite-b.JPG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7"/>
              </a:rPr>
              <a:t>http://skywalker.cochise.edu/wellerr/mineral/hematite/6hematite-oolitic742.jpg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8"/>
              </a:rPr>
              <a:t>http://upload.wikimedia.org/wikipedia/commons/thumb/0/04/Pyriteespagne.jpg/634px-Pyriteespagne.jpg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9"/>
              </a:rPr>
              <a:t>http://www.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9"/>
              </a:rPr>
              <a:t>sciencebuzz.org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9"/>
              </a:rPr>
              <a:t>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9"/>
              </a:rPr>
              <a:t>sites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9"/>
              </a:rPr>
              <a:t>/default/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9"/>
              </a:rPr>
              <a:t>files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9"/>
              </a:rPr>
              <a:t>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9"/>
              </a:rPr>
              <a:t>images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9"/>
              </a:rPr>
              <a:t>/2004-04.jpg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0"/>
              </a:rPr>
              <a:t>http://upload.wikimedia.org/wikipedia/commons/thumb/5/5c/SideriteBresil2.jpg/596px-SideriteBresil2.jpg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1"/>
              </a:rPr>
              <a:t>http://upload.wikimedia.org/wikipedia/commons/thumb/c/ca/Siderite-278392.jpg/280px-Siderite-278392.jpg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2"/>
              </a:rPr>
              <a:t>http://upload.wikimedia.org/wikipedia/commons/thumb/d/da/Koks_Brennstoff.jpg/800px-Koks_Brennstoff.jpg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3"/>
              </a:rPr>
              <a:t>http://departments.fsv.cvut.cz/k135/wwwold/webkurzy/mikro/foto/sedimenty/organogenni/vapenec/obr.1b.jpg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4"/>
              </a:rPr>
              <a:t>http://www.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4"/>
              </a:rPr>
              <a:t>vyletnik.cz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4"/>
              </a:rPr>
              <a:t>/data/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4"/>
              </a:rPr>
              <a:t>fck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4"/>
              </a:rPr>
              <a:t>/Image/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4"/>
              </a:rPr>
              <a:t>vitkovice.jpg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5"/>
              </a:rPr>
              <a:t>http://www.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5"/>
              </a:rPr>
              <a:t>vyukovematerialy.cz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5"/>
              </a:rPr>
              <a:t>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5"/>
              </a:rPr>
              <a:t>prace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5"/>
              </a:rPr>
              <a:t>/rocnik7/foto/pec.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5"/>
              </a:rPr>
              <a:t>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6"/>
              </a:rPr>
              <a:t>http://upload.wikimedia.org/wikipedia/commons/thumb/9/9e/Castingiron.jpg/250px-Castingiron.jpg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7"/>
              </a:rPr>
              <a:t>http://www.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7"/>
              </a:rPr>
              <a:t>marinersmuseum.org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7"/>
              </a:rPr>
              <a:t>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7"/>
              </a:rPr>
              <a:t>blogs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7"/>
              </a:rPr>
              <a:t>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7"/>
              </a:rPr>
              <a:t>ussmonitorcenter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7"/>
              </a:rPr>
              <a:t>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7"/>
              </a:rPr>
              <a:t>wp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7"/>
              </a:rPr>
              <a:t>-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7"/>
              </a:rPr>
              <a:t>content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7"/>
              </a:rPr>
              <a:t>/</a:t>
            </a:r>
            <a:r>
              <a:rPr lang="cs-CZ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7"/>
              </a:rPr>
              <a:t>uploads</a:t>
            </a:r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7"/>
              </a:rPr>
              <a:t>/2010/04/IMG_6639.jpg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8"/>
              </a:rPr>
              <a:t>http://4.bp.blogspot.com/-KzPih7QLRqA/UCw0YVQK_TI/AAAAAAAAEf8/KILcBTFAdB0/s1600/2022543-slag1.jpg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19"/>
              </a:rPr>
              <a:t>https://encrypted-tbn1.gstatic.com/images?q=tbn:ANd9GcT5DcAOrohmM-YoXVpTm_X63I3D4UYGy_V5E5LP2BWT24RmxQCz</a:t>
            </a:r>
            <a:endParaRPr lang="cs-CZ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cs-CZ" sz="1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412777"/>
            <a:ext cx="8820472" cy="2187674"/>
          </a:xfrm>
        </p:spPr>
        <p:txBody>
          <a:bodyPr>
            <a:normAutofit/>
          </a:bodyPr>
          <a:lstStyle/>
          <a:p>
            <a:r>
              <a:rPr lang="cs-CZ" sz="8000" b="1" dirty="0" smtClean="0">
                <a:solidFill>
                  <a:srgbClr val="FFC000"/>
                </a:solidFill>
                <a:latin typeface="Comic Sans MS" pitchFamily="66" charset="0"/>
                <a:cs typeface="Aharoni" pitchFamily="2" charset="-79"/>
              </a:rPr>
              <a:t>VÝROBA ŽELEZA</a:t>
            </a:r>
            <a:endParaRPr lang="cs-CZ" sz="8000" b="1" dirty="0">
              <a:solidFill>
                <a:srgbClr val="FFC000"/>
              </a:solidFill>
              <a:latin typeface="Comic Sans MS" pitchFamily="66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>
                <a:solidFill>
                  <a:srgbClr val="FFC000"/>
                </a:solidFill>
                <a:latin typeface="+mn-lt"/>
              </a:rPr>
              <a:t>Železo - </a:t>
            </a:r>
            <a:r>
              <a:rPr lang="cs-CZ" sz="7200" baseline="-25000" dirty="0" smtClean="0">
                <a:solidFill>
                  <a:srgbClr val="FFFF00"/>
                </a:solidFill>
              </a:rPr>
              <a:t>26</a:t>
            </a:r>
            <a:r>
              <a:rPr lang="cs-CZ" sz="7200" dirty="0" smtClean="0">
                <a:solidFill>
                  <a:srgbClr val="FFFF00"/>
                </a:solidFill>
              </a:rPr>
              <a:t>Fe</a:t>
            </a:r>
            <a:endParaRPr lang="cs-CZ" sz="72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nejrozšířenější  kov v zemské kůře</a:t>
            </a:r>
          </a:p>
          <a:p>
            <a:r>
              <a:rPr lang="cs-CZ" dirty="0" smtClean="0"/>
              <a:t>Výskyt : v železných rudách, vzácně ryzí</a:t>
            </a:r>
          </a:p>
          <a:p>
            <a:r>
              <a:rPr lang="cs-CZ" dirty="0" smtClean="0"/>
              <a:t>velký význam v historii lidstva (doba železná)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mnohostranné využití : výroba slitin </a:t>
            </a:r>
            <a:r>
              <a:rPr lang="cs-CZ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(ocel, litina) </a:t>
            </a:r>
            <a:endParaRPr lang="cs-CZ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pic>
        <p:nvPicPr>
          <p:cNvPr id="8194" name="Picture 2" descr="File:Iron electrolytic and 1cm3 cu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7105"/>
            <a:ext cx="4644008" cy="2890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Suroviny pro výrobu železa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709120"/>
          </a:xfrm>
          <a:effectLst>
            <a:innerShdw blurRad="114300">
              <a:schemeClr val="tx1"/>
            </a:innerShdw>
          </a:effectLst>
        </p:spPr>
        <p:txBody>
          <a:bodyPr>
            <a:normAutofit fontScale="70000" lnSpcReduction="20000"/>
          </a:bodyPr>
          <a:lstStyle/>
          <a:p>
            <a:pPr>
              <a:lnSpc>
                <a:spcPct val="220000"/>
              </a:lnSpc>
            </a:pPr>
            <a:r>
              <a:rPr lang="cs-CZ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hlinkClick r:id="rId3" action="ppaction://hlinksldjump"/>
              </a:rPr>
              <a:t>Železná ruda</a:t>
            </a:r>
            <a:endParaRPr lang="cs-CZ" sz="4800" dirty="0" smtClean="0"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</a:endParaRPr>
          </a:p>
          <a:p>
            <a:pPr>
              <a:lnSpc>
                <a:spcPct val="220000"/>
              </a:lnSpc>
            </a:pPr>
            <a:r>
              <a:rPr lang="cs-CZ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</a:rPr>
              <a:t>Železný a ocelový  šrot </a:t>
            </a:r>
          </a:p>
          <a:p>
            <a:pPr>
              <a:lnSpc>
                <a:spcPct val="220000"/>
              </a:lnSpc>
            </a:pPr>
            <a:r>
              <a:rPr lang="cs-CZ" sz="4800" dirty="0" smtClean="0">
                <a:ln>
                  <a:solidFill>
                    <a:schemeClr val="tx1"/>
                  </a:solidFill>
                </a:ln>
                <a:hlinkClick r:id="rId4" action="ppaction://hlinksldjump"/>
              </a:rPr>
              <a:t>Koks</a:t>
            </a:r>
            <a:endParaRPr lang="cs-CZ" sz="4800" dirty="0" smtClean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220000"/>
              </a:lnSpc>
            </a:pPr>
            <a:r>
              <a:rPr lang="cs-CZ" sz="4800" dirty="0" smtClean="0">
                <a:ln>
                  <a:solidFill>
                    <a:schemeClr val="tx1"/>
                  </a:solidFill>
                </a:ln>
                <a:hlinkClick r:id="rId5" action="ppaction://hlinksldjump"/>
              </a:rPr>
              <a:t>Vápenec</a:t>
            </a:r>
            <a:r>
              <a:rPr lang="cs-CZ" sz="4800" dirty="0" smtClean="0"/>
              <a:t> </a:t>
            </a:r>
            <a:endParaRPr lang="cs-CZ" sz="4800" dirty="0"/>
          </a:p>
        </p:txBody>
      </p:sp>
      <p:sp>
        <p:nvSpPr>
          <p:cNvPr id="4" name="Tlačítko akce: Dopředu nebo Další 3">
            <a:hlinkClick r:id="rId6" action="ppaction://hlinksldjump" highlightClick="1"/>
          </p:cNvPr>
          <p:cNvSpPr/>
          <p:nvPr/>
        </p:nvSpPr>
        <p:spPr>
          <a:xfrm>
            <a:off x="7596336" y="5949280"/>
            <a:ext cx="1368152" cy="648072"/>
          </a:xfrm>
          <a:prstGeom prst="actionButtonForwardNex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 descr="http://www.gebeshuber.cz/files/produkty/cenik/druh_52_tris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9747" y="2636912"/>
            <a:ext cx="3624253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/>
              <a:t>Železná ruda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18002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MAGNETIT – magnetovec – Fe</a:t>
            </a:r>
            <a:r>
              <a:rPr lang="cs-CZ" baseline="-25000" dirty="0" smtClean="0"/>
              <a:t>3</a:t>
            </a:r>
            <a:r>
              <a:rPr lang="cs-CZ" dirty="0" smtClean="0"/>
              <a:t>O</a:t>
            </a:r>
            <a:r>
              <a:rPr lang="cs-CZ" baseline="-25000" dirty="0" smtClean="0"/>
              <a:t>4</a:t>
            </a:r>
          </a:p>
          <a:p>
            <a:pPr>
              <a:buNone/>
            </a:pPr>
            <a:r>
              <a:rPr lang="cs-CZ" dirty="0" smtClean="0"/>
              <a:t>– nejkvalitnější železná ruda</a:t>
            </a:r>
          </a:p>
          <a:p>
            <a:pPr>
              <a:buNone/>
            </a:pPr>
            <a:r>
              <a:rPr lang="cs-CZ" dirty="0" smtClean="0"/>
              <a:t>– výskyt: Rusko (Magnitogorsk), Švédsko (</a:t>
            </a:r>
            <a:r>
              <a:rPr lang="cs-CZ" dirty="0" err="1" smtClean="0"/>
              <a:t>Kiruna</a:t>
            </a:r>
            <a:r>
              <a:rPr lang="cs-CZ" dirty="0" smtClean="0"/>
              <a:t>)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284984"/>
            <a:ext cx="4729273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3.bp.blogspot.com/_xjcwwA-nj8k/TOH3aZdAvNI/AAAAAAAAA8A/RR-gPJeyPIc/s1600/magnetit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390" y="3284985"/>
            <a:ext cx="4551611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/>
              <a:t>Železná ruda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18002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HEMATIT – krevel – Fe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3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39938" name="Picture 2" descr="http://stoneplus.cst.cmich.edu/hematite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9"/>
            <a:ext cx="3986427" cy="3356992"/>
          </a:xfrm>
          <a:prstGeom prst="rect">
            <a:avLst/>
          </a:prstGeom>
          <a:noFill/>
        </p:spPr>
      </p:pic>
      <p:pic>
        <p:nvPicPr>
          <p:cNvPr id="39940" name="Picture 4" descr="http://skywalker.cochise.edu/wellerr/mineral/hematite/6hematite-oolitic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35889"/>
            <a:ext cx="5148064" cy="3322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/>
              <a:t>Železná ruda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18002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PYRIT –FeS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35842" name="Picture 2" descr="File:Pyriteespag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086650" cy="3861047"/>
          </a:xfrm>
          <a:prstGeom prst="rect">
            <a:avLst/>
          </a:prstGeom>
          <a:noFill/>
        </p:spPr>
      </p:pic>
      <p:pic>
        <p:nvPicPr>
          <p:cNvPr id="35844" name="Picture 4" descr="http://www.sciencebuzz.org/sites/default/files/images/2004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1947" y="3068960"/>
            <a:ext cx="5052053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/>
              <a:t>Železná ruda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18002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SIDERIT – ocelek – FeCO</a:t>
            </a:r>
            <a:r>
              <a:rPr lang="cs-CZ" baseline="-25000" dirty="0" smtClean="0"/>
              <a:t>3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6" name="Tlačítko akce: Zpět nebo Předchozí 5">
            <a:hlinkClick r:id="rId3" action="ppaction://hlinksldjump" highlightClick="1"/>
          </p:cNvPr>
          <p:cNvSpPr/>
          <p:nvPr/>
        </p:nvSpPr>
        <p:spPr>
          <a:xfrm>
            <a:off x="7596336" y="2060848"/>
            <a:ext cx="1296144" cy="504056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4034" name="Picture 2" descr="File:SideriteBresi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3576"/>
            <a:ext cx="4752528" cy="4784424"/>
          </a:xfrm>
          <a:prstGeom prst="rect">
            <a:avLst/>
          </a:prstGeom>
          <a:noFill/>
        </p:spPr>
      </p:pic>
      <p:pic>
        <p:nvPicPr>
          <p:cNvPr id="44036" name="Picture 4" descr="http://upload.wikimedia.org/wikipedia/commons/thumb/c/ca/Siderite-278392.jpg/280px-Siderite-2783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7637" y="3356992"/>
            <a:ext cx="415636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/>
              <a:t>Výroba koksu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pPr>
              <a:buNone/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Z černého uhlí</a:t>
            </a:r>
          </a:p>
          <a:p>
            <a:pPr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Tepelný </a:t>
            </a:r>
            <a:r>
              <a:rPr lang="cs-CZ" dirty="0">
                <a:latin typeface="Arial" pitchFamily="34" charset="0"/>
                <a:cs typeface="Arial" pitchFamily="34" charset="0"/>
              </a:rPr>
              <a:t>rozklad (1 000 °C)</a:t>
            </a:r>
          </a:p>
          <a:p>
            <a:pPr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Bez přístupu vzduchu</a:t>
            </a:r>
          </a:p>
          <a:p>
            <a:pPr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Vedlejší </a:t>
            </a:r>
            <a:r>
              <a:rPr lang="cs-CZ" dirty="0">
                <a:latin typeface="Arial" pitchFamily="34" charset="0"/>
                <a:cs typeface="Arial" pitchFamily="34" charset="0"/>
              </a:rPr>
              <a:t>produkty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Dehet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Amoniak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Topný plyn</a:t>
            </a:r>
          </a:p>
          <a:p>
            <a:endParaRPr lang="cs-CZ" dirty="0"/>
          </a:p>
        </p:txBody>
      </p:sp>
      <p:pic>
        <p:nvPicPr>
          <p:cNvPr id="46082" name="Picture 2" descr="File:Koks Brennsto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882"/>
            <a:ext cx="4716016" cy="3531118"/>
          </a:xfrm>
          <a:prstGeom prst="rect">
            <a:avLst/>
          </a:prstGeom>
          <a:noFill/>
        </p:spPr>
      </p:pic>
      <p:sp>
        <p:nvSpPr>
          <p:cNvPr id="5" name="Tlačítko akce: Zpět nebo Předchozí 4">
            <a:hlinkClick r:id="rId4" action="ppaction://hlinksldjump" highlightClick="1"/>
          </p:cNvPr>
          <p:cNvSpPr/>
          <p:nvPr/>
        </p:nvSpPr>
        <p:spPr>
          <a:xfrm>
            <a:off x="7596336" y="2060848"/>
            <a:ext cx="1296144" cy="504056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Vlastní 3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646B86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88E2FF"/>
      </a:hlink>
      <a:folHlink>
        <a:srgbClr val="2A363C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361</Words>
  <Application>Microsoft Office PowerPoint</Application>
  <PresentationFormat>Předvádění na obrazovce (4:3)</PresentationFormat>
  <Paragraphs>113</Paragraphs>
  <Slides>15</Slides>
  <Notes>15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Comic Sans MS</vt:lpstr>
      <vt:lpstr>Courier New</vt:lpstr>
      <vt:lpstr>Motiv sady Office</vt:lpstr>
      <vt:lpstr>Prezentace aplikace PowerPoint</vt:lpstr>
      <vt:lpstr>VÝROBA ŽELEZA</vt:lpstr>
      <vt:lpstr>Železo - 26Fe</vt:lpstr>
      <vt:lpstr>Suroviny pro výrobu železa</vt:lpstr>
      <vt:lpstr>Železná ruda</vt:lpstr>
      <vt:lpstr>Železná ruda</vt:lpstr>
      <vt:lpstr>Železná ruda</vt:lpstr>
      <vt:lpstr>Železná ruda</vt:lpstr>
      <vt:lpstr>Výroba koksu</vt:lpstr>
      <vt:lpstr>Vápenec </vt:lpstr>
      <vt:lpstr>Výroba železa</vt:lpstr>
      <vt:lpstr>Schéma vysoké pece</vt:lpstr>
      <vt:lpstr>Odpich železa</vt:lpstr>
      <vt:lpstr>Struska </vt:lpstr>
      <vt:lpstr>Použité zdroje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Starove</dc:creator>
  <cp:lastModifiedBy>rnohlova</cp:lastModifiedBy>
  <cp:revision>39</cp:revision>
  <dcterms:created xsi:type="dcterms:W3CDTF">2014-03-07T20:04:43Z</dcterms:created>
  <dcterms:modified xsi:type="dcterms:W3CDTF">2020-05-10T17:35:27Z</dcterms:modified>
</cp:coreProperties>
</file>