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0" r:id="rId2"/>
    <p:sldId id="269" r:id="rId3"/>
    <p:sldId id="262" r:id="rId4"/>
    <p:sldId id="274" r:id="rId5"/>
    <p:sldId id="280" r:id="rId6"/>
    <p:sldId id="268" r:id="rId7"/>
    <p:sldId id="281" r:id="rId8"/>
    <p:sldId id="276" r:id="rId9"/>
    <p:sldId id="278" r:id="rId10"/>
    <p:sldId id="267" r:id="rId11"/>
    <p:sldId id="282" r:id="rId12"/>
    <p:sldId id="283" r:id="rId13"/>
    <p:sldId id="286" r:id="rId14"/>
    <p:sldId id="289" r:id="rId15"/>
    <p:sldId id="291" r:id="rId16"/>
    <p:sldId id="285" r:id="rId17"/>
    <p:sldId id="263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0"/>
  </p:normalViewPr>
  <p:slideViewPr>
    <p:cSldViewPr>
      <p:cViewPr>
        <p:scale>
          <a:sx n="58" d="100"/>
          <a:sy n="58" d="100"/>
        </p:scale>
        <p:origin x="-2508" y="-11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349263-3445-429D-A629-2F9C249BF363}" type="datetimeFigureOut">
              <a:rPr lang="cs-CZ" smtClean="0"/>
              <a:t>5.5.2020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CBEE4B-3B31-49FA-9E42-EF08BBEFBF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8760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CBEE4B-3B31-49FA-9E42-EF08BBEFBFDB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793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CBEE4B-3B31-49FA-9E42-EF08BBEFBFDB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793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D4E5-73D0-4281-A1C6-E984B1B68D04}" type="datetimeFigureOut">
              <a:rPr lang="cs-CZ" smtClean="0"/>
              <a:t>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972D-75B5-4508-BF17-CDF261AF85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8131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D4E5-73D0-4281-A1C6-E984B1B68D04}" type="datetimeFigureOut">
              <a:rPr lang="cs-CZ" smtClean="0"/>
              <a:t>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972D-75B5-4508-BF17-CDF261AF85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2711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D4E5-73D0-4281-A1C6-E984B1B68D04}" type="datetimeFigureOut">
              <a:rPr lang="cs-CZ" smtClean="0"/>
              <a:t>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972D-75B5-4508-BF17-CDF261AF85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8462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D4E5-73D0-4281-A1C6-E984B1B68D04}" type="datetimeFigureOut">
              <a:rPr lang="cs-CZ" smtClean="0"/>
              <a:t>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972D-75B5-4508-BF17-CDF261AF85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415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D4E5-73D0-4281-A1C6-E984B1B68D04}" type="datetimeFigureOut">
              <a:rPr lang="cs-CZ" smtClean="0"/>
              <a:t>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972D-75B5-4508-BF17-CDF261AF85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0637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D4E5-73D0-4281-A1C6-E984B1B68D04}" type="datetimeFigureOut">
              <a:rPr lang="cs-CZ" smtClean="0"/>
              <a:t>5.5.2020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972D-75B5-4508-BF17-CDF261AF85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328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D4E5-73D0-4281-A1C6-E984B1B68D04}" type="datetimeFigureOut">
              <a:rPr lang="cs-CZ" smtClean="0"/>
              <a:t>5.5.2020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972D-75B5-4508-BF17-CDF261AF85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9339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D4E5-73D0-4281-A1C6-E984B1B68D04}" type="datetimeFigureOut">
              <a:rPr lang="cs-CZ" smtClean="0"/>
              <a:t>5.5.2020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972D-75B5-4508-BF17-CDF261AF85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979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D4E5-73D0-4281-A1C6-E984B1B68D04}" type="datetimeFigureOut">
              <a:rPr lang="cs-CZ" smtClean="0"/>
              <a:t>5.5.2020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972D-75B5-4508-BF17-CDF261AF85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0166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D4E5-73D0-4281-A1C6-E984B1B68D04}" type="datetimeFigureOut">
              <a:rPr lang="cs-CZ" smtClean="0"/>
              <a:t>5.5.2020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972D-75B5-4508-BF17-CDF261AF85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538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0D4E5-73D0-4281-A1C6-E984B1B68D04}" type="datetimeFigureOut">
              <a:rPr lang="cs-CZ" smtClean="0"/>
              <a:t>5.5.2020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972D-75B5-4508-BF17-CDF261AF85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9036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0D4E5-73D0-4281-A1C6-E984B1B68D04}" type="datetimeFigureOut">
              <a:rPr lang="cs-CZ" smtClean="0"/>
              <a:t>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C972D-75B5-4508-BF17-CDF261AF85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7093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416" y="764704"/>
            <a:ext cx="748665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163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BAJKA V CHORVATŠTINĚ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   </a:t>
            </a:r>
            <a:r>
              <a:rPr lang="cs-CZ" b="1" dirty="0" err="1" smtClean="0"/>
              <a:t>Cvrčak</a:t>
            </a:r>
            <a:r>
              <a:rPr lang="cs-CZ" b="1" dirty="0" smtClean="0"/>
              <a:t> i </a:t>
            </a:r>
            <a:r>
              <a:rPr lang="cs-CZ" b="1" dirty="0" err="1" smtClean="0"/>
              <a:t>mravi</a:t>
            </a:r>
            <a:r>
              <a:rPr lang="cs-CZ" baseline="300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200" baseline="30000" dirty="0">
                <a:latin typeface="Arial" pitchFamily="34" charset="0"/>
                <a:cs typeface="Arial" pitchFamily="34" charset="0"/>
              </a:rPr>
              <a:t>3)</a:t>
            </a:r>
            <a:r>
              <a:rPr lang="sv-SE" sz="1200" baseline="30000" dirty="0">
                <a:latin typeface="Arial" pitchFamily="34" charset="0"/>
                <a:cs typeface="Arial" pitchFamily="34" charset="0"/>
              </a:rPr>
              <a:t> </a:t>
            </a:r>
            <a:endParaRPr lang="cs-CZ" sz="1200" b="1" dirty="0" smtClean="0"/>
          </a:p>
          <a:p>
            <a:pPr marL="0" indent="0">
              <a:buNone/>
            </a:pPr>
            <a:r>
              <a:rPr lang="cs-CZ" dirty="0" smtClean="0"/>
              <a:t>   </a:t>
            </a:r>
            <a:r>
              <a:rPr lang="cs-CZ" dirty="0" err="1" smtClean="0"/>
              <a:t>Došao</a:t>
            </a:r>
            <a:r>
              <a:rPr lang="cs-CZ" dirty="0" smtClean="0"/>
              <a:t> </a:t>
            </a:r>
            <a:r>
              <a:rPr lang="cs-CZ" dirty="0" err="1" smtClean="0"/>
              <a:t>zimi</a:t>
            </a:r>
            <a:r>
              <a:rPr lang="cs-CZ" dirty="0" smtClean="0"/>
              <a:t> </a:t>
            </a:r>
            <a:r>
              <a:rPr lang="cs-CZ" dirty="0" err="1" smtClean="0"/>
              <a:t>cvrčak</a:t>
            </a:r>
            <a:r>
              <a:rPr lang="cs-CZ" dirty="0" smtClean="0"/>
              <a:t> </a:t>
            </a:r>
            <a:r>
              <a:rPr lang="cs-CZ" dirty="0" err="1" smtClean="0"/>
              <a:t>mravima</a:t>
            </a:r>
            <a:r>
              <a:rPr lang="cs-CZ" dirty="0" smtClean="0"/>
              <a:t> i </a:t>
            </a:r>
            <a:r>
              <a:rPr lang="cs-CZ" dirty="0" err="1" smtClean="0"/>
              <a:t>zamolio</a:t>
            </a:r>
            <a:r>
              <a:rPr lang="cs-CZ" dirty="0" smtClean="0"/>
              <a:t> </a:t>
            </a:r>
            <a:r>
              <a:rPr lang="cs-CZ" dirty="0" err="1" smtClean="0"/>
              <a:t>ih</a:t>
            </a:r>
            <a:r>
              <a:rPr lang="cs-CZ" dirty="0" smtClean="0"/>
              <a:t>, da mu </a:t>
            </a:r>
            <a:r>
              <a:rPr lang="cs-CZ" dirty="0" err="1" smtClean="0"/>
              <a:t>uzajme</a:t>
            </a:r>
            <a:r>
              <a:rPr lang="cs-CZ" dirty="0" smtClean="0"/>
              <a:t> koje zrno, da se </a:t>
            </a:r>
            <a:r>
              <a:rPr lang="cs-CZ" dirty="0" err="1" smtClean="0"/>
              <a:t>prehrani</a:t>
            </a:r>
            <a:r>
              <a:rPr lang="cs-CZ" dirty="0" smtClean="0"/>
              <a:t> i ne </a:t>
            </a:r>
            <a:r>
              <a:rPr lang="cs-CZ" dirty="0" err="1" smtClean="0"/>
              <a:t>umre</a:t>
            </a:r>
            <a:r>
              <a:rPr lang="cs-CZ" dirty="0" smtClean="0"/>
              <a:t> od </a:t>
            </a:r>
            <a:r>
              <a:rPr lang="cs-CZ" dirty="0" err="1" smtClean="0"/>
              <a:t>gladi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   </a:t>
            </a:r>
            <a:r>
              <a:rPr lang="cs-CZ" dirty="0" err="1" smtClean="0"/>
              <a:t>Zapitali</a:t>
            </a:r>
            <a:r>
              <a:rPr lang="cs-CZ" dirty="0" smtClean="0"/>
              <a:t> </a:t>
            </a:r>
            <a:r>
              <a:rPr lang="cs-CZ" dirty="0" err="1" smtClean="0"/>
              <a:t>ga</a:t>
            </a:r>
            <a:r>
              <a:rPr lang="cs-CZ" dirty="0" smtClean="0"/>
              <a:t> </a:t>
            </a:r>
            <a:r>
              <a:rPr lang="cs-CZ" dirty="0" err="1" smtClean="0"/>
              <a:t>mravi</a:t>
            </a:r>
            <a:r>
              <a:rPr lang="cs-CZ" dirty="0" smtClean="0"/>
              <a:t>: „A </a:t>
            </a:r>
            <a:r>
              <a:rPr lang="cs-CZ" dirty="0" err="1" smtClean="0"/>
              <a:t>šta</a:t>
            </a:r>
            <a:r>
              <a:rPr lang="cs-CZ" dirty="0" smtClean="0"/>
              <a:t> si </a:t>
            </a:r>
            <a:r>
              <a:rPr lang="cs-CZ" dirty="0" err="1" smtClean="0"/>
              <a:t>ljeti</a:t>
            </a:r>
            <a:r>
              <a:rPr lang="cs-CZ" dirty="0" smtClean="0"/>
              <a:t> </a:t>
            </a:r>
            <a:r>
              <a:rPr lang="cs-CZ" dirty="0" err="1" smtClean="0"/>
              <a:t>radio</a:t>
            </a:r>
            <a:r>
              <a:rPr lang="cs-CZ" dirty="0" smtClean="0"/>
              <a:t>?“</a:t>
            </a:r>
          </a:p>
          <a:p>
            <a:pPr marL="0" indent="0">
              <a:buNone/>
            </a:pPr>
            <a:r>
              <a:rPr lang="cs-CZ" dirty="0" smtClean="0"/>
              <a:t>   „</a:t>
            </a:r>
            <a:r>
              <a:rPr lang="cs-CZ" dirty="0" err="1" smtClean="0"/>
              <a:t>Pjevao</a:t>
            </a:r>
            <a:r>
              <a:rPr lang="cs-CZ" dirty="0" smtClean="0"/>
              <a:t> </a:t>
            </a:r>
            <a:r>
              <a:rPr lang="cs-CZ" dirty="0" err="1" smtClean="0"/>
              <a:t>sam</a:t>
            </a:r>
            <a:r>
              <a:rPr lang="cs-CZ" dirty="0" smtClean="0"/>
              <a:t>,“ </a:t>
            </a:r>
            <a:r>
              <a:rPr lang="cs-CZ" dirty="0" err="1" smtClean="0"/>
              <a:t>odgovorio</a:t>
            </a:r>
            <a:r>
              <a:rPr lang="cs-CZ" dirty="0" smtClean="0"/>
              <a:t> je </a:t>
            </a:r>
            <a:r>
              <a:rPr lang="cs-CZ" dirty="0" err="1" smtClean="0"/>
              <a:t>cvrčak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   „E dobro,“ </a:t>
            </a:r>
            <a:r>
              <a:rPr lang="cs-CZ" dirty="0" err="1" smtClean="0"/>
              <a:t>rekli</a:t>
            </a:r>
            <a:r>
              <a:rPr lang="cs-CZ" dirty="0" smtClean="0"/>
              <a:t> </a:t>
            </a:r>
            <a:r>
              <a:rPr lang="cs-CZ" dirty="0" err="1" smtClean="0"/>
              <a:t>su</a:t>
            </a:r>
            <a:r>
              <a:rPr lang="cs-CZ" dirty="0" smtClean="0"/>
              <a:t> </a:t>
            </a:r>
            <a:r>
              <a:rPr lang="cs-CZ" dirty="0" err="1" smtClean="0"/>
              <a:t>mravi</a:t>
            </a:r>
            <a:r>
              <a:rPr lang="cs-CZ" dirty="0" smtClean="0"/>
              <a:t>, „a ti sad pleši, da </a:t>
            </a:r>
            <a:r>
              <a:rPr lang="cs-CZ" dirty="0" err="1" smtClean="0"/>
              <a:t>te</a:t>
            </a:r>
            <a:r>
              <a:rPr lang="cs-CZ" dirty="0" smtClean="0"/>
              <a:t> </a:t>
            </a:r>
            <a:r>
              <a:rPr lang="cs-CZ" dirty="0" err="1" smtClean="0"/>
              <a:t>glad</a:t>
            </a:r>
            <a:r>
              <a:rPr lang="cs-CZ" dirty="0" smtClean="0"/>
              <a:t> </a:t>
            </a:r>
            <a:r>
              <a:rPr lang="cs-CZ" dirty="0" err="1" smtClean="0"/>
              <a:t>prođe</a:t>
            </a:r>
            <a:r>
              <a:rPr lang="cs-CZ" dirty="0" smtClean="0"/>
              <a:t>.“</a:t>
            </a:r>
            <a:endParaRPr lang="cs-CZ" sz="1000" dirty="0"/>
          </a:p>
        </p:txBody>
      </p:sp>
    </p:spTree>
    <p:extLst>
      <p:ext uri="{BB962C8B-B14F-4D97-AF65-F5344CB8AC3E}">
        <p14:creationId xmlns:p14="http://schemas.microsoft.com/office/powerpoint/2010/main" val="419876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smtClean="0"/>
              <a:t>BAJKA V CHORVATŠTINĚ - PŘEKLAD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   Cvrček a mravenci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Přišel v zimě cvrček k mravencům a prosil je, aby mu půjčili nějaké zrno, aby se uživil </a:t>
            </a:r>
          </a:p>
          <a:p>
            <a:pPr marL="0" indent="0">
              <a:buNone/>
            </a:pPr>
            <a:r>
              <a:rPr lang="cs-CZ" dirty="0" smtClean="0"/>
              <a:t>a neumřel hladem.</a:t>
            </a:r>
          </a:p>
          <a:p>
            <a:pPr marL="0" indent="0">
              <a:buNone/>
            </a:pPr>
            <a:r>
              <a:rPr lang="cs-CZ" dirty="0" smtClean="0"/>
              <a:t>   Zeptali se ho mravenci: „A co jsi v létě dělal?“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„Zpíval jsem,“ odpověděl cvrček.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„No dobře,“ řekli mravenci, „a ty teď tancuj, aby tě hlad přešel.“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71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ODHADNEŠ, O JAKÝ JDE VÝROBEK?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514350" indent="-514350">
              <a:buAutoNum type="alphaUcParenR"/>
            </a:pPr>
            <a:r>
              <a:rPr lang="cs-CZ" dirty="0" smtClean="0"/>
              <a:t>Pasta za </a:t>
            </a:r>
            <a:r>
              <a:rPr lang="cs-CZ" dirty="0" err="1" smtClean="0"/>
              <a:t>poliranje</a:t>
            </a:r>
            <a:r>
              <a:rPr lang="cs-CZ" dirty="0" smtClean="0"/>
              <a:t> zob </a:t>
            </a:r>
            <a:r>
              <a:rPr lang="cs-CZ" dirty="0" err="1" smtClean="0"/>
              <a:t>odstranjuje</a:t>
            </a:r>
            <a:r>
              <a:rPr lang="cs-CZ" dirty="0" smtClean="0"/>
              <a:t> zobne </a:t>
            </a:r>
            <a:r>
              <a:rPr lang="cs-CZ" dirty="0" err="1" smtClean="0"/>
              <a:t>obloge</a:t>
            </a:r>
            <a:r>
              <a:rPr lang="cs-CZ" dirty="0" smtClean="0"/>
              <a:t> in </a:t>
            </a:r>
            <a:r>
              <a:rPr lang="cs-CZ" dirty="0" err="1" smtClean="0"/>
              <a:t>obarvenost</a:t>
            </a:r>
            <a:r>
              <a:rPr lang="cs-CZ" dirty="0" smtClean="0"/>
              <a:t> z </a:t>
            </a:r>
            <a:r>
              <a:rPr lang="cs-CZ" dirty="0" err="1" smtClean="0"/>
              <a:t>vaših</a:t>
            </a:r>
            <a:r>
              <a:rPr lang="cs-CZ" dirty="0" smtClean="0"/>
              <a:t> zob, </a:t>
            </a:r>
            <a:r>
              <a:rPr lang="cs-CZ" dirty="0" err="1" smtClean="0"/>
              <a:t>beli</a:t>
            </a:r>
            <a:r>
              <a:rPr lang="cs-CZ" dirty="0" smtClean="0"/>
              <a:t> </a:t>
            </a:r>
            <a:r>
              <a:rPr lang="cs-CZ" dirty="0" err="1" smtClean="0"/>
              <a:t>sklenino</a:t>
            </a:r>
            <a:r>
              <a:rPr lang="cs-CZ" dirty="0" smtClean="0"/>
              <a:t>, varuje před </a:t>
            </a:r>
            <a:r>
              <a:rPr lang="cs-CZ" dirty="0" err="1" smtClean="0"/>
              <a:t>kariesom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Pasto </a:t>
            </a:r>
            <a:r>
              <a:rPr lang="cs-CZ" dirty="0" err="1" smtClean="0"/>
              <a:t>nanesemo</a:t>
            </a:r>
            <a:r>
              <a:rPr lang="cs-CZ" dirty="0" smtClean="0"/>
              <a:t> na </a:t>
            </a:r>
            <a:r>
              <a:rPr lang="cs-CZ" dirty="0" err="1" smtClean="0"/>
              <a:t>suho</a:t>
            </a:r>
            <a:r>
              <a:rPr lang="cs-CZ" dirty="0" smtClean="0"/>
              <a:t> </a:t>
            </a:r>
            <a:r>
              <a:rPr lang="cs-CZ" dirty="0" err="1" smtClean="0"/>
              <a:t>zobno</a:t>
            </a:r>
            <a:r>
              <a:rPr lang="cs-CZ" dirty="0" smtClean="0"/>
              <a:t> </a:t>
            </a:r>
            <a:r>
              <a:rPr lang="cs-CZ" dirty="0" err="1" smtClean="0"/>
              <a:t>ščetko</a:t>
            </a:r>
            <a:r>
              <a:rPr lang="cs-CZ" dirty="0" smtClean="0"/>
              <a:t> in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</a:t>
            </a:r>
            <a:r>
              <a:rPr lang="cs-CZ" dirty="0" err="1" smtClean="0"/>
              <a:t>večkrat</a:t>
            </a:r>
            <a:r>
              <a:rPr lang="cs-CZ" dirty="0" smtClean="0"/>
              <a:t> </a:t>
            </a:r>
            <a:r>
              <a:rPr lang="cs-CZ" dirty="0" err="1" smtClean="0"/>
              <a:t>dnevno</a:t>
            </a:r>
            <a:r>
              <a:rPr lang="cs-CZ" dirty="0" smtClean="0"/>
              <a:t> </a:t>
            </a:r>
            <a:r>
              <a:rPr lang="cs-CZ" dirty="0" err="1" smtClean="0"/>
              <a:t>krtačimo</a:t>
            </a:r>
            <a:r>
              <a:rPr lang="cs-CZ" dirty="0" smtClean="0"/>
              <a:t> zobe.</a:t>
            </a:r>
          </a:p>
          <a:p>
            <a:pPr marL="514350" indent="-514350">
              <a:buAutoNum type="alphaUcParenR" startAt="2"/>
            </a:pPr>
            <a:r>
              <a:rPr lang="cs-CZ" dirty="0" smtClean="0"/>
              <a:t>Pasta </a:t>
            </a:r>
            <a:r>
              <a:rPr lang="cs-CZ" dirty="0" err="1" smtClean="0"/>
              <a:t>odstranjuje</a:t>
            </a:r>
            <a:r>
              <a:rPr lang="cs-CZ" dirty="0" smtClean="0"/>
              <a:t> </a:t>
            </a:r>
            <a:r>
              <a:rPr lang="cs-CZ" dirty="0" err="1" smtClean="0"/>
              <a:t>naslage</a:t>
            </a:r>
            <a:r>
              <a:rPr lang="cs-CZ" dirty="0" smtClean="0"/>
              <a:t> i </a:t>
            </a:r>
            <a:r>
              <a:rPr lang="cs-CZ" dirty="0" err="1" smtClean="0"/>
              <a:t>obojenost</a:t>
            </a:r>
            <a:r>
              <a:rPr lang="cs-CZ" dirty="0" smtClean="0"/>
              <a:t> </a:t>
            </a:r>
            <a:r>
              <a:rPr lang="cs-CZ" dirty="0" err="1" smtClean="0"/>
              <a:t>zubi</a:t>
            </a:r>
            <a:r>
              <a:rPr lang="cs-CZ" dirty="0" smtClean="0"/>
              <a:t>, </a:t>
            </a:r>
          </a:p>
          <a:p>
            <a:pPr marL="0" indent="0">
              <a:buNone/>
            </a:pPr>
            <a:r>
              <a:rPr lang="cs-CZ" dirty="0" smtClean="0"/>
              <a:t>      </a:t>
            </a:r>
            <a:r>
              <a:rPr lang="cs-CZ" dirty="0" err="1" smtClean="0"/>
              <a:t>izbeljuje</a:t>
            </a:r>
            <a:r>
              <a:rPr lang="cs-CZ" dirty="0" smtClean="0"/>
              <a:t> </a:t>
            </a:r>
            <a:r>
              <a:rPr lang="cs-CZ" dirty="0" err="1"/>
              <a:t>zubnu</a:t>
            </a:r>
            <a:r>
              <a:rPr lang="cs-CZ" dirty="0"/>
              <a:t> </a:t>
            </a:r>
            <a:r>
              <a:rPr lang="cs-CZ" dirty="0" err="1"/>
              <a:t>caklinu</a:t>
            </a:r>
            <a:r>
              <a:rPr lang="cs-CZ" dirty="0"/>
              <a:t>, </a:t>
            </a:r>
            <a:r>
              <a:rPr lang="cs-CZ" dirty="0" err="1"/>
              <a:t>sprečava</a:t>
            </a:r>
            <a:r>
              <a:rPr lang="cs-CZ" dirty="0"/>
              <a:t> karies.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Pastu </a:t>
            </a:r>
            <a:r>
              <a:rPr lang="cs-CZ" dirty="0" err="1" smtClean="0"/>
              <a:t>nanosimo</a:t>
            </a:r>
            <a:r>
              <a:rPr lang="cs-CZ" dirty="0" smtClean="0"/>
              <a:t> na </a:t>
            </a:r>
            <a:r>
              <a:rPr lang="cs-CZ" dirty="0" err="1" smtClean="0"/>
              <a:t>suhu</a:t>
            </a:r>
            <a:r>
              <a:rPr lang="cs-CZ" dirty="0" smtClean="0"/>
              <a:t> </a:t>
            </a:r>
            <a:r>
              <a:rPr lang="cs-CZ" dirty="0" err="1" smtClean="0"/>
              <a:t>četkicu</a:t>
            </a:r>
            <a:r>
              <a:rPr lang="cs-CZ" dirty="0" smtClean="0"/>
              <a:t> za zube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i </a:t>
            </a:r>
            <a:r>
              <a:rPr lang="cs-CZ" dirty="0" err="1" smtClean="0"/>
              <a:t>upotrbljavamo</a:t>
            </a:r>
            <a:r>
              <a:rPr lang="cs-CZ" dirty="0" smtClean="0"/>
              <a:t> </a:t>
            </a:r>
            <a:r>
              <a:rPr lang="cs-CZ" dirty="0" err="1" smtClean="0"/>
              <a:t>nekoliko</a:t>
            </a:r>
            <a:r>
              <a:rPr lang="cs-CZ" dirty="0" smtClean="0"/>
              <a:t> </a:t>
            </a:r>
            <a:r>
              <a:rPr lang="cs-CZ" dirty="0" err="1" smtClean="0"/>
              <a:t>puta</a:t>
            </a:r>
            <a:r>
              <a:rPr lang="cs-CZ" dirty="0" smtClean="0"/>
              <a:t> </a:t>
            </a:r>
            <a:r>
              <a:rPr lang="cs-CZ" dirty="0" err="1" smtClean="0"/>
              <a:t>dnevno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703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Zubní pasta</a:t>
            </a:r>
          </a:p>
          <a:p>
            <a:pPr marL="0" indent="0">
              <a:buNone/>
            </a:pPr>
            <a:r>
              <a:rPr lang="cs-CZ" dirty="0" smtClean="0"/>
              <a:t>A) slovinština</a:t>
            </a:r>
          </a:p>
          <a:p>
            <a:pPr marL="514350" indent="-514350">
              <a:buAutoNum type="alphaUcParenR" startAt="2"/>
            </a:pPr>
            <a:r>
              <a:rPr lang="cs-CZ" dirty="0" smtClean="0"/>
              <a:t>chorvatština</a:t>
            </a:r>
          </a:p>
          <a:p>
            <a:pPr marL="0" indent="0">
              <a:buNone/>
            </a:pPr>
            <a:r>
              <a:rPr lang="cs-CZ" dirty="0" smtClean="0"/>
              <a:t>Oba jazyky patří do skupiny jihoslovanských jazyků.</a:t>
            </a:r>
          </a:p>
        </p:txBody>
      </p:sp>
    </p:spTree>
    <p:extLst>
      <p:ext uri="{BB962C8B-B14F-4D97-AF65-F5344CB8AC3E}">
        <p14:creationId xmlns:p14="http://schemas.microsoft.com/office/powerpoint/2010/main" val="49340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 descr="C:\Users\finsterlova\AppData\Local\Microsoft\Windows\Temporary Internet Files\Content.IE5\A2M2UMCC\MP90025564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334" y="1484784"/>
            <a:ext cx="8282606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NA DOVOLENÉ …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 smtClean="0"/>
              <a:t>                                               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     </a:t>
            </a:r>
            <a:endParaRPr lang="cs-CZ" dirty="0"/>
          </a:p>
        </p:txBody>
      </p:sp>
      <p:sp>
        <p:nvSpPr>
          <p:cNvPr id="11" name="Zaoblený obdélníkový popisek 10"/>
          <p:cNvSpPr/>
          <p:nvPr/>
        </p:nvSpPr>
        <p:spPr>
          <a:xfrm>
            <a:off x="5851629" y="1484784"/>
            <a:ext cx="2808311" cy="1152128"/>
          </a:xfrm>
          <a:prstGeom prst="wedgeRoundRect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3200" dirty="0" err="1">
                <a:solidFill>
                  <a:schemeClr val="tx1"/>
                </a:solidFill>
                <a:cs typeface="Arial" pitchFamily="34" charset="0"/>
              </a:rPr>
              <a:t>Hrvatski</a:t>
            </a:r>
            <a:r>
              <a:rPr lang="cs-CZ" sz="32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cs-CZ" sz="3200" dirty="0" err="1" smtClean="0">
                <a:solidFill>
                  <a:schemeClr val="tx1"/>
                </a:solidFill>
                <a:cs typeface="Arial" pitchFamily="34" charset="0"/>
              </a:rPr>
              <a:t>govori</a:t>
            </a:r>
            <a:endParaRPr lang="cs-CZ" sz="3200" dirty="0" smtClean="0">
              <a:solidFill>
                <a:schemeClr val="tx1"/>
              </a:solidFill>
              <a:cs typeface="Arial" pitchFamily="34" charset="0"/>
            </a:endParaRPr>
          </a:p>
          <a:p>
            <a:r>
              <a:rPr lang="cs-CZ" sz="3200" dirty="0" smtClean="0">
                <a:solidFill>
                  <a:schemeClr val="tx1"/>
                </a:solidFill>
                <a:cs typeface="Arial" pitchFamily="34" charset="0"/>
              </a:rPr>
              <a:t>samo </a:t>
            </a:r>
            <a:r>
              <a:rPr lang="cs-CZ" sz="3200" dirty="0" err="1">
                <a:solidFill>
                  <a:schemeClr val="tx1"/>
                </a:solidFill>
                <a:cs typeface="Arial" pitchFamily="34" charset="0"/>
              </a:rPr>
              <a:t>malo</a:t>
            </a:r>
            <a:r>
              <a:rPr lang="cs-CZ" sz="3200" dirty="0">
                <a:solidFill>
                  <a:schemeClr val="tx1"/>
                </a:solidFill>
                <a:cs typeface="Arial" pitchFamily="34" charset="0"/>
              </a:rPr>
              <a:t>.</a:t>
            </a:r>
          </a:p>
        </p:txBody>
      </p:sp>
      <p:sp>
        <p:nvSpPr>
          <p:cNvPr id="12" name="Zaoblený obdélníkový popisek 11"/>
          <p:cNvSpPr/>
          <p:nvPr/>
        </p:nvSpPr>
        <p:spPr>
          <a:xfrm>
            <a:off x="251520" y="1772816"/>
            <a:ext cx="3881305" cy="718588"/>
          </a:xfrm>
          <a:prstGeom prst="wedgeRoundRect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3200" dirty="0" err="1">
                <a:solidFill>
                  <a:schemeClr val="tx1"/>
                </a:solidFill>
              </a:rPr>
              <a:t>Govorim</a:t>
            </a:r>
            <a:r>
              <a:rPr lang="cs-CZ" sz="3200" dirty="0">
                <a:solidFill>
                  <a:schemeClr val="tx1"/>
                </a:solidFill>
              </a:rPr>
              <a:t> samo </a:t>
            </a:r>
            <a:r>
              <a:rPr lang="cs-CZ" sz="3200" dirty="0" err="1">
                <a:solidFill>
                  <a:schemeClr val="tx1"/>
                </a:solidFill>
              </a:rPr>
              <a:t>češki</a:t>
            </a:r>
            <a:r>
              <a:rPr lang="cs-CZ" sz="3200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13" name="Zaoblený obdélníkový popisek 12"/>
          <p:cNvSpPr/>
          <p:nvPr/>
        </p:nvSpPr>
        <p:spPr>
          <a:xfrm>
            <a:off x="4895467" y="5665208"/>
            <a:ext cx="4222668" cy="716120"/>
          </a:xfrm>
          <a:prstGeom prst="wedgeRoundRect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sz="3200" dirty="0" smtClean="0">
              <a:solidFill>
                <a:schemeClr val="tx1"/>
              </a:solidFill>
            </a:endParaRPr>
          </a:p>
          <a:p>
            <a:r>
              <a:rPr lang="cs-CZ" sz="3200" dirty="0" err="1" smtClean="0">
                <a:solidFill>
                  <a:schemeClr val="tx1"/>
                </a:solidFill>
              </a:rPr>
              <a:t>Imano</a:t>
            </a:r>
            <a:r>
              <a:rPr lang="cs-CZ" sz="3200" dirty="0" smtClean="0">
                <a:solidFill>
                  <a:schemeClr val="tx1"/>
                </a:solidFill>
              </a:rPr>
              <a:t> </a:t>
            </a:r>
            <a:r>
              <a:rPr lang="cs-CZ" sz="3200" dirty="0" err="1">
                <a:solidFill>
                  <a:schemeClr val="tx1"/>
                </a:solidFill>
              </a:rPr>
              <a:t>malo</a:t>
            </a:r>
            <a:r>
              <a:rPr lang="cs-CZ" sz="3200" dirty="0">
                <a:solidFill>
                  <a:schemeClr val="tx1"/>
                </a:solidFill>
              </a:rPr>
              <a:t> </a:t>
            </a:r>
            <a:r>
              <a:rPr lang="cs-CZ" sz="3200" dirty="0" err="1">
                <a:solidFill>
                  <a:schemeClr val="tx1"/>
                </a:solidFill>
              </a:rPr>
              <a:t>vremena</a:t>
            </a:r>
            <a:r>
              <a:rPr lang="cs-CZ" sz="3200" dirty="0">
                <a:solidFill>
                  <a:schemeClr val="tx1"/>
                </a:solidFill>
              </a:rPr>
              <a:t>.</a:t>
            </a:r>
          </a:p>
          <a:p>
            <a:endParaRPr lang="cs-CZ" sz="3200" dirty="0">
              <a:solidFill>
                <a:schemeClr val="tx1"/>
              </a:solidFill>
            </a:endParaRPr>
          </a:p>
        </p:txBody>
      </p:sp>
      <p:sp>
        <p:nvSpPr>
          <p:cNvPr id="14" name="Zaoblený obdélníkový popisek 13"/>
          <p:cNvSpPr/>
          <p:nvPr/>
        </p:nvSpPr>
        <p:spPr>
          <a:xfrm>
            <a:off x="114222" y="4900801"/>
            <a:ext cx="3780101" cy="716120"/>
          </a:xfrm>
          <a:prstGeom prst="wedgeRoundRect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3200" dirty="0" err="1">
                <a:solidFill>
                  <a:schemeClr val="tx1"/>
                </a:solidFill>
              </a:rPr>
              <a:t>Sutra</a:t>
            </a:r>
            <a:r>
              <a:rPr lang="cs-CZ" sz="3200" dirty="0">
                <a:solidFill>
                  <a:schemeClr val="tx1"/>
                </a:solidFill>
              </a:rPr>
              <a:t> </a:t>
            </a:r>
            <a:r>
              <a:rPr lang="cs-CZ" sz="3200" dirty="0" err="1">
                <a:solidFill>
                  <a:schemeClr val="tx1"/>
                </a:solidFill>
              </a:rPr>
              <a:t>idemo</a:t>
            </a:r>
            <a:r>
              <a:rPr lang="cs-CZ" sz="3200" dirty="0">
                <a:solidFill>
                  <a:schemeClr val="tx1"/>
                </a:solidFill>
              </a:rPr>
              <a:t> u </a:t>
            </a:r>
            <a:r>
              <a:rPr lang="cs-CZ" sz="3200" dirty="0" err="1" smtClean="0">
                <a:solidFill>
                  <a:schemeClr val="tx1"/>
                </a:solidFill>
              </a:rPr>
              <a:t>goste</a:t>
            </a:r>
            <a:r>
              <a:rPr lang="cs-CZ" sz="3200" dirty="0" smtClean="0">
                <a:solidFill>
                  <a:schemeClr val="tx1"/>
                </a:solidFill>
              </a:rPr>
              <a:t>.</a:t>
            </a:r>
            <a:endParaRPr lang="cs-CZ" sz="3200" dirty="0">
              <a:solidFill>
                <a:schemeClr val="tx1"/>
              </a:solidFill>
            </a:endParaRPr>
          </a:p>
        </p:txBody>
      </p:sp>
      <p:pic>
        <p:nvPicPr>
          <p:cNvPr id="19" name="Obrázek 1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12" y="302179"/>
            <a:ext cx="1440160" cy="11521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801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 descr="C:\Users\finsterlova\AppData\Local\Microsoft\Windows\Temporary Internet Files\Content.IE5\A2M2UMCC\MP90025564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58" y="1484784"/>
            <a:ext cx="8282606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NA DOVOLENÉ … překlad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 smtClean="0"/>
              <a:t>                                               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     </a:t>
            </a:r>
            <a:endParaRPr lang="cs-CZ" dirty="0"/>
          </a:p>
        </p:txBody>
      </p:sp>
      <p:sp>
        <p:nvSpPr>
          <p:cNvPr id="11" name="Zaoblený obdélníkový popisek 10"/>
          <p:cNvSpPr/>
          <p:nvPr/>
        </p:nvSpPr>
        <p:spPr>
          <a:xfrm>
            <a:off x="5156878" y="1484784"/>
            <a:ext cx="3528392" cy="1152128"/>
          </a:xfrm>
          <a:prstGeom prst="wedgeRoundRect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3200" dirty="0" smtClean="0">
                <a:solidFill>
                  <a:schemeClr val="tx1"/>
                </a:solidFill>
                <a:cs typeface="Arial" pitchFamily="34" charset="0"/>
              </a:rPr>
              <a:t>Chorvatsky mluvím </a:t>
            </a:r>
          </a:p>
          <a:p>
            <a:r>
              <a:rPr lang="cs-CZ" sz="3200" dirty="0" smtClean="0">
                <a:solidFill>
                  <a:schemeClr val="tx1"/>
                </a:solidFill>
                <a:cs typeface="Arial" pitchFamily="34" charset="0"/>
              </a:rPr>
              <a:t>jen trochu.</a:t>
            </a:r>
            <a:endParaRPr lang="cs-CZ" sz="32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2" name="Zaoblený obdélníkový popisek 11"/>
          <p:cNvSpPr/>
          <p:nvPr/>
        </p:nvSpPr>
        <p:spPr>
          <a:xfrm>
            <a:off x="423058" y="1701554"/>
            <a:ext cx="3881305" cy="718588"/>
          </a:xfrm>
          <a:prstGeom prst="wedgeRoundRect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3200" dirty="0" smtClean="0">
                <a:solidFill>
                  <a:schemeClr val="tx1"/>
                </a:solidFill>
              </a:rPr>
              <a:t>Mluvím jen česky.</a:t>
            </a:r>
            <a:endParaRPr lang="cs-CZ" sz="3200" dirty="0">
              <a:solidFill>
                <a:schemeClr val="tx1"/>
              </a:solidFill>
            </a:endParaRPr>
          </a:p>
        </p:txBody>
      </p:sp>
      <p:sp>
        <p:nvSpPr>
          <p:cNvPr id="13" name="Zaoblený obdélníkový popisek 12"/>
          <p:cNvSpPr/>
          <p:nvPr/>
        </p:nvSpPr>
        <p:spPr>
          <a:xfrm>
            <a:off x="5411956" y="5229200"/>
            <a:ext cx="3018236" cy="716120"/>
          </a:xfrm>
          <a:prstGeom prst="wedgeRoundRect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sz="3200" dirty="0" smtClean="0">
              <a:solidFill>
                <a:schemeClr val="tx1"/>
              </a:solidFill>
            </a:endParaRPr>
          </a:p>
          <a:p>
            <a:r>
              <a:rPr lang="cs-CZ" sz="3200" dirty="0" smtClean="0">
                <a:solidFill>
                  <a:schemeClr val="tx1"/>
                </a:solidFill>
              </a:rPr>
              <a:t>Mám málo času.</a:t>
            </a:r>
            <a:endParaRPr lang="cs-CZ" sz="3200" dirty="0">
              <a:solidFill>
                <a:schemeClr val="tx1"/>
              </a:solidFill>
            </a:endParaRPr>
          </a:p>
          <a:p>
            <a:endParaRPr lang="cs-CZ" sz="3200" dirty="0">
              <a:solidFill>
                <a:schemeClr val="tx1"/>
              </a:solidFill>
            </a:endParaRPr>
          </a:p>
        </p:txBody>
      </p:sp>
      <p:sp>
        <p:nvSpPr>
          <p:cNvPr id="14" name="Zaoblený obdélníkový popisek 13"/>
          <p:cNvSpPr/>
          <p:nvPr/>
        </p:nvSpPr>
        <p:spPr>
          <a:xfrm>
            <a:off x="899592" y="4786664"/>
            <a:ext cx="2714580" cy="931656"/>
          </a:xfrm>
          <a:prstGeom prst="wedgeRoundRect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3200" dirty="0" smtClean="0">
                <a:solidFill>
                  <a:schemeClr val="tx1"/>
                </a:solidFill>
              </a:rPr>
              <a:t>Zítra jdeme </a:t>
            </a:r>
          </a:p>
          <a:p>
            <a:r>
              <a:rPr lang="cs-CZ" sz="3200" dirty="0" smtClean="0">
                <a:solidFill>
                  <a:schemeClr val="tx1"/>
                </a:solidFill>
              </a:rPr>
              <a:t>na návštěvu.</a:t>
            </a:r>
            <a:endParaRPr lang="cs-CZ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71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ZÁVĚR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Ze všech slovanských jazyků je nám nejbližší slovenština. </a:t>
            </a:r>
          </a:p>
          <a:p>
            <a:r>
              <a:rPr lang="cs-CZ" dirty="0" smtClean="0"/>
              <a:t>Oba jazyky mají společný západoslovanský základ.</a:t>
            </a:r>
          </a:p>
          <a:p>
            <a:r>
              <a:rPr lang="cs-CZ" dirty="0" smtClean="0"/>
              <a:t>Češtině vzdálenější jsou slovanské jazyky východní a jižní.</a:t>
            </a:r>
          </a:p>
          <a:p>
            <a:r>
              <a:rPr lang="cs-CZ" dirty="0" smtClean="0"/>
              <a:t>Spisovná čeština prošla historickým vývojem, který trvá už déle než tisíc let.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701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81283" y="1775443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200" dirty="0" smtClean="0">
                <a:latin typeface="Arial" pitchFamily="34" charset="0"/>
                <a:cs typeface="Arial" pitchFamily="34" charset="0"/>
              </a:rPr>
              <a:t>Tento soubor je volné dílo, protože doba ochrany majetkových autorských práv již vypršela.</a:t>
            </a:r>
          </a:p>
          <a:p>
            <a:r>
              <a:rPr lang="cs-CZ" sz="1200" dirty="0" smtClean="0">
                <a:latin typeface="Arial" pitchFamily="34" charset="0"/>
                <a:cs typeface="Arial" pitchFamily="34" charset="0"/>
              </a:rPr>
              <a:t>To platí ve Spojených státech, Austrálii, státech Evropské unie a dalších zemích, jejichž právní řád chrání majetková autorská práva po dobu života autora a 70 let po jeho smrti.</a:t>
            </a:r>
            <a:endParaRPr lang="cs-CZ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481283" y="1593151"/>
            <a:ext cx="754336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200" dirty="0" smtClean="0">
                <a:latin typeface="Arial" pitchFamily="34" charset="0"/>
                <a:cs typeface="Arial" pitchFamily="34" charset="0"/>
              </a:rPr>
              <a:t>http://cs.wikipedia.org/wiki/Soubor:Cyril_and_Methodius.jpg</a:t>
            </a:r>
            <a:endParaRPr lang="cs-CZ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722313" y="1399153"/>
            <a:ext cx="329987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200" dirty="0" smtClean="0">
                <a:latin typeface="Arial" pitchFamily="34" charset="0"/>
                <a:cs typeface="Arial" pitchFamily="34" charset="0"/>
              </a:rPr>
              <a:t>Tento soubor pochází z </a:t>
            </a:r>
            <a:r>
              <a:rPr lang="cs-CZ" sz="1200" dirty="0" err="1" smtClean="0">
                <a:latin typeface="Arial" pitchFamily="34" charset="0"/>
                <a:cs typeface="Arial" pitchFamily="34" charset="0"/>
              </a:rPr>
              <a:t>Wikimedia</a:t>
            </a:r>
            <a:r>
              <a:rPr lang="cs-CZ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1200" dirty="0" err="1" smtClean="0">
                <a:latin typeface="Arial" pitchFamily="34" charset="0"/>
                <a:cs typeface="Arial" pitchFamily="34" charset="0"/>
              </a:rPr>
              <a:t>Commons</a:t>
            </a:r>
            <a:r>
              <a:rPr lang="cs-CZ" sz="1000" dirty="0" smtClean="0">
                <a:latin typeface="Arial" pitchFamily="34" charset="0"/>
                <a:cs typeface="Arial" pitchFamily="34" charset="0"/>
              </a:rPr>
              <a:t>.</a:t>
            </a:r>
            <a:endParaRPr lang="cs-CZ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485622" y="1409001"/>
            <a:ext cx="138050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200" dirty="0" smtClean="0">
                <a:latin typeface="Arial" pitchFamily="34" charset="0"/>
                <a:cs typeface="Arial" pitchFamily="34" charset="0"/>
              </a:rPr>
              <a:t>[cit. 2012-05-18]. </a:t>
            </a:r>
            <a:endParaRPr lang="cs-CZ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386442" y="806997"/>
            <a:ext cx="692186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200" dirty="0" smtClean="0">
                <a:latin typeface="Arial" pitchFamily="34" charset="0"/>
                <a:cs typeface="Arial" pitchFamily="34" charset="0"/>
              </a:rPr>
              <a:t>Obrázky </a:t>
            </a:r>
            <a:r>
              <a:rPr lang="cs-CZ" sz="1200" dirty="0">
                <a:latin typeface="Arial" pitchFamily="34" charset="0"/>
                <a:cs typeface="Arial" pitchFamily="34" charset="0"/>
              </a:rPr>
              <a:t>jsou použity z aplikace SMART </a:t>
            </a:r>
            <a:r>
              <a:rPr lang="cs-CZ" sz="1200" dirty="0" smtClean="0">
                <a:latin typeface="Arial" pitchFamily="34" charset="0"/>
                <a:cs typeface="Arial" pitchFamily="34" charset="0"/>
              </a:rPr>
              <a:t>Notebook a Microsoft PowerPoint</a:t>
            </a:r>
            <a:endParaRPr lang="cs-CZ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09634" y="1083996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sz="1200" baseline="30000" dirty="0">
                <a:latin typeface="Arial" pitchFamily="34" charset="0"/>
                <a:cs typeface="Arial" pitchFamily="34" charset="0"/>
              </a:rPr>
              <a:t>1)</a:t>
            </a:r>
            <a:r>
              <a:rPr lang="sv-SE" sz="1200" dirty="0">
                <a:latin typeface="Arial" pitchFamily="34" charset="0"/>
                <a:cs typeface="Arial" pitchFamily="34" charset="0"/>
              </a:rPr>
              <a:t> vl. tvorba, nakresleno nástroji kreslení SMART Notebook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83" y="1426832"/>
            <a:ext cx="5899007" cy="336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Obdélník 11"/>
          <p:cNvSpPr/>
          <p:nvPr/>
        </p:nvSpPr>
        <p:spPr>
          <a:xfrm>
            <a:off x="409634" y="501817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1200" u="sng" dirty="0" smtClean="0">
                <a:latin typeface="Arial" pitchFamily="34" charset="0"/>
                <a:cs typeface="Arial" pitchFamily="34" charset="0"/>
              </a:rPr>
              <a:t>ZDROJ:</a:t>
            </a:r>
            <a:endParaRPr lang="cs-CZ" sz="12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485622" y="2276872"/>
            <a:ext cx="788038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 </a:t>
            </a:r>
            <a:endParaRPr lang="cs-CZ" sz="1200" dirty="0">
              <a:latin typeface="Arial" pitchFamily="34" charset="0"/>
              <a:cs typeface="Arial" pitchFamily="34" charset="0"/>
            </a:endParaRPr>
          </a:p>
          <a:p>
            <a:r>
              <a:rPr lang="cs-CZ" sz="1200" dirty="0">
                <a:latin typeface="Arial" pitchFamily="34" charset="0"/>
                <a:cs typeface="Arial" pitchFamily="34" charset="0"/>
              </a:rPr>
              <a:t>KRAUSOVÁ, Z., PAŠKOVÁ, M. </a:t>
            </a:r>
            <a:r>
              <a:rPr lang="cs-CZ" sz="1200" i="1" dirty="0">
                <a:latin typeface="Arial" pitchFamily="34" charset="0"/>
                <a:cs typeface="Arial" pitchFamily="34" charset="0"/>
              </a:rPr>
              <a:t>Český jazyk 8 učebnice pro základní školy a víceletá gymnázia.</a:t>
            </a:r>
            <a:r>
              <a:rPr lang="cs-CZ" sz="1200" dirty="0">
                <a:latin typeface="Arial" pitchFamily="34" charset="0"/>
                <a:cs typeface="Arial" pitchFamily="34" charset="0"/>
              </a:rPr>
              <a:t> 1. vyd. Plzeň: Fraus, 2005.</a:t>
            </a:r>
          </a:p>
          <a:p>
            <a:r>
              <a:rPr lang="cs-CZ" sz="1200" dirty="0">
                <a:latin typeface="Arial" pitchFamily="34" charset="0"/>
                <a:cs typeface="Arial" pitchFamily="34" charset="0"/>
              </a:rPr>
              <a:t>ISBN 80-7238-419-8</a:t>
            </a:r>
          </a:p>
        </p:txBody>
      </p:sp>
      <p:sp>
        <p:nvSpPr>
          <p:cNvPr id="8" name="Obdélník 7"/>
          <p:cNvSpPr/>
          <p:nvPr/>
        </p:nvSpPr>
        <p:spPr>
          <a:xfrm>
            <a:off x="409634" y="3260438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200" baseline="30000" dirty="0" smtClean="0">
                <a:latin typeface="Arial" pitchFamily="34" charset="0"/>
                <a:cs typeface="Arial" pitchFamily="34" charset="0"/>
              </a:rPr>
              <a:t>3)</a:t>
            </a:r>
            <a:r>
              <a:rPr lang="sv-SE" sz="1200" baseline="30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1200" dirty="0" smtClean="0">
                <a:latin typeface="Arial" pitchFamily="34" charset="0"/>
                <a:cs typeface="Arial" pitchFamily="34" charset="0"/>
              </a:rPr>
              <a:t>STYBLÍK</a:t>
            </a:r>
            <a:r>
              <a:rPr lang="cs-CZ" sz="1200" dirty="0">
                <a:latin typeface="Arial" pitchFamily="34" charset="0"/>
                <a:cs typeface="Arial" pitchFamily="34" charset="0"/>
              </a:rPr>
              <a:t>, V. </a:t>
            </a:r>
            <a:r>
              <a:rPr lang="cs-CZ" sz="1200" i="1" dirty="0">
                <a:latin typeface="Arial" pitchFamily="34" charset="0"/>
                <a:cs typeface="Arial" pitchFamily="34" charset="0"/>
              </a:rPr>
              <a:t>Český jazyk pro 8. ročník základní školy a pro odpovídající ročník víceletých gymnázií.</a:t>
            </a:r>
            <a:r>
              <a:rPr lang="cs-CZ" sz="1200" dirty="0">
                <a:latin typeface="Arial" pitchFamily="34" charset="0"/>
                <a:cs typeface="Arial" pitchFamily="34" charset="0"/>
              </a:rPr>
              <a:t> 2. vyd. Praha: SPN a. s., 2002</a:t>
            </a:r>
            <a:r>
              <a:rPr lang="cs-CZ" sz="1200" dirty="0" smtClean="0">
                <a:latin typeface="Arial" pitchFamily="34" charset="0"/>
                <a:cs typeface="Arial" pitchFamily="34" charset="0"/>
              </a:rPr>
              <a:t>. str.14 a 15.</a:t>
            </a:r>
            <a:endParaRPr lang="cs-CZ" sz="1200" dirty="0">
              <a:latin typeface="Arial" pitchFamily="34" charset="0"/>
              <a:cs typeface="Arial" pitchFamily="34" charset="0"/>
            </a:endParaRPr>
          </a:p>
          <a:p>
            <a:r>
              <a:rPr lang="cs-CZ" sz="1200" dirty="0">
                <a:latin typeface="Arial" pitchFamily="34" charset="0"/>
                <a:cs typeface="Arial" pitchFamily="34" charset="0"/>
              </a:rPr>
              <a:t>ISBN 80-7235-126-5</a:t>
            </a:r>
          </a:p>
        </p:txBody>
      </p:sp>
    </p:spTree>
    <p:extLst>
      <p:ext uri="{BB962C8B-B14F-4D97-AF65-F5344CB8AC3E}">
        <p14:creationId xmlns:p14="http://schemas.microsoft.com/office/powerpoint/2010/main" val="280056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086" y="0"/>
            <a:ext cx="6981825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bdélník 1"/>
          <p:cNvSpPr/>
          <p:nvPr/>
        </p:nvSpPr>
        <p:spPr>
          <a:xfrm>
            <a:off x="-396552" y="4797151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cs-CZ" sz="2800" dirty="0" smtClean="0">
                <a:latin typeface="Arial" pitchFamily="34" charset="0"/>
                <a:cs typeface="Arial" pitchFamily="34" charset="0"/>
              </a:rPr>
              <a:t>INDOEVROPSKÉ </a:t>
            </a:r>
            <a:endParaRPr lang="cs-CZ" sz="2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2800" dirty="0">
                <a:latin typeface="Arial" pitchFamily="34" charset="0"/>
                <a:cs typeface="Arial" pitchFamily="34" charset="0"/>
              </a:rPr>
              <a:t>JAZYKY</a:t>
            </a:r>
          </a:p>
        </p:txBody>
      </p:sp>
      <p:sp>
        <p:nvSpPr>
          <p:cNvPr id="3" name="Obdélník 2"/>
          <p:cNvSpPr/>
          <p:nvPr/>
        </p:nvSpPr>
        <p:spPr>
          <a:xfrm>
            <a:off x="6300192" y="5566592"/>
            <a:ext cx="32092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200" dirty="0">
                <a:latin typeface="Arial" pitchFamily="34" charset="0"/>
                <a:cs typeface="Arial" pitchFamily="34" charset="0"/>
              </a:rPr>
              <a:t>1)</a:t>
            </a:r>
          </a:p>
        </p:txBody>
      </p:sp>
    </p:spTree>
    <p:extLst>
      <p:ext uri="{BB962C8B-B14F-4D97-AF65-F5344CB8AC3E}">
        <p14:creationId xmlns:p14="http://schemas.microsoft.com/office/powerpoint/2010/main" val="359967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3744416" cy="93610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3600" dirty="0" smtClean="0"/>
              <a:t>CYRIL A METODĚJ</a:t>
            </a:r>
            <a:endParaRPr lang="cs-CZ" sz="3600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32656"/>
            <a:ext cx="3558634" cy="5976664"/>
          </a:xfrm>
        </p:spPr>
      </p:pic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67544" y="1628800"/>
            <a:ext cx="3744416" cy="468051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cs-CZ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cs-CZ" sz="2800" dirty="0" smtClean="0"/>
              <a:t>soluňští bratři přišli na Velkou Moravu r. 863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sz="2800" dirty="0"/>
              <a:t>p</a:t>
            </a:r>
            <a:r>
              <a:rPr lang="cs-CZ" sz="2800" dirty="0" smtClean="0"/>
              <a:t>rosadili staroslověnštinu jako bohoslužebný jazyk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sz="2800" dirty="0" smtClean="0"/>
              <a:t>Cyril sestavil pro tento jazyk hlaholské písmo - </a:t>
            </a:r>
            <a:r>
              <a:rPr lang="cs-CZ" sz="2800" b="1" dirty="0" smtClean="0"/>
              <a:t>hlaholici</a:t>
            </a:r>
            <a:endParaRPr lang="cs-CZ" sz="2800" b="1" dirty="0"/>
          </a:p>
        </p:txBody>
      </p:sp>
      <p:sp>
        <p:nvSpPr>
          <p:cNvPr id="3" name="Obdélník 2"/>
          <p:cNvSpPr/>
          <p:nvPr/>
        </p:nvSpPr>
        <p:spPr>
          <a:xfrm>
            <a:off x="7956376" y="6085119"/>
            <a:ext cx="30970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aseline="30000" dirty="0" smtClean="0"/>
              <a:t>2)</a:t>
            </a:r>
            <a:endParaRPr lang="cs-CZ" baseline="30000" dirty="0"/>
          </a:p>
        </p:txBody>
      </p:sp>
    </p:spTree>
    <p:extLst>
      <p:ext uri="{BB962C8B-B14F-4D97-AF65-F5344CB8AC3E}">
        <p14:creationId xmlns:p14="http://schemas.microsoft.com/office/powerpoint/2010/main" val="5978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ROZDĚLENÍ SLOVANSKÝCH JAZYKŮ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západoslovanské jazyky </a:t>
            </a:r>
            <a:r>
              <a:rPr lang="cs-CZ" dirty="0" smtClean="0"/>
              <a:t>–</a:t>
            </a:r>
            <a:r>
              <a:rPr lang="cs-CZ" b="1" dirty="0" smtClean="0"/>
              <a:t> </a:t>
            </a:r>
            <a:r>
              <a:rPr lang="cs-CZ" dirty="0" smtClean="0"/>
              <a:t>čeština, slovenština, horní a dolní lužická srbština, kašubština, polština a polabština</a:t>
            </a:r>
          </a:p>
          <a:p>
            <a:r>
              <a:rPr lang="cs-CZ" b="1" dirty="0" smtClean="0"/>
              <a:t>východoslovanské jazyky </a:t>
            </a:r>
            <a:r>
              <a:rPr lang="cs-CZ" dirty="0" smtClean="0"/>
              <a:t>– ruština, běloruština a ukrajinština</a:t>
            </a:r>
          </a:p>
          <a:p>
            <a:r>
              <a:rPr lang="cs-CZ" b="1" dirty="0" smtClean="0"/>
              <a:t>jihoslovanské jazyky </a:t>
            </a:r>
            <a:r>
              <a:rPr lang="cs-CZ" dirty="0" smtClean="0"/>
              <a:t>– slovinština, srbština a chorvatština, makedonština a bulharština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(k jižní skupině se počítá i </a:t>
            </a:r>
            <a:r>
              <a:rPr lang="cs-CZ" b="1" dirty="0" smtClean="0"/>
              <a:t>staroslověnština</a:t>
            </a:r>
            <a:r>
              <a:rPr lang="cs-CZ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3505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6000" dirty="0" smtClean="0"/>
              <a:t>ŠKOLA</a:t>
            </a: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67944" y="260648"/>
            <a:ext cx="4417566" cy="5832648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800" dirty="0" smtClean="0"/>
              <a:t>čeština – škola</a:t>
            </a:r>
          </a:p>
          <a:p>
            <a:r>
              <a:rPr lang="cs-CZ" sz="2800" dirty="0" smtClean="0"/>
              <a:t>slovenština – škola</a:t>
            </a:r>
          </a:p>
          <a:p>
            <a:r>
              <a:rPr lang="cs-CZ" sz="2800" dirty="0" smtClean="0"/>
              <a:t>polština  - </a:t>
            </a:r>
            <a:r>
              <a:rPr lang="cs-CZ" sz="2800" dirty="0" err="1" smtClean="0"/>
              <a:t>szkola</a:t>
            </a:r>
            <a:endParaRPr lang="cs-CZ" sz="2800" dirty="0" smtClean="0"/>
          </a:p>
          <a:p>
            <a:r>
              <a:rPr lang="cs-CZ" sz="2800" dirty="0" smtClean="0"/>
              <a:t>lužičtina – škola</a:t>
            </a:r>
          </a:p>
          <a:p>
            <a:r>
              <a:rPr lang="cs-CZ" sz="2800" dirty="0" err="1" smtClean="0"/>
              <a:t>chorvatšina</a:t>
            </a:r>
            <a:r>
              <a:rPr lang="cs-CZ" sz="2800" dirty="0" smtClean="0"/>
              <a:t> - </a:t>
            </a:r>
            <a:r>
              <a:rPr lang="cs-CZ" sz="2800" dirty="0" err="1" smtClean="0"/>
              <a:t>šköla</a:t>
            </a:r>
            <a:endParaRPr lang="cs-CZ" sz="2800" dirty="0" smtClean="0"/>
          </a:p>
          <a:p>
            <a:r>
              <a:rPr lang="cs-CZ" sz="2800" dirty="0"/>
              <a:t>ruština - </a:t>
            </a:r>
            <a:r>
              <a:rPr lang="az-Cyrl-AZ" sz="2800" dirty="0"/>
              <a:t>школа</a:t>
            </a:r>
          </a:p>
          <a:p>
            <a:r>
              <a:rPr lang="cs-CZ" sz="2800" dirty="0" smtClean="0"/>
              <a:t>slovinština – </a:t>
            </a:r>
            <a:r>
              <a:rPr lang="cs-CZ" sz="2800" dirty="0" err="1" smtClean="0"/>
              <a:t>šóla</a:t>
            </a:r>
            <a:endParaRPr lang="cs-CZ" sz="2800" dirty="0" smtClean="0"/>
          </a:p>
          <a:p>
            <a:r>
              <a:rPr lang="cs-CZ" sz="2800" dirty="0" smtClean="0"/>
              <a:t>makedonština -</a:t>
            </a:r>
            <a:r>
              <a:rPr lang="mk-MK" sz="2800" dirty="0" smtClean="0"/>
              <a:t>училиште</a:t>
            </a:r>
            <a:endParaRPr lang="cs-CZ" sz="2800" dirty="0"/>
          </a:p>
          <a:p>
            <a:endParaRPr lang="cs-CZ" sz="2800" dirty="0"/>
          </a:p>
        </p:txBody>
      </p:sp>
      <p:pic>
        <p:nvPicPr>
          <p:cNvPr id="5123" name="Picture 3" descr="C:\Users\finsterlova\AppData\Local\Microsoft\Windows\Temporary Internet Files\Content.IE5\6OLWOZDL\MP90043940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60649"/>
            <a:ext cx="4417566" cy="58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229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SPOJTE ČESKÉ SLOVO SE SLOVENSKÝM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280920" cy="45259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numCol="2"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r</a:t>
            </a:r>
            <a:r>
              <a:rPr lang="cs-CZ" dirty="0" smtClean="0"/>
              <a:t>ýma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divný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kromě</a:t>
            </a:r>
          </a:p>
          <a:p>
            <a:pPr marL="0" indent="0">
              <a:buNone/>
            </a:pPr>
            <a:r>
              <a:rPr lang="cs-CZ" dirty="0" smtClean="0"/>
              <a:t>cihla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drobek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s</a:t>
            </a:r>
            <a:r>
              <a:rPr lang="cs-CZ" dirty="0" smtClean="0"/>
              <a:t>klep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ledviny</a:t>
            </a:r>
          </a:p>
          <a:p>
            <a:pPr marL="0" indent="0">
              <a:buNone/>
            </a:pPr>
            <a:r>
              <a:rPr lang="cs-CZ" dirty="0" smtClean="0"/>
              <a:t>razítko</a:t>
            </a:r>
          </a:p>
          <a:p>
            <a:pPr marL="0" indent="0">
              <a:buNone/>
            </a:pPr>
            <a:r>
              <a:rPr lang="cs-CZ" dirty="0" err="1" smtClean="0"/>
              <a:t>obličky</a:t>
            </a:r>
            <a:endParaRPr lang="cs-CZ" dirty="0" smtClean="0"/>
          </a:p>
          <a:p>
            <a:pPr marL="0" indent="0">
              <a:buNone/>
            </a:pPr>
            <a:r>
              <a:rPr lang="cs-CZ" dirty="0" err="1"/>
              <a:t>č</a:t>
            </a:r>
            <a:r>
              <a:rPr lang="cs-CZ" dirty="0" err="1" smtClean="0"/>
              <a:t>udný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n</a:t>
            </a:r>
            <a:r>
              <a:rPr lang="cs-CZ" dirty="0" smtClean="0"/>
              <a:t>ádcha</a:t>
            </a:r>
          </a:p>
          <a:p>
            <a:pPr marL="0" indent="0">
              <a:buNone/>
            </a:pPr>
            <a:r>
              <a:rPr lang="cs-CZ" dirty="0" err="1"/>
              <a:t>t</a:t>
            </a:r>
            <a:r>
              <a:rPr lang="cs-CZ" dirty="0" err="1" smtClean="0"/>
              <a:t>ehla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o</a:t>
            </a:r>
            <a:r>
              <a:rPr lang="cs-CZ" dirty="0" smtClean="0"/>
              <a:t>krem</a:t>
            </a:r>
          </a:p>
          <a:p>
            <a:pPr marL="0" indent="0">
              <a:buNone/>
            </a:pPr>
            <a:r>
              <a:rPr lang="cs-CZ" dirty="0" err="1"/>
              <a:t>p</a:t>
            </a:r>
            <a:r>
              <a:rPr lang="cs-CZ" dirty="0" err="1" smtClean="0"/>
              <a:t>ivnica</a:t>
            </a:r>
            <a:endParaRPr lang="cs-CZ" dirty="0" smtClean="0"/>
          </a:p>
          <a:p>
            <a:pPr marL="0" indent="0">
              <a:buNone/>
            </a:pPr>
            <a:r>
              <a:rPr lang="cs-CZ" dirty="0" err="1"/>
              <a:t>p</a:t>
            </a:r>
            <a:r>
              <a:rPr lang="cs-CZ" dirty="0" err="1" smtClean="0"/>
              <a:t>ečiatka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omrvinky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38996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280920" cy="45259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numCol="2"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ledviny</a:t>
            </a:r>
          </a:p>
          <a:p>
            <a:pPr marL="0" indent="0">
              <a:buNone/>
            </a:pPr>
            <a:r>
              <a:rPr lang="cs-CZ" dirty="0" smtClean="0"/>
              <a:t>divný</a:t>
            </a:r>
          </a:p>
          <a:p>
            <a:pPr marL="0" indent="0">
              <a:buNone/>
            </a:pPr>
            <a:r>
              <a:rPr lang="cs-CZ" dirty="0"/>
              <a:t>r</a:t>
            </a:r>
            <a:r>
              <a:rPr lang="cs-CZ" dirty="0" smtClean="0"/>
              <a:t>ýma</a:t>
            </a:r>
          </a:p>
          <a:p>
            <a:pPr marL="0" indent="0">
              <a:buNone/>
            </a:pPr>
            <a:r>
              <a:rPr lang="cs-CZ" dirty="0" smtClean="0"/>
              <a:t>cihla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kromě</a:t>
            </a:r>
          </a:p>
          <a:p>
            <a:pPr marL="0" indent="0">
              <a:buNone/>
            </a:pPr>
            <a:r>
              <a:rPr lang="cs-CZ" dirty="0"/>
              <a:t>s</a:t>
            </a:r>
            <a:r>
              <a:rPr lang="cs-CZ" smtClean="0"/>
              <a:t>klep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razítko</a:t>
            </a:r>
          </a:p>
          <a:p>
            <a:pPr marL="0" indent="0">
              <a:buNone/>
            </a:pPr>
            <a:r>
              <a:rPr lang="cs-CZ" dirty="0" smtClean="0"/>
              <a:t>drobek</a:t>
            </a:r>
            <a:endParaRPr lang="cs-CZ" dirty="0"/>
          </a:p>
          <a:p>
            <a:pPr marL="0" indent="0">
              <a:buNone/>
            </a:pPr>
            <a:r>
              <a:rPr lang="cs-CZ" dirty="0" err="1" smtClean="0"/>
              <a:t>obličky</a:t>
            </a:r>
            <a:endParaRPr lang="cs-CZ" dirty="0" smtClean="0"/>
          </a:p>
          <a:p>
            <a:pPr marL="0" indent="0">
              <a:buNone/>
            </a:pPr>
            <a:r>
              <a:rPr lang="cs-CZ" dirty="0" err="1"/>
              <a:t>č</a:t>
            </a:r>
            <a:r>
              <a:rPr lang="cs-CZ" dirty="0" err="1" smtClean="0"/>
              <a:t>udný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n</a:t>
            </a:r>
            <a:r>
              <a:rPr lang="cs-CZ" dirty="0" smtClean="0"/>
              <a:t>ádcha</a:t>
            </a:r>
          </a:p>
          <a:p>
            <a:pPr marL="0" indent="0">
              <a:buNone/>
            </a:pPr>
            <a:r>
              <a:rPr lang="cs-CZ" dirty="0" err="1"/>
              <a:t>t</a:t>
            </a:r>
            <a:r>
              <a:rPr lang="cs-CZ" dirty="0" err="1" smtClean="0"/>
              <a:t>ehla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o</a:t>
            </a:r>
            <a:r>
              <a:rPr lang="cs-CZ" dirty="0" smtClean="0"/>
              <a:t>krem</a:t>
            </a:r>
          </a:p>
          <a:p>
            <a:pPr marL="0" indent="0">
              <a:buNone/>
            </a:pPr>
            <a:r>
              <a:rPr lang="cs-CZ" dirty="0" err="1"/>
              <a:t>p</a:t>
            </a:r>
            <a:r>
              <a:rPr lang="cs-CZ" dirty="0" err="1" smtClean="0"/>
              <a:t>ivnica</a:t>
            </a:r>
            <a:endParaRPr lang="cs-CZ" dirty="0" smtClean="0"/>
          </a:p>
          <a:p>
            <a:pPr marL="0" indent="0">
              <a:buNone/>
            </a:pPr>
            <a:r>
              <a:rPr lang="cs-CZ" dirty="0" err="1"/>
              <a:t>p</a:t>
            </a:r>
            <a:r>
              <a:rPr lang="cs-CZ" dirty="0" err="1" smtClean="0"/>
              <a:t>ečiatka</a:t>
            </a:r>
            <a:endParaRPr lang="cs-CZ" dirty="0" smtClean="0"/>
          </a:p>
          <a:p>
            <a:pPr marL="0" indent="0">
              <a:buNone/>
            </a:pPr>
            <a:r>
              <a:rPr lang="cs-CZ" dirty="0" err="1"/>
              <a:t>o</a:t>
            </a:r>
            <a:r>
              <a:rPr lang="cs-CZ" dirty="0" err="1" smtClean="0"/>
              <a:t>mrvinky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426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POROVNEJ NÁZVY DNŮ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numCol="3"/>
          <a:lstStyle/>
          <a:p>
            <a:pPr marL="0" indent="0">
              <a:buNone/>
            </a:pPr>
            <a:r>
              <a:rPr lang="cs-CZ" b="1" dirty="0" smtClean="0"/>
              <a:t>čeština </a:t>
            </a:r>
          </a:p>
          <a:p>
            <a:pPr marL="0" indent="0">
              <a:buNone/>
            </a:pPr>
            <a:r>
              <a:rPr lang="cs-CZ" dirty="0" smtClean="0"/>
              <a:t>pondělí</a:t>
            </a:r>
          </a:p>
          <a:p>
            <a:pPr marL="0" indent="0">
              <a:buNone/>
            </a:pPr>
            <a:r>
              <a:rPr lang="cs-CZ" dirty="0" smtClean="0"/>
              <a:t>úterý</a:t>
            </a:r>
          </a:p>
          <a:p>
            <a:pPr marL="0" indent="0">
              <a:buNone/>
            </a:pPr>
            <a:r>
              <a:rPr lang="cs-CZ" dirty="0" smtClean="0"/>
              <a:t>středa</a:t>
            </a:r>
          </a:p>
          <a:p>
            <a:pPr marL="0" indent="0">
              <a:buNone/>
            </a:pPr>
            <a:r>
              <a:rPr lang="cs-CZ" dirty="0" smtClean="0"/>
              <a:t>čtvrtek</a:t>
            </a:r>
          </a:p>
          <a:p>
            <a:pPr marL="0" indent="0">
              <a:buNone/>
            </a:pPr>
            <a:r>
              <a:rPr lang="cs-CZ" dirty="0" smtClean="0"/>
              <a:t>pátek</a:t>
            </a:r>
          </a:p>
          <a:p>
            <a:pPr marL="0" indent="0">
              <a:buNone/>
            </a:pPr>
            <a:r>
              <a:rPr lang="cs-CZ" dirty="0" smtClean="0"/>
              <a:t>sobota</a:t>
            </a:r>
          </a:p>
          <a:p>
            <a:pPr marL="0" indent="0">
              <a:buNone/>
            </a:pPr>
            <a:r>
              <a:rPr lang="cs-CZ" dirty="0" smtClean="0"/>
              <a:t>neděle</a:t>
            </a:r>
          </a:p>
          <a:p>
            <a:pPr marL="0" indent="0">
              <a:buNone/>
            </a:pPr>
            <a:r>
              <a:rPr lang="cs-CZ" b="1" dirty="0" smtClean="0"/>
              <a:t>chorvatština  </a:t>
            </a:r>
          </a:p>
          <a:p>
            <a:pPr marL="0" indent="0">
              <a:buNone/>
            </a:pPr>
            <a:r>
              <a:rPr lang="cs-CZ" dirty="0" err="1" smtClean="0"/>
              <a:t>ponedeljak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utorak</a:t>
            </a:r>
            <a:endParaRPr lang="cs-CZ" dirty="0" smtClean="0"/>
          </a:p>
          <a:p>
            <a:pPr marL="0" indent="0">
              <a:buNone/>
            </a:pPr>
            <a:r>
              <a:rPr lang="cs-CZ" dirty="0" err="1"/>
              <a:t>s</a:t>
            </a:r>
            <a:r>
              <a:rPr lang="cs-CZ" dirty="0" err="1" smtClean="0"/>
              <a:t>rijeda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četvrtak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petak</a:t>
            </a:r>
            <a:endParaRPr lang="cs-CZ" dirty="0" smtClean="0"/>
          </a:p>
          <a:p>
            <a:pPr marL="0" indent="0">
              <a:buNone/>
            </a:pPr>
            <a:r>
              <a:rPr lang="cs-CZ" dirty="0" err="1"/>
              <a:t>s</a:t>
            </a:r>
            <a:r>
              <a:rPr lang="cs-CZ" dirty="0" err="1" smtClean="0"/>
              <a:t>ubota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nedjelja</a:t>
            </a:r>
            <a:r>
              <a:rPr lang="cs-CZ" dirty="0" smtClean="0"/>
              <a:t>     </a:t>
            </a:r>
          </a:p>
          <a:p>
            <a:pPr marL="0" indent="0">
              <a:buNone/>
            </a:pPr>
            <a:r>
              <a:rPr lang="cs-CZ" b="1" dirty="0" smtClean="0"/>
              <a:t>polština</a:t>
            </a:r>
          </a:p>
          <a:p>
            <a:pPr marL="0" indent="0">
              <a:buNone/>
            </a:pPr>
            <a:r>
              <a:rPr lang="cs-CZ" dirty="0" err="1" smtClean="0"/>
              <a:t>poniedziałek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wtorek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środa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czwartek</a:t>
            </a:r>
            <a:endParaRPr lang="cs-CZ" dirty="0" smtClean="0"/>
          </a:p>
          <a:p>
            <a:pPr marL="0" indent="0">
              <a:buNone/>
            </a:pPr>
            <a:r>
              <a:rPr lang="cs-CZ" dirty="0" err="1"/>
              <a:t>p</a:t>
            </a:r>
            <a:r>
              <a:rPr lang="cs-CZ" dirty="0" err="1" smtClean="0"/>
              <a:t>iątek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sobota</a:t>
            </a:r>
          </a:p>
          <a:p>
            <a:pPr marL="0" indent="0">
              <a:buNone/>
            </a:pPr>
            <a:r>
              <a:rPr lang="cs-CZ" dirty="0" err="1" smtClean="0"/>
              <a:t>niedziela</a:t>
            </a:r>
            <a:r>
              <a:rPr lang="cs-CZ" dirty="0" smtClean="0"/>
              <a:t>              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068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POKUS SE VYTVOŘIT ČESKO-BULHARSKÝ SLOVNÍČEK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7544" y="1484784"/>
            <a:ext cx="4040188" cy="63976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3200" dirty="0" smtClean="0"/>
              <a:t>ČESKY</a:t>
            </a: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13444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cs-CZ" sz="2800" dirty="0" smtClean="0"/>
              <a:t>dnes</a:t>
            </a:r>
          </a:p>
          <a:p>
            <a:pPr marL="457200" indent="-457200">
              <a:buAutoNum type="arabicPeriod"/>
            </a:pPr>
            <a:r>
              <a:rPr lang="cs-CZ" sz="2800" dirty="0" smtClean="0"/>
              <a:t>týden</a:t>
            </a:r>
          </a:p>
          <a:p>
            <a:pPr marL="457200" indent="-457200">
              <a:buAutoNum type="arabicPeriod"/>
            </a:pPr>
            <a:r>
              <a:rPr lang="cs-CZ" sz="2800" dirty="0" smtClean="0"/>
              <a:t>měsíc</a:t>
            </a:r>
          </a:p>
          <a:p>
            <a:pPr marL="457200" indent="-457200">
              <a:buAutoNum type="arabicPeriod"/>
            </a:pPr>
            <a:r>
              <a:rPr lang="cs-CZ" sz="2800" dirty="0" smtClean="0"/>
              <a:t>rovně</a:t>
            </a:r>
          </a:p>
          <a:p>
            <a:pPr marL="457200" indent="-457200">
              <a:buAutoNum type="arabicPeriod"/>
            </a:pPr>
            <a:r>
              <a:rPr lang="cs-CZ" sz="2800" dirty="0" smtClean="0"/>
              <a:t>včera</a:t>
            </a:r>
          </a:p>
          <a:p>
            <a:pPr marL="457200" indent="-457200">
              <a:buAutoNum type="arabicPeriod"/>
            </a:pPr>
            <a:r>
              <a:rPr lang="cs-CZ" sz="2800" dirty="0" smtClean="0"/>
              <a:t>den</a:t>
            </a:r>
          </a:p>
          <a:p>
            <a:pPr marL="457200" indent="-457200">
              <a:buAutoNum type="arabicPeriod"/>
            </a:pPr>
            <a:r>
              <a:rPr lang="cs-CZ" sz="2800" dirty="0" smtClean="0"/>
              <a:t>rok</a:t>
            </a:r>
          </a:p>
          <a:p>
            <a:pPr marL="457200" indent="-457200">
              <a:buAutoNum type="arabicPeriod"/>
            </a:pPr>
            <a:r>
              <a:rPr lang="cs-CZ" sz="2800" dirty="0" smtClean="0"/>
              <a:t>ráno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4008" y="1484784"/>
            <a:ext cx="4041775" cy="63976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3200" dirty="0" smtClean="0"/>
              <a:t>BULHARSKY</a:t>
            </a:r>
            <a:endParaRPr lang="cs-CZ" sz="32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13444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indent="-457200">
              <a:buAutoNum type="alphaUcPeriod"/>
            </a:pPr>
            <a:r>
              <a:rPr lang="cs-CZ" sz="2800" dirty="0" err="1" smtClean="0"/>
              <a:t>včéra</a:t>
            </a:r>
            <a:endParaRPr lang="cs-CZ" sz="2800" dirty="0" smtClean="0"/>
          </a:p>
          <a:p>
            <a:pPr marL="457200" indent="-457200">
              <a:buAutoNum type="alphaUcPeriod"/>
            </a:pPr>
            <a:r>
              <a:rPr lang="cs-CZ" sz="2800" dirty="0" err="1" smtClean="0"/>
              <a:t>sútrin</a:t>
            </a:r>
            <a:endParaRPr lang="cs-CZ" sz="2800" dirty="0" smtClean="0"/>
          </a:p>
          <a:p>
            <a:pPr marL="457200" indent="-457200">
              <a:buAutoNum type="alphaUcPeriod"/>
            </a:pPr>
            <a:r>
              <a:rPr lang="cs-CZ" sz="2800" dirty="0" err="1" smtClean="0"/>
              <a:t>sédmica</a:t>
            </a:r>
            <a:endParaRPr lang="cs-CZ" sz="2800" dirty="0" smtClean="0"/>
          </a:p>
          <a:p>
            <a:pPr marL="457200" indent="-457200">
              <a:buAutoNum type="alphaUcPeriod"/>
            </a:pPr>
            <a:r>
              <a:rPr lang="cs-CZ" sz="2800" dirty="0" err="1" smtClean="0"/>
              <a:t>mésec</a:t>
            </a:r>
            <a:endParaRPr lang="cs-CZ" sz="2800" dirty="0" smtClean="0"/>
          </a:p>
          <a:p>
            <a:pPr marL="457200" indent="-457200">
              <a:buAutoNum type="alphaUcPeriod"/>
            </a:pPr>
            <a:r>
              <a:rPr lang="cs-CZ" sz="2800" dirty="0" err="1" smtClean="0"/>
              <a:t>naprávo</a:t>
            </a:r>
            <a:endParaRPr lang="cs-CZ" sz="2800" dirty="0" smtClean="0"/>
          </a:p>
          <a:p>
            <a:pPr marL="457200" indent="-457200">
              <a:buAutoNum type="alphaUcPeriod"/>
            </a:pPr>
            <a:r>
              <a:rPr lang="cs-CZ" sz="2800" dirty="0" err="1" smtClean="0"/>
              <a:t>dén</a:t>
            </a:r>
            <a:endParaRPr lang="cs-CZ" sz="2800" dirty="0" smtClean="0"/>
          </a:p>
          <a:p>
            <a:pPr marL="457200" indent="-457200">
              <a:buAutoNum type="alphaUcPeriod"/>
            </a:pPr>
            <a:r>
              <a:rPr lang="cs-CZ" sz="2800" dirty="0" err="1" smtClean="0"/>
              <a:t>godina</a:t>
            </a:r>
            <a:endParaRPr lang="cs-CZ" sz="2800" dirty="0" smtClean="0"/>
          </a:p>
          <a:p>
            <a:pPr marL="457200" indent="-457200">
              <a:buAutoNum type="alphaUcPeriod"/>
            </a:pPr>
            <a:r>
              <a:rPr lang="cs-CZ" sz="2800" dirty="0" smtClean="0"/>
              <a:t>dnes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53382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647</Words>
  <Application>Microsoft Office PowerPoint</Application>
  <PresentationFormat>Předvádění na obrazovce (4:3)</PresentationFormat>
  <Paragraphs>174</Paragraphs>
  <Slides>17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systému Office</vt:lpstr>
      <vt:lpstr>Prezentace aplikace PowerPoint</vt:lpstr>
      <vt:lpstr>Prezentace aplikace PowerPoint</vt:lpstr>
      <vt:lpstr>CYRIL A METODĚJ</vt:lpstr>
      <vt:lpstr>ROZDĚLENÍ SLOVANSKÝCH JAZYKŮ</vt:lpstr>
      <vt:lpstr>ŠKOLA</vt:lpstr>
      <vt:lpstr>SPOJTE ČESKÉ SLOVO SE SLOVENSKÝM</vt:lpstr>
      <vt:lpstr>ŘEŠENÍ</vt:lpstr>
      <vt:lpstr>POROVNEJ NÁZVY DNŮ</vt:lpstr>
      <vt:lpstr>POKUS SE VYTVOŘIT ČESKO-BULHARSKÝ SLOVNÍČEK</vt:lpstr>
      <vt:lpstr>BAJKA V CHORVATŠTINĚ</vt:lpstr>
      <vt:lpstr>BAJKA V CHORVATŠTINĚ - PŘEKLAD</vt:lpstr>
      <vt:lpstr>ODHADNEŠ, O JAKÝ JDE VÝROBEK?</vt:lpstr>
      <vt:lpstr>ŘEŠENÍ</vt:lpstr>
      <vt:lpstr>NA DOVOLENÉ …</vt:lpstr>
      <vt:lpstr>NA DOVOLENÉ … překlad</vt:lpstr>
      <vt:lpstr>ZÁVĚR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Finsterlová Jiřina</dc:creator>
  <cp:lastModifiedBy>lada</cp:lastModifiedBy>
  <cp:revision>36</cp:revision>
  <dcterms:created xsi:type="dcterms:W3CDTF">2012-05-20T14:13:38Z</dcterms:created>
  <dcterms:modified xsi:type="dcterms:W3CDTF">2020-05-05T06:45:06Z</dcterms:modified>
</cp:coreProperties>
</file>