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58" r:id="rId6"/>
    <p:sldId id="260" r:id="rId7"/>
    <p:sldId id="259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5DA0D9-5735-4A4C-B584-F38B41DE390E}" type="datetimeFigureOut">
              <a:rPr lang="cs-CZ" smtClean="0"/>
              <a:pPr/>
              <a:t>10.5.2020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237471-5066-40BC-9591-182F455328A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Věta hlavní a věta vedlejší</a:t>
            </a:r>
            <a:br>
              <a:rPr lang="cs-CZ" dirty="0" smtClean="0"/>
            </a:br>
            <a:r>
              <a:rPr lang="cs-CZ" dirty="0" smtClean="0"/>
              <a:t>- spojovací výrazy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6. ročník</a:t>
            </a:r>
          </a:p>
          <a:p>
            <a:r>
              <a:rPr lang="cs-CZ" dirty="0" smtClean="0"/>
              <a:t>11. </a:t>
            </a:r>
            <a:r>
              <a:rPr lang="cs-CZ" dirty="0"/>
              <a:t>k</a:t>
            </a:r>
            <a:r>
              <a:rPr lang="cs-CZ" dirty="0" smtClean="0"/>
              <a:t>větna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 PL z min. týdne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 smtClean="0"/>
              <a:t> </a:t>
            </a:r>
            <a:endParaRPr lang="cs-CZ" dirty="0" smtClean="0"/>
          </a:p>
          <a:p>
            <a:pPr marL="457200" indent="-457200">
              <a:buAutoNum type="arabicParenR"/>
            </a:pPr>
            <a:r>
              <a:rPr lang="cs-CZ" sz="2800" b="1" dirty="0" smtClean="0"/>
              <a:t>Přiřaď </a:t>
            </a:r>
            <a:r>
              <a:rPr lang="cs-CZ" sz="2800" b="1" dirty="0" smtClean="0"/>
              <a:t>do sloupečků správná tvrzení: </a:t>
            </a:r>
            <a:endParaRPr lang="cs-CZ" sz="2800" b="1" dirty="0" smtClean="0"/>
          </a:p>
          <a:p>
            <a:pPr marL="457200" indent="-457200"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b="1" dirty="0" smtClean="0"/>
              <a:t>Věta </a:t>
            </a:r>
            <a:r>
              <a:rPr lang="cs-CZ" sz="2800" b="1" dirty="0" smtClean="0"/>
              <a:t>hlavní</a:t>
            </a:r>
            <a:endParaRPr lang="cs-CZ" sz="2800" dirty="0" smtClean="0"/>
          </a:p>
          <a:p>
            <a:pPr>
              <a:buNone/>
            </a:pPr>
            <a:r>
              <a:rPr lang="cs-CZ" sz="2800" i="1" dirty="0" smtClean="0"/>
              <a:t>NENÍ </a:t>
            </a:r>
            <a:r>
              <a:rPr lang="cs-CZ" sz="2800" i="1" dirty="0" smtClean="0"/>
              <a:t>ZÁVISLÁ NA JINÉ VĚTĚ</a:t>
            </a:r>
            <a:r>
              <a:rPr lang="cs-CZ" sz="2800" b="1" dirty="0" smtClean="0"/>
              <a:t> </a:t>
            </a:r>
            <a:endParaRPr lang="cs-CZ" sz="2800" dirty="0" smtClean="0"/>
          </a:p>
          <a:p>
            <a:pPr>
              <a:buNone/>
            </a:pPr>
            <a:r>
              <a:rPr lang="cs-CZ" sz="2800" i="1" dirty="0" smtClean="0"/>
              <a:t>NEMŮŽEME SE NA NI ZEPTAT</a:t>
            </a:r>
            <a:r>
              <a:rPr lang="cs-CZ" sz="2800" b="1" dirty="0" smtClean="0"/>
              <a:t>			</a:t>
            </a:r>
            <a:endParaRPr lang="cs-CZ" sz="2800" b="1" dirty="0" smtClean="0"/>
          </a:p>
          <a:p>
            <a:pPr>
              <a:buNone/>
            </a:pPr>
            <a:r>
              <a:rPr lang="cs-CZ" sz="2800" i="1" dirty="0" smtClean="0"/>
              <a:t>MŮŽE </a:t>
            </a:r>
            <a:r>
              <a:rPr lang="cs-CZ" sz="2800" i="1" dirty="0" smtClean="0"/>
              <a:t>STÁT SAMOSTATNĚ</a:t>
            </a:r>
            <a:r>
              <a:rPr lang="cs-CZ" sz="2800" b="1" dirty="0" smtClean="0"/>
              <a:t> 	</a:t>
            </a:r>
            <a:endParaRPr lang="cs-CZ" sz="2800" dirty="0" smtClean="0"/>
          </a:p>
          <a:p>
            <a:pPr>
              <a:buNone/>
            </a:pPr>
            <a:r>
              <a:rPr lang="cs-CZ" sz="2800" i="1" dirty="0" smtClean="0"/>
              <a:t>VYJADŘUJE </a:t>
            </a:r>
            <a:r>
              <a:rPr lang="cs-CZ" sz="2800" i="1" dirty="0" smtClean="0"/>
              <a:t>VLASTNÍ MYŠLENKU</a:t>
            </a:r>
            <a:r>
              <a:rPr lang="cs-CZ" sz="2800" b="1" dirty="0" smtClean="0"/>
              <a:t> </a:t>
            </a:r>
            <a:endParaRPr lang="cs-CZ" sz="2800" dirty="0" smtClean="0"/>
          </a:p>
          <a:p>
            <a:pPr>
              <a:buNone/>
            </a:pPr>
            <a:endParaRPr lang="cs-CZ" sz="2800" b="1" dirty="0" smtClean="0"/>
          </a:p>
          <a:p>
            <a:pPr>
              <a:buNone/>
            </a:pPr>
            <a:r>
              <a:rPr lang="cs-CZ" sz="2800" b="1" dirty="0" smtClean="0"/>
              <a:t>Věta </a:t>
            </a:r>
            <a:r>
              <a:rPr lang="cs-CZ" sz="2800" b="1" dirty="0" smtClean="0"/>
              <a:t>vedlejší</a:t>
            </a:r>
            <a:r>
              <a:rPr lang="cs-CZ" sz="2800" b="1" dirty="0" smtClean="0"/>
              <a:t>	</a:t>
            </a:r>
          </a:p>
          <a:p>
            <a:pPr>
              <a:buNone/>
            </a:pPr>
            <a:r>
              <a:rPr lang="cs-CZ" sz="2800" i="1" dirty="0" smtClean="0"/>
              <a:t>NEMŮŽE </a:t>
            </a:r>
            <a:r>
              <a:rPr lang="cs-CZ" sz="2800" i="1" dirty="0" smtClean="0"/>
              <a:t>STÁT SAMOSTATNĚ</a:t>
            </a:r>
            <a:r>
              <a:rPr lang="cs-CZ" sz="2800" b="1" dirty="0" smtClean="0"/>
              <a:t> </a:t>
            </a:r>
            <a:endParaRPr lang="cs-CZ" sz="2800" dirty="0" smtClean="0"/>
          </a:p>
          <a:p>
            <a:pPr>
              <a:buNone/>
            </a:pPr>
            <a:r>
              <a:rPr lang="cs-CZ" sz="2800" i="1" dirty="0" smtClean="0"/>
              <a:t>MŮŽEME </a:t>
            </a:r>
            <a:r>
              <a:rPr lang="cs-CZ" sz="2800" i="1" dirty="0" smtClean="0"/>
              <a:t>SE NA NI ZEPTAT</a:t>
            </a:r>
            <a:r>
              <a:rPr lang="cs-CZ" sz="2800" b="1" dirty="0" smtClean="0"/>
              <a:t>  </a:t>
            </a:r>
            <a:endParaRPr lang="cs-CZ" sz="2800" dirty="0" smtClean="0"/>
          </a:p>
          <a:p>
            <a:pPr>
              <a:buNone/>
            </a:pPr>
            <a:r>
              <a:rPr lang="cs-CZ" sz="2800" i="1" dirty="0" smtClean="0"/>
              <a:t>JE </a:t>
            </a:r>
            <a:r>
              <a:rPr lang="cs-CZ" sz="2800" i="1" dirty="0" smtClean="0"/>
              <a:t>ZÁVISLÁ NA JINÉ VĚTĚ</a:t>
            </a:r>
            <a:r>
              <a:rPr lang="cs-CZ" sz="2800" b="1" dirty="0" smtClean="0"/>
              <a:t>			</a:t>
            </a:r>
            <a:endParaRPr lang="cs-CZ" sz="2800" dirty="0" smtClean="0"/>
          </a:p>
          <a:p>
            <a:pPr>
              <a:buNone/>
            </a:pPr>
            <a:r>
              <a:rPr lang="cs-CZ" sz="2800" b="1" dirty="0" smtClean="0"/>
              <a:t>	</a:t>
            </a:r>
            <a:endParaRPr lang="cs-CZ" sz="2800" dirty="0" smtClean="0"/>
          </a:p>
          <a:p>
            <a:pPr>
              <a:buNone/>
            </a:pPr>
            <a:r>
              <a:rPr lang="cs-CZ" b="1" dirty="0" smtClean="0"/>
              <a:t> 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7158" y="428604"/>
            <a:ext cx="850112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2) Podtrhni v textu věty hlavní:</a:t>
            </a:r>
            <a:endParaRPr lang="cs-CZ" dirty="0" smtClean="0"/>
          </a:p>
          <a:p>
            <a:r>
              <a:rPr lang="cs-CZ" b="1" dirty="0" smtClean="0"/>
              <a:t> </a:t>
            </a:r>
            <a:endParaRPr lang="cs-CZ" dirty="0" smtClean="0"/>
          </a:p>
          <a:p>
            <a:r>
              <a:rPr lang="cs-CZ" dirty="0" smtClean="0"/>
              <a:t>Nemáš-li peníze, </a:t>
            </a:r>
            <a:r>
              <a:rPr lang="cs-CZ" u="sng" dirty="0" smtClean="0"/>
              <a:t>nic si nekoupíš</a:t>
            </a:r>
            <a:r>
              <a:rPr lang="cs-CZ" dirty="0" smtClean="0"/>
              <a:t>. </a:t>
            </a:r>
            <a:r>
              <a:rPr lang="cs-CZ" u="sng" dirty="0" smtClean="0"/>
              <a:t>Nechci tam jít</a:t>
            </a:r>
            <a:r>
              <a:rPr lang="cs-CZ" dirty="0" smtClean="0"/>
              <a:t>, protože se stydím. Aby mi nebyla zima, </a:t>
            </a:r>
            <a:r>
              <a:rPr lang="cs-CZ" u="sng" dirty="0" smtClean="0"/>
              <a:t>vezmu si bundu</a:t>
            </a:r>
            <a:r>
              <a:rPr lang="cs-CZ" dirty="0" smtClean="0"/>
              <a:t>, kterou mi koupila maminka. Jelikož nic neumím, </a:t>
            </a:r>
            <a:r>
              <a:rPr lang="cs-CZ" u="sng" dirty="0" smtClean="0"/>
              <a:t>nebudu se do toho raději pouštět</a:t>
            </a:r>
            <a:r>
              <a:rPr lang="cs-CZ" dirty="0" smtClean="0"/>
              <a:t>, abych nic nepokazil. </a:t>
            </a:r>
            <a:r>
              <a:rPr lang="cs-CZ" u="sng" dirty="0" smtClean="0"/>
              <a:t>Děti se smály</a:t>
            </a:r>
            <a:r>
              <a:rPr lang="cs-CZ" dirty="0" smtClean="0"/>
              <a:t> a </a:t>
            </a:r>
            <a:r>
              <a:rPr lang="cs-CZ" u="sng" dirty="0" smtClean="0"/>
              <a:t>vesele poskakovaly</a:t>
            </a:r>
            <a:r>
              <a:rPr lang="cs-CZ" dirty="0" smtClean="0"/>
              <a:t>, když se dozvěděly, že pojedou na výlet. I když není ještě teplo, </a:t>
            </a:r>
            <a:r>
              <a:rPr lang="cs-CZ" u="sng" dirty="0" smtClean="0"/>
              <a:t>jdeme se koupat</a:t>
            </a:r>
            <a:r>
              <a:rPr lang="cs-CZ" dirty="0" smtClean="0"/>
              <a:t>, protože se chceme přesvědčit, jak jsme otužilí. </a:t>
            </a:r>
          </a:p>
          <a:p>
            <a:r>
              <a:rPr lang="cs-CZ" u="sng" dirty="0" smtClean="0"/>
              <a:t>Jen jezte</a:t>
            </a:r>
            <a:r>
              <a:rPr lang="cs-CZ" dirty="0" smtClean="0"/>
              <a:t>, co hrdlo ráčí. </a:t>
            </a:r>
            <a:r>
              <a:rPr lang="cs-CZ" u="sng" dirty="0" smtClean="0"/>
              <a:t>Maminka byla překvapená</a:t>
            </a:r>
            <a:r>
              <a:rPr lang="cs-CZ" dirty="0" smtClean="0"/>
              <a:t>, ale nedala to na sobě znát, když jsem jí řekl, že mám z testu jedničku.</a:t>
            </a:r>
          </a:p>
          <a:p>
            <a:r>
              <a:rPr lang="cs-CZ" dirty="0" smtClean="0"/>
              <a:t> </a:t>
            </a:r>
          </a:p>
          <a:p>
            <a:r>
              <a:rPr lang="cs-CZ" dirty="0" smtClean="0"/>
              <a:t>3) </a:t>
            </a:r>
            <a:r>
              <a:rPr lang="cs-CZ" b="1" dirty="0" smtClean="0"/>
              <a:t>Podtržený výraz nahraď větou vedlejší:</a:t>
            </a:r>
            <a:endParaRPr lang="cs-CZ" dirty="0" smtClean="0"/>
          </a:p>
          <a:p>
            <a:r>
              <a:rPr lang="cs-CZ" b="1" dirty="0" smtClean="0"/>
              <a:t> </a:t>
            </a:r>
            <a:endParaRPr lang="cs-CZ" dirty="0" smtClean="0"/>
          </a:p>
          <a:p>
            <a:r>
              <a:rPr lang="cs-CZ" u="sng" dirty="0" smtClean="0"/>
              <a:t>Za hezké vysvědčení</a:t>
            </a:r>
            <a:r>
              <a:rPr lang="cs-CZ" dirty="0" smtClean="0"/>
              <a:t> dostanu kolo.</a:t>
            </a:r>
            <a:r>
              <a:rPr lang="cs-CZ" b="1" dirty="0" smtClean="0"/>
              <a:t> </a:t>
            </a:r>
            <a:endParaRPr lang="cs-CZ" dirty="0" smtClean="0"/>
          </a:p>
          <a:p>
            <a:r>
              <a:rPr lang="cs-CZ" i="1" dirty="0" smtClean="0"/>
              <a:t>Když budu mít hezké vysvědčení, dostanu kolo.</a:t>
            </a:r>
            <a:endParaRPr lang="cs-CZ" dirty="0" smtClean="0"/>
          </a:p>
          <a:p>
            <a:r>
              <a:rPr lang="cs-CZ" dirty="0" smtClean="0"/>
              <a:t>Chci přemluvit rodiče </a:t>
            </a:r>
            <a:r>
              <a:rPr lang="cs-CZ" u="sng" dirty="0" smtClean="0"/>
              <a:t>k výletu</a:t>
            </a:r>
            <a:r>
              <a:rPr lang="cs-CZ" dirty="0" smtClean="0"/>
              <a:t>.</a:t>
            </a:r>
          </a:p>
          <a:p>
            <a:r>
              <a:rPr lang="cs-CZ" i="1" dirty="0" smtClean="0"/>
              <a:t>Chci přemluvit rodiče, abychom jeli na výlet.</a:t>
            </a:r>
            <a:endParaRPr lang="cs-CZ" dirty="0" smtClean="0"/>
          </a:p>
          <a:p>
            <a:r>
              <a:rPr lang="cs-CZ" u="sng" dirty="0" smtClean="0"/>
              <a:t>Nový</a:t>
            </a:r>
            <a:r>
              <a:rPr lang="cs-CZ" dirty="0" smtClean="0"/>
              <a:t> film se mi moc líbil.</a:t>
            </a:r>
          </a:p>
          <a:p>
            <a:r>
              <a:rPr lang="cs-CZ" i="1" dirty="0" smtClean="0"/>
              <a:t>Film, který byl nový, se mi moc líbil.</a:t>
            </a:r>
            <a:endParaRPr lang="cs-CZ" dirty="0" smtClean="0"/>
          </a:p>
          <a:p>
            <a:r>
              <a:rPr lang="cs-CZ" u="sng" dirty="0" smtClean="0"/>
              <a:t>Vítězové</a:t>
            </a:r>
            <a:r>
              <a:rPr lang="cs-CZ" dirty="0" smtClean="0"/>
              <a:t> přebírali zlatý pohár.</a:t>
            </a:r>
          </a:p>
          <a:p>
            <a:r>
              <a:rPr lang="cs-CZ" i="1" dirty="0" smtClean="0"/>
              <a:t>Kdo vyhrál, přebíral zlatý pohár.</a:t>
            </a:r>
            <a:endParaRPr lang="cs-CZ" dirty="0" smtClean="0"/>
          </a:p>
          <a:p>
            <a:r>
              <a:rPr lang="cs-CZ" dirty="0" smtClean="0"/>
              <a:t>Netrpělivě čekal </a:t>
            </a:r>
            <a:r>
              <a:rPr lang="cs-CZ" u="sng" dirty="0" smtClean="0"/>
              <a:t>příjezd autobusu</a:t>
            </a:r>
            <a:r>
              <a:rPr lang="cs-CZ" dirty="0" smtClean="0"/>
              <a:t>.</a:t>
            </a:r>
          </a:p>
          <a:p>
            <a:r>
              <a:rPr lang="cs-CZ" i="1" dirty="0" smtClean="0"/>
              <a:t>Netrpělivě čekal, až přijede autobus.</a:t>
            </a:r>
            <a:endParaRPr lang="cs-CZ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Opakování – věta hlavní a vedlejší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 souvětí urči větu hlavní (VH) a větu vedlejší (VV):</a:t>
            </a:r>
          </a:p>
          <a:p>
            <a:endParaRPr lang="cs-CZ" dirty="0"/>
          </a:p>
          <a:p>
            <a:pPr>
              <a:buNone/>
            </a:pPr>
            <a:r>
              <a:rPr lang="cs-CZ" dirty="0" smtClean="0"/>
              <a:t>Když přijdeš včas, vystoupení stihneme.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Emilka si ušila šaty, které jí moc sluší.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Pejsek vařil a kočička luxovala.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V obchodě jsme koupili kytku, kterou jsme dali</a:t>
            </a:r>
          </a:p>
          <a:p>
            <a:pPr>
              <a:buNone/>
            </a:pPr>
            <a:r>
              <a:rPr lang="cs-CZ" dirty="0" smtClean="0"/>
              <a:t>mamince.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Spojovací výrazy mezi větami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Věty v souvětí se spojují </a:t>
            </a:r>
            <a:r>
              <a:rPr lang="cs-CZ" u="sng" dirty="0" smtClean="0"/>
              <a:t>různými způsoby</a:t>
            </a:r>
            <a:r>
              <a:rPr lang="cs-CZ" dirty="0" smtClean="0"/>
              <a:t>:</a:t>
            </a:r>
          </a:p>
          <a:p>
            <a:pPr marL="514350" indent="-514350">
              <a:buAutoNum type="arabicParenR"/>
            </a:pPr>
            <a:r>
              <a:rPr lang="cs-CZ" dirty="0" smtClean="0">
                <a:solidFill>
                  <a:srgbClr val="FF0000"/>
                </a:solidFill>
              </a:rPr>
              <a:t>Čárkou</a:t>
            </a:r>
            <a:r>
              <a:rPr lang="cs-CZ" dirty="0" smtClean="0"/>
              <a:t> </a:t>
            </a:r>
          </a:p>
          <a:p>
            <a:pPr marL="514350" indent="-514350">
              <a:buNone/>
            </a:pPr>
            <a:r>
              <a:rPr lang="cs-CZ" dirty="0" smtClean="0"/>
              <a:t>	</a:t>
            </a:r>
            <a:r>
              <a:rPr lang="cs-CZ" i="1" dirty="0" smtClean="0"/>
              <a:t>Půjdu do divadla</a:t>
            </a:r>
            <a:r>
              <a:rPr lang="cs-CZ" i="1" dirty="0" smtClean="0">
                <a:solidFill>
                  <a:srgbClr val="FF0000"/>
                </a:solidFill>
              </a:rPr>
              <a:t>,</a:t>
            </a:r>
            <a:r>
              <a:rPr lang="cs-CZ" i="1" dirty="0" smtClean="0"/>
              <a:t> hrají Hamleta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Spojovacím výrazem bez čárky </a:t>
            </a:r>
            <a:r>
              <a:rPr lang="cs-CZ" dirty="0" smtClean="0"/>
              <a:t>– </a:t>
            </a:r>
            <a:r>
              <a:rPr lang="cs-CZ" b="1" dirty="0" smtClean="0"/>
              <a:t>a, i, ani, nebo</a:t>
            </a:r>
          </a:p>
          <a:p>
            <a:pPr marL="514350" indent="-514350">
              <a:buNone/>
            </a:pPr>
            <a:r>
              <a:rPr lang="cs-CZ" b="1" dirty="0" smtClean="0"/>
              <a:t>	 </a:t>
            </a:r>
            <a:r>
              <a:rPr lang="cs-CZ" i="1" dirty="0" smtClean="0"/>
              <a:t>O víkendu jsme jezdili na kole nebo odpočívali na zahradě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Spojovacím výrazem s čárkou</a:t>
            </a:r>
            <a:r>
              <a:rPr lang="cs-CZ" dirty="0" smtClean="0"/>
              <a:t>: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a) </a:t>
            </a:r>
            <a:r>
              <a:rPr lang="cs-CZ" dirty="0" smtClean="0">
                <a:solidFill>
                  <a:schemeClr val="accent4">
                    <a:lumMod val="50000"/>
                  </a:schemeClr>
                </a:solidFill>
              </a:rPr>
              <a:t>spojky</a:t>
            </a:r>
            <a:r>
              <a:rPr lang="cs-CZ" dirty="0" smtClean="0"/>
              <a:t> – </a:t>
            </a:r>
            <a:r>
              <a:rPr lang="cs-CZ" b="1" dirty="0" smtClean="0"/>
              <a:t>že, ale, aby, protože, když, kdyby, ačkoli(v), neboť, avšak, -li, proto </a:t>
            </a:r>
          </a:p>
          <a:p>
            <a:pPr marL="514350" indent="-514350">
              <a:buNone/>
            </a:pPr>
            <a:r>
              <a:rPr lang="cs-CZ" b="1" dirty="0" smtClean="0"/>
              <a:t>	</a:t>
            </a:r>
            <a:r>
              <a:rPr lang="cs-CZ" i="1" dirty="0" smtClean="0"/>
              <a:t>Zůstal ve škole, </a:t>
            </a:r>
            <a:r>
              <a:rPr lang="cs-CZ" i="1" dirty="0" smtClean="0">
                <a:solidFill>
                  <a:schemeClr val="accent4">
                    <a:lumMod val="50000"/>
                  </a:schemeClr>
                </a:solidFill>
              </a:rPr>
              <a:t>aby</a:t>
            </a:r>
            <a:r>
              <a:rPr lang="cs-CZ" i="1" dirty="0" smtClean="0"/>
              <a:t> nezmoknul.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b) </a:t>
            </a:r>
            <a:r>
              <a:rPr lang="cs-CZ" dirty="0" smtClean="0">
                <a:solidFill>
                  <a:schemeClr val="accent4">
                    <a:lumMod val="50000"/>
                  </a:schemeClr>
                </a:solidFill>
              </a:rPr>
              <a:t>vztažná zájmena </a:t>
            </a:r>
            <a:r>
              <a:rPr lang="cs-CZ" dirty="0" smtClean="0"/>
              <a:t>– </a:t>
            </a:r>
            <a:r>
              <a:rPr lang="cs-CZ" b="1" dirty="0" smtClean="0"/>
              <a:t>kdo, co, jaký, který, čí, jenž </a:t>
            </a:r>
            <a:r>
              <a:rPr lang="cs-CZ" i="1" dirty="0" smtClean="0"/>
              <a:t>Oblíbil si psa, </a:t>
            </a:r>
            <a:r>
              <a:rPr lang="cs-CZ" i="1" dirty="0" smtClean="0">
                <a:solidFill>
                  <a:schemeClr val="accent4">
                    <a:lumMod val="50000"/>
                  </a:schemeClr>
                </a:solidFill>
              </a:rPr>
              <a:t>kterého</a:t>
            </a:r>
            <a:r>
              <a:rPr lang="cs-CZ" i="1" dirty="0" smtClean="0"/>
              <a:t> poznal u sousedů.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c) </a:t>
            </a:r>
            <a:r>
              <a:rPr lang="cs-CZ" dirty="0" smtClean="0">
                <a:solidFill>
                  <a:schemeClr val="accent4">
                    <a:lumMod val="50000"/>
                  </a:schemeClr>
                </a:solidFill>
              </a:rPr>
              <a:t>příslovce</a:t>
            </a:r>
            <a:r>
              <a:rPr lang="cs-CZ" dirty="0" smtClean="0"/>
              <a:t> – </a:t>
            </a:r>
            <a:r>
              <a:rPr lang="cs-CZ" b="1" dirty="0" smtClean="0"/>
              <a:t>kde, kam, odkud, kudy, kdy, jak, kolik, proč</a:t>
            </a:r>
            <a:r>
              <a:rPr lang="cs-CZ" dirty="0" smtClean="0"/>
              <a:t> </a:t>
            </a:r>
          </a:p>
          <a:p>
            <a:pPr marL="514350" indent="-514350">
              <a:buNone/>
            </a:pPr>
            <a:r>
              <a:rPr lang="cs-CZ" dirty="0" smtClean="0"/>
              <a:t>	</a:t>
            </a:r>
            <a:r>
              <a:rPr lang="cs-CZ" i="1" dirty="0" smtClean="0"/>
              <a:t>Emil se rozhodoval, </a:t>
            </a:r>
            <a:r>
              <a:rPr lang="cs-CZ" i="1" dirty="0" smtClean="0">
                <a:solidFill>
                  <a:schemeClr val="accent4">
                    <a:lumMod val="50000"/>
                  </a:schemeClr>
                </a:solidFill>
              </a:rPr>
              <a:t>kdy</a:t>
            </a:r>
            <a:r>
              <a:rPr lang="cs-CZ" i="1" dirty="0" smtClean="0"/>
              <a:t> pojede k babičce.</a:t>
            </a:r>
            <a:endParaRPr lang="cs-CZ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Interpunkce ve větě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u="sng" dirty="0" smtClean="0"/>
              <a:t>Čárku píšeme:</a:t>
            </a:r>
            <a:endParaRPr lang="cs-CZ" dirty="0" smtClean="0"/>
          </a:p>
          <a:p>
            <a:r>
              <a:rPr lang="cs-CZ" dirty="0" smtClean="0"/>
              <a:t>a) </a:t>
            </a:r>
            <a:r>
              <a:rPr lang="cs-CZ" u="sng" dirty="0" smtClean="0"/>
              <a:t>před </a:t>
            </a:r>
            <a:r>
              <a:rPr lang="cs-CZ" b="1" u="sng" dirty="0" smtClean="0"/>
              <a:t>a</a:t>
            </a:r>
            <a:r>
              <a:rPr lang="cs-CZ" dirty="0" smtClean="0"/>
              <a:t> (pokud je spojka </a:t>
            </a:r>
            <a:r>
              <a:rPr lang="cs-CZ" u="sng" dirty="0" smtClean="0"/>
              <a:t>a ve dvojici</a:t>
            </a:r>
            <a:r>
              <a:rPr lang="cs-CZ" dirty="0" smtClean="0"/>
              <a:t> s dalším spojovacím výrazem): </a:t>
            </a:r>
            <a:r>
              <a:rPr lang="cs-CZ" b="1" dirty="0" smtClean="0"/>
              <a:t>a proto, a tedy, a tudíž, a tak.</a:t>
            </a:r>
            <a:endParaRPr lang="cs-CZ" dirty="0" smtClean="0"/>
          </a:p>
          <a:p>
            <a:pPr>
              <a:buNone/>
            </a:pPr>
            <a:r>
              <a:rPr lang="cs-CZ" i="1" dirty="0" smtClean="0"/>
              <a:t>	Bylo léto, a tak jsme jeli na chalupu.</a:t>
            </a:r>
          </a:p>
          <a:p>
            <a:pPr>
              <a:buNone/>
            </a:pPr>
            <a:r>
              <a:rPr lang="cs-CZ" i="1" dirty="0" smtClean="0"/>
              <a:t>	Ujel mi autobus, a proto jsem šel pěšky.</a:t>
            </a:r>
            <a:endParaRPr lang="cs-CZ" dirty="0" smtClean="0"/>
          </a:p>
          <a:p>
            <a:r>
              <a:rPr lang="cs-CZ" dirty="0" smtClean="0"/>
              <a:t>b) je-li </a:t>
            </a:r>
            <a:r>
              <a:rPr lang="cs-CZ" u="sng" dirty="0" smtClean="0"/>
              <a:t>mezi dvě hlavní věty</a:t>
            </a:r>
            <a:r>
              <a:rPr lang="cs-CZ" dirty="0" smtClean="0"/>
              <a:t> (VH) spojené spojkou </a:t>
            </a:r>
            <a:r>
              <a:rPr lang="cs-CZ" dirty="0" smtClean="0">
                <a:solidFill>
                  <a:srgbClr val="FF0000"/>
                </a:solidFill>
              </a:rPr>
              <a:t>a</a:t>
            </a:r>
            <a:r>
              <a:rPr lang="cs-CZ" dirty="0" smtClean="0"/>
              <a:t> </a:t>
            </a:r>
            <a:r>
              <a:rPr lang="cs-CZ" u="sng" dirty="0" smtClean="0">
                <a:solidFill>
                  <a:schemeClr val="accent2">
                    <a:lumMod val="75000"/>
                  </a:schemeClr>
                </a:solidFill>
              </a:rPr>
              <a:t>vložena</a:t>
            </a:r>
            <a:r>
              <a:rPr lang="cs-CZ" u="sng" dirty="0" smtClean="0"/>
              <a:t> vedlejší věta</a:t>
            </a:r>
            <a:r>
              <a:rPr lang="cs-CZ" dirty="0" smtClean="0"/>
              <a:t> (VV).</a:t>
            </a:r>
          </a:p>
          <a:p>
            <a:r>
              <a:rPr lang="cs-CZ" i="1" dirty="0" smtClean="0"/>
              <a:t>Jonáš hrál na kytaru,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kterou dostal od táty</a:t>
            </a:r>
            <a:r>
              <a:rPr lang="cs-CZ" i="1" dirty="0" smtClean="0"/>
              <a:t>, </a:t>
            </a:r>
            <a:r>
              <a:rPr lang="cs-CZ" i="1" dirty="0" smtClean="0">
                <a:solidFill>
                  <a:srgbClr val="FF0000"/>
                </a:solidFill>
              </a:rPr>
              <a:t>a</a:t>
            </a:r>
            <a:r>
              <a:rPr lang="cs-CZ" i="1" dirty="0" smtClean="0"/>
              <a:t> hezky zpíval.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Uč.: 91/4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</TotalTime>
  <Words>110</Words>
  <Application>Microsoft Office PowerPoint</Application>
  <PresentationFormat>Předvádění na obrazovce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Arkýř</vt:lpstr>
      <vt:lpstr>Věta hlavní a věta vedlejší - spojovací výrazy</vt:lpstr>
      <vt:lpstr>Kontrola PL z min. týdne</vt:lpstr>
      <vt:lpstr>Snímek 3</vt:lpstr>
      <vt:lpstr>Opakování – věta hlavní a vedlejší</vt:lpstr>
      <vt:lpstr>Spojovací výrazy mezi větami</vt:lpstr>
      <vt:lpstr>Interpunkce ve větě</vt:lpstr>
      <vt:lpstr>Procvičování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 hlavní a věta vedlejší - spojovací výrazy</dc:title>
  <dc:creator>Evzen</dc:creator>
  <cp:lastModifiedBy>Evzen</cp:lastModifiedBy>
  <cp:revision>5</cp:revision>
  <dcterms:created xsi:type="dcterms:W3CDTF">2020-05-10T18:47:19Z</dcterms:created>
  <dcterms:modified xsi:type="dcterms:W3CDTF">2020-05-10T19:47:25Z</dcterms:modified>
</cp:coreProperties>
</file>