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833E0-1124-4391-A766-A1D171CC675E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FAAA9-26F2-4308-89B3-89AB47340C0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Chrysanthem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Věta hlavní a vedlejší</a:t>
            </a:r>
            <a:br>
              <a:rPr lang="cs-CZ" dirty="0" smtClean="0"/>
            </a:br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4. května</a:t>
            </a:r>
          </a:p>
          <a:p>
            <a:r>
              <a:rPr lang="cs-CZ" dirty="0" smtClean="0"/>
              <a:t>6. ročník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Opakování -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b="1" dirty="0" smtClean="0">
                <a:solidFill>
                  <a:srgbClr val="FF0000"/>
                </a:solidFill>
              </a:rPr>
              <a:t>Věta hlavní 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může stát </a:t>
            </a:r>
            <a:r>
              <a:rPr lang="cs-CZ" dirty="0" smtClean="0">
                <a:solidFill>
                  <a:srgbClr val="FF0000"/>
                </a:solidFill>
              </a:rPr>
              <a:t>sama</a:t>
            </a:r>
            <a:r>
              <a:rPr lang="cs-CZ" dirty="0" smtClean="0"/>
              <a:t> (bez další věty), </a:t>
            </a:r>
            <a:r>
              <a:rPr lang="cs-CZ" dirty="0" smtClean="0">
                <a:solidFill>
                  <a:srgbClr val="FF0000"/>
                </a:solidFill>
              </a:rPr>
              <a:t>není závislá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nese </a:t>
            </a:r>
            <a:r>
              <a:rPr lang="cs-CZ" dirty="0" smtClean="0">
                <a:solidFill>
                  <a:srgbClr val="FF0000"/>
                </a:solidFill>
              </a:rPr>
              <a:t>hlavní význam </a:t>
            </a:r>
            <a:r>
              <a:rPr lang="cs-CZ" dirty="0" smtClean="0"/>
              <a:t>v souvětí 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nemůžeme se na ni zeptat</a:t>
            </a:r>
          </a:p>
          <a:p>
            <a:pPr lvl="1">
              <a:buNone/>
            </a:pPr>
            <a:endParaRPr lang="cs-CZ" dirty="0" smtClean="0"/>
          </a:p>
          <a:p>
            <a:pPr lvl="1">
              <a:buNone/>
            </a:pPr>
            <a:r>
              <a:rPr lang="cs-CZ" sz="3200" dirty="0" smtClean="0"/>
              <a:t>		</a:t>
            </a:r>
            <a:r>
              <a:rPr lang="cs-C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Věta vedlejší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je závislá </a:t>
            </a:r>
            <a:r>
              <a:rPr lang="cs-CZ" dirty="0" smtClean="0"/>
              <a:t>(na hlavní nebo jiné vedlejší větě)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pomocí hl. věty se na ni můžeme zeptat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nemůže stát samostatně</a:t>
            </a:r>
          </a:p>
          <a:p>
            <a:pPr lvl="1">
              <a:buNone/>
            </a:pPr>
            <a:endParaRPr lang="cs-CZ" dirty="0"/>
          </a:p>
          <a:p>
            <a:pPr lvl="1">
              <a:buNone/>
            </a:pPr>
            <a:r>
              <a:rPr lang="cs-CZ" dirty="0" smtClean="0">
                <a:solidFill>
                  <a:srgbClr val="FF0000"/>
                </a:solidFill>
              </a:rPr>
              <a:t>Ema se těšila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až půjde zase do školy.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Procvičování - souvětí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b="1" i="1" dirty="0" smtClean="0"/>
              <a:t>	1</a:t>
            </a:r>
            <a:r>
              <a:rPr lang="cs-CZ" b="1" i="1" dirty="0"/>
              <a:t>) Podtrhněte souvětí, určete počet vět v souvětí</a:t>
            </a:r>
            <a:endParaRPr lang="cs-CZ" dirty="0"/>
          </a:p>
          <a:p>
            <a:pPr>
              <a:buNone/>
            </a:pPr>
            <a:endParaRPr lang="cs-CZ" dirty="0"/>
          </a:p>
          <a:p>
            <a:r>
              <a:rPr lang="cs-CZ" dirty="0"/>
              <a:t>Petr nám půjčí jeden pokoj s televizí a počítačem, ve kterém budeme týden úplně šťastni. 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Utíkáme domů, protože maminka bude mít už jistě hotovou večeři. 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Řeka protéká potichu luhy a měsíc se třpytí na krásné tmavomodré obloze, </a:t>
            </a:r>
          </a:p>
          <a:p>
            <a:pPr>
              <a:buNone/>
            </a:pPr>
            <a:r>
              <a:rPr lang="cs-CZ" dirty="0" smtClean="0"/>
              <a:t>	která </a:t>
            </a:r>
            <a:r>
              <a:rPr lang="cs-CZ" dirty="0"/>
              <a:t>je plná hvězd.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Když jsem šel včera domů, potkal jsem kamarády, kteří mi sdělili, že mě na nádraží čeká můj dědeček.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Sedíme na hrázi.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Procvičování - souvětí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i="1" dirty="0" smtClean="0"/>
              <a:t>	2</a:t>
            </a:r>
            <a:r>
              <a:rPr lang="cs-CZ" b="1" i="1" dirty="0"/>
              <a:t>) Spojte věty vhodnými spojkami </a:t>
            </a:r>
            <a:r>
              <a:rPr lang="cs-CZ" b="1" i="1"/>
              <a:t>v </a:t>
            </a:r>
            <a:r>
              <a:rPr lang="cs-CZ" b="1" i="1" smtClean="0"/>
              <a:t>souvětí tak, </a:t>
            </a:r>
            <a:r>
              <a:rPr lang="cs-CZ" b="1" i="1" dirty="0"/>
              <a:t>aby v souvětí byla jedna věta hlavní a jedna vedlejší:</a:t>
            </a:r>
            <a:endParaRPr lang="cs-CZ" dirty="0"/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Namaloval jsem osamělého kluka. </a:t>
            </a:r>
          </a:p>
          <a:p>
            <a:r>
              <a:rPr lang="cs-CZ" dirty="0"/>
              <a:t>Stál na mostě.</a:t>
            </a:r>
          </a:p>
          <a:p>
            <a:r>
              <a:rPr lang="cs-CZ" dirty="0"/>
              <a:t>Za šlechtickým párem jde vyšňořené páže. </a:t>
            </a:r>
          </a:p>
          <a:p>
            <a:r>
              <a:rPr lang="cs-CZ" dirty="0"/>
              <a:t>Vede na pozlaceném řetízku dva chrty. </a:t>
            </a:r>
          </a:p>
          <a:p>
            <a:r>
              <a:rPr lang="cs-CZ" dirty="0"/>
              <a:t>Král se rozhodl. </a:t>
            </a:r>
          </a:p>
          <a:p>
            <a:r>
              <a:rPr lang="cs-CZ" dirty="0"/>
              <a:t>Nechá ho na pokoji.</a:t>
            </a:r>
          </a:p>
          <a:p>
            <a:r>
              <a:rPr lang="cs-CZ" dirty="0"/>
              <a:t>Kníže poručil.</a:t>
            </a:r>
          </a:p>
          <a:p>
            <a:r>
              <a:rPr lang="cs-CZ" dirty="0"/>
              <a:t>Osedlali mu v okamžení toho nejrychlejšího koně. </a:t>
            </a:r>
          </a:p>
          <a:p>
            <a:r>
              <a:rPr lang="cs-CZ" dirty="0"/>
              <a:t>Dělali. </a:t>
            </a:r>
          </a:p>
          <a:p>
            <a:r>
              <a:rPr lang="cs-CZ" dirty="0"/>
              <a:t>Pracují.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Urči větu hlavní a vedlejší</a:t>
            </a:r>
            <a:br>
              <a:rPr lang="cs-CZ" dirty="0" smtClean="0"/>
            </a:br>
            <a:r>
              <a:rPr lang="cs-CZ" dirty="0" smtClean="0"/>
              <a:t>- cvičení opiš a vypracuj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cs-CZ" dirty="0"/>
              <a:t>Mám pocit, že jde o velmi proměnlivý pojem. 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Služební korespondence je předmětem řady odborných pojednání,</a:t>
            </a:r>
          </a:p>
          <a:p>
            <a:r>
              <a:rPr lang="cs-CZ" dirty="0"/>
              <a:t>protože jde mnohdy o velmi důležitá sdělení. 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Neznáme-li adresáta, používáme oslovení "Vážený pane". 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Pokud píšeme dopis strojem, nezapomeneme na vlastnoruční podpis. 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r>
              <a:rPr lang="cs-CZ" dirty="0"/>
              <a:t>Co je psáno, to je dáno.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34</Words>
  <Application>Microsoft Office PowerPoint</Application>
  <PresentationFormat>Předvádění na obrazovce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Věta hlavní a vedlejší Procvičování</vt:lpstr>
      <vt:lpstr>Opakování - teorie</vt:lpstr>
      <vt:lpstr>Procvičování - souvětí</vt:lpstr>
      <vt:lpstr>Procvičování - souvětí</vt:lpstr>
      <vt:lpstr>Urči větu hlavní a vedlejší - cvičení opiš a vypracuj do sešitu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hlavní a vedlejší Procvičování</dc:title>
  <dc:creator>Evzen</dc:creator>
  <cp:lastModifiedBy>Evzen</cp:lastModifiedBy>
  <cp:revision>5</cp:revision>
  <dcterms:created xsi:type="dcterms:W3CDTF">2020-05-03T15:26:27Z</dcterms:created>
  <dcterms:modified xsi:type="dcterms:W3CDTF">2020-05-04T10:05:22Z</dcterms:modified>
</cp:coreProperties>
</file>