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0D37C-7A4F-40AE-8816-124CF45B68DA}" type="datetimeFigureOut">
              <a:rPr lang="cs-CZ" smtClean="0"/>
              <a:pPr/>
              <a:t>3. 4. 2020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A7BE6-17AF-4240-89F3-AD865B1FD12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A7BE6-17AF-4240-89F3-AD865B1FD12B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ADBD-E83A-477C-B0E6-C2D4EE558613}" type="datetimeFigureOut">
              <a:rPr lang="cs-CZ" smtClean="0"/>
              <a:pPr/>
              <a:t>3. 4. 2020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374-E74D-4D43-A3BB-AB7C117924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ADBD-E83A-477C-B0E6-C2D4EE558613}" type="datetimeFigureOut">
              <a:rPr lang="cs-CZ" smtClean="0"/>
              <a:pPr/>
              <a:t>3. 4. 2020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374-E74D-4D43-A3BB-AB7C117924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ADBD-E83A-477C-B0E6-C2D4EE558613}" type="datetimeFigureOut">
              <a:rPr lang="cs-CZ" smtClean="0"/>
              <a:pPr/>
              <a:t>3. 4. 2020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374-E74D-4D43-A3BB-AB7C117924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ADBD-E83A-477C-B0E6-C2D4EE558613}" type="datetimeFigureOut">
              <a:rPr lang="cs-CZ" smtClean="0"/>
              <a:pPr/>
              <a:t>3. 4. 2020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374-E74D-4D43-A3BB-AB7C117924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ADBD-E83A-477C-B0E6-C2D4EE558613}" type="datetimeFigureOut">
              <a:rPr lang="cs-CZ" smtClean="0"/>
              <a:pPr/>
              <a:t>3. 4. 2020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374-E74D-4D43-A3BB-AB7C117924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ADBD-E83A-477C-B0E6-C2D4EE558613}" type="datetimeFigureOut">
              <a:rPr lang="cs-CZ" smtClean="0"/>
              <a:pPr/>
              <a:t>3. 4. 2020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374-E74D-4D43-A3BB-AB7C117924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ADBD-E83A-477C-B0E6-C2D4EE558613}" type="datetimeFigureOut">
              <a:rPr lang="cs-CZ" smtClean="0"/>
              <a:pPr/>
              <a:t>3. 4. 2020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374-E74D-4D43-A3BB-AB7C117924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ADBD-E83A-477C-B0E6-C2D4EE558613}" type="datetimeFigureOut">
              <a:rPr lang="cs-CZ" smtClean="0"/>
              <a:pPr/>
              <a:t>3. 4. 2020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374-E74D-4D43-A3BB-AB7C117924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ADBD-E83A-477C-B0E6-C2D4EE558613}" type="datetimeFigureOut">
              <a:rPr lang="cs-CZ" smtClean="0"/>
              <a:pPr/>
              <a:t>3. 4. 2020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374-E74D-4D43-A3BB-AB7C117924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ADBD-E83A-477C-B0E6-C2D4EE558613}" type="datetimeFigureOut">
              <a:rPr lang="cs-CZ" smtClean="0"/>
              <a:pPr/>
              <a:t>3. 4. 2020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374-E74D-4D43-A3BB-AB7C117924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ADBD-E83A-477C-B0E6-C2D4EE558613}" type="datetimeFigureOut">
              <a:rPr lang="cs-CZ" smtClean="0"/>
              <a:pPr/>
              <a:t>3. 4. 2020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1374-E74D-4D43-A3BB-AB7C117924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0000">
                <a:alpha val="4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5ADBD-E83A-477C-B0E6-C2D4EE558613}" type="datetimeFigureOut">
              <a:rPr lang="cs-CZ" smtClean="0"/>
              <a:pPr/>
              <a:t>3. 4. 2020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1374-E74D-4D43-A3BB-AB7C1179248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zs.hostivice.cz/docs/DUM/Mares2/18strednicechy.pdf" TargetMode="External"/><Relationship Id="rId2" Type="http://schemas.openxmlformats.org/officeDocument/2006/relationships/hyperlink" Target="http://www.bing.com/images/search?q=st%C5%99edo%C4%8Desk%C3%BD%20kraj&amp;qs=n&amp;form=QBIR&amp;sp=-1&amp;pq=st%C5%99edo%C4%8Desk%C3%BD%20kraj&amp;sc=8-16&amp;sk=&amp;cvid=58044949D86D47CFBC396628CE787C3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St%C5%99edo%C4%8Desk%C3%BD_kraj" TargetMode="External"/><Relationship Id="rId4" Type="http://schemas.openxmlformats.org/officeDocument/2006/relationships/hyperlink" Target="https://slideplayer.cz/slide/3087788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035546"/>
          </a:xfrm>
        </p:spPr>
        <p:txBody>
          <a:bodyPr>
            <a:normAutofit/>
          </a:bodyPr>
          <a:lstStyle/>
          <a:p>
            <a:r>
              <a:rPr lang="cs-CZ" sz="6000" b="1" dirty="0" smtClean="0"/>
              <a:t>STŘEDOČESKÝ KRAJ</a:t>
            </a:r>
            <a:endParaRPr lang="cs-CZ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32040" y="5157192"/>
            <a:ext cx="2840360" cy="481608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Štěpán </a:t>
            </a:r>
            <a:r>
              <a:rPr lang="cs-CZ" b="1" dirty="0" err="1" smtClean="0">
                <a:solidFill>
                  <a:schemeClr val="tx1"/>
                </a:solidFill>
              </a:rPr>
              <a:t>Berek</a:t>
            </a:r>
            <a:r>
              <a:rPr lang="cs-CZ" b="1" dirty="0" smtClean="0">
                <a:solidFill>
                  <a:schemeClr val="tx1"/>
                </a:solidFill>
              </a:rPr>
              <a:t>, 8.C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Středočeský kraj – zn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57166"/>
            <a:ext cx="1584175" cy="1908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b="1" dirty="0" smtClean="0"/>
              <a:t>Noc na Karlštejně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147248" cy="5040560"/>
          </a:xfrm>
        </p:spPr>
        <p:txBody>
          <a:bodyPr>
            <a:normAutofit fontScale="25000" lnSpcReduction="20000"/>
          </a:bodyPr>
          <a:lstStyle/>
          <a:p>
            <a:r>
              <a:rPr lang="cs-CZ" sz="8000" b="1" dirty="0" smtClean="0"/>
              <a:t>Příběh se dělí se do třech jednání.</a:t>
            </a:r>
            <a:endParaRPr lang="cs-CZ" sz="8000" dirty="0" smtClean="0"/>
          </a:p>
          <a:p>
            <a:r>
              <a:rPr lang="cs-CZ" sz="8000" b="1" dirty="0" smtClean="0"/>
              <a:t>V prvním z nich přijíždí císař Karel IV. na svůj hrad Karlštejn, kam měly ženy vstup zakázán. Přesto se sem v převlečení dostala císařova manželka Alžběta. Nemohla už totiž dále snášet stesk a také žárlivost. Jako druhá žena se na Karlštejně pohybovala Alena - milenka dvorního číšníka Peška. Uzavřela sázku se svým otcem. Prý, když se dostane na hrad, bude si ji moci vzít Pešek dříve, než ho pasují na rytíře. </a:t>
            </a:r>
            <a:endParaRPr lang="cs-CZ" sz="8000" dirty="0" smtClean="0"/>
          </a:p>
          <a:p>
            <a:r>
              <a:rPr lang="cs-CZ" sz="8000" b="1" dirty="0" smtClean="0"/>
              <a:t>V druhém jednání Alžběta nechtěně vyzradila svou lest. Vyměnila se s Peškem, aby mohla hlídat u císařova lože. Odmítla ale dát polibek Petrovi, a tak se ukázalo, že je to žena. </a:t>
            </a:r>
            <a:endParaRPr lang="cs-CZ" sz="8000" dirty="0" smtClean="0"/>
          </a:p>
          <a:p>
            <a:r>
              <a:rPr lang="cs-CZ" sz="8000" b="1" dirty="0" smtClean="0"/>
              <a:t>Třetí jednání přináší šťastné rozuzlení a dobrý konec. Alžbětě i Aleně </a:t>
            </a:r>
          </a:p>
          <a:p>
            <a:pPr>
              <a:buNone/>
            </a:pPr>
            <a:r>
              <a:rPr lang="cs-CZ" sz="8000" b="1" dirty="0" smtClean="0"/>
              <a:t>	je odpuštěno, na Karlštejn už mají vstup ženy povolen. </a:t>
            </a:r>
          </a:p>
          <a:p>
            <a:pPr>
              <a:buNone/>
            </a:pPr>
            <a:r>
              <a:rPr lang="cs-CZ" sz="8000" b="1" dirty="0" smtClean="0"/>
              <a:t>	Pešek se stává rytířem a Karel IV. odjíždí </a:t>
            </a:r>
          </a:p>
          <a:p>
            <a:pPr>
              <a:buNone/>
            </a:pPr>
            <a:r>
              <a:rPr lang="cs-CZ" sz="8000" b="1" dirty="0" smtClean="0"/>
              <a:t>	s manželkou na hrad Karlík.</a:t>
            </a:r>
            <a:endParaRPr lang="cs-CZ" sz="8000" dirty="0" smtClean="0"/>
          </a:p>
          <a:p>
            <a:r>
              <a:rPr lang="cs-CZ" sz="8000" b="1" dirty="0" smtClean="0"/>
              <a:t>Karel IV. stojí před národem jako panovník </a:t>
            </a:r>
          </a:p>
          <a:p>
            <a:pPr>
              <a:buNone/>
            </a:pPr>
            <a:r>
              <a:rPr lang="cs-CZ" sz="8000" b="1" dirty="0" smtClean="0"/>
              <a:t>	rozvážný, čestný a moudrý. </a:t>
            </a:r>
          </a:p>
          <a:p>
            <a:endParaRPr lang="cs-CZ" dirty="0"/>
          </a:p>
        </p:txBody>
      </p:sp>
      <p:pic>
        <p:nvPicPr>
          <p:cNvPr id="7" name="Zástupný symbol pro obsah 6" descr="OIP0D1362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6136" y="4509120"/>
            <a:ext cx="2484276" cy="1656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Autofit/>
          </a:bodyPr>
          <a:lstStyle/>
          <a:p>
            <a:r>
              <a:rPr lang="cs-CZ" sz="6000" b="1" dirty="0" smtClean="0"/>
              <a:t>Děkuji </a:t>
            </a:r>
            <a:br>
              <a:rPr lang="cs-CZ" sz="6000" b="1" dirty="0" smtClean="0"/>
            </a:br>
            <a:r>
              <a:rPr lang="cs-CZ" sz="6000" b="1" dirty="0" smtClean="0"/>
              <a:t>za </a:t>
            </a:r>
            <a:br>
              <a:rPr lang="cs-CZ" sz="6000" b="1" dirty="0" smtClean="0"/>
            </a:br>
            <a:r>
              <a:rPr lang="cs-CZ" sz="6000" b="1" dirty="0" smtClean="0"/>
              <a:t>pozornost!!!!!!</a:t>
            </a:r>
            <a:endParaRPr lang="cs-CZ" sz="6000" b="1" dirty="0"/>
          </a:p>
        </p:txBody>
      </p:sp>
      <p:pic>
        <p:nvPicPr>
          <p:cNvPr id="1026" name="Picture 2" descr="Kontakt | Karlštejn hravě ;o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95" y="4813221"/>
            <a:ext cx="3814705" cy="2044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cs-CZ" sz="1600" dirty="0" err="1" smtClean="0">
                <a:hlinkClick r:id="rId2"/>
              </a:rPr>
              <a:t>https</a:t>
            </a:r>
            <a:r>
              <a:rPr lang="cs-CZ" sz="1600" dirty="0" smtClean="0">
                <a:hlinkClick r:id="rId2"/>
              </a:rPr>
              <a:t>//www.</a:t>
            </a:r>
            <a:r>
              <a:rPr lang="cs-CZ" sz="1600" dirty="0" err="1" smtClean="0">
                <a:hlinkClick r:id="rId2"/>
              </a:rPr>
              <a:t>kr</a:t>
            </a:r>
            <a:r>
              <a:rPr lang="cs-CZ" sz="1600" dirty="0" smtClean="0">
                <a:hlinkClick r:id="rId2"/>
              </a:rPr>
              <a:t>-</a:t>
            </a:r>
            <a:r>
              <a:rPr lang="cs-CZ" sz="1600" dirty="0" err="1" smtClean="0">
                <a:hlinkClick r:id="rId2"/>
              </a:rPr>
              <a:t>stredocesky.cz</a:t>
            </a:r>
            <a:r>
              <a:rPr lang="cs-CZ" sz="1600" dirty="0" smtClean="0">
                <a:hlinkClick r:id="rId2"/>
              </a:rPr>
              <a:t>/web/kraj</a:t>
            </a:r>
          </a:p>
          <a:p>
            <a:r>
              <a:rPr lang="cs-CZ" sz="1600" dirty="0" smtClean="0">
                <a:hlinkClick r:id="rId2"/>
              </a:rPr>
              <a:t>http://www.bing.</a:t>
            </a:r>
            <a:r>
              <a:rPr lang="cs-CZ" sz="1600" dirty="0" err="1" smtClean="0">
                <a:hlinkClick r:id="rId2"/>
              </a:rPr>
              <a:t>com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images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search</a:t>
            </a:r>
            <a:r>
              <a:rPr lang="cs-CZ" sz="1600" dirty="0" smtClean="0">
                <a:hlinkClick r:id="rId2"/>
              </a:rPr>
              <a:t>?q=</a:t>
            </a:r>
            <a:r>
              <a:rPr lang="cs-CZ" sz="1600" dirty="0" err="1" smtClean="0">
                <a:hlinkClick r:id="rId2"/>
              </a:rPr>
              <a:t>st</a:t>
            </a:r>
            <a:r>
              <a:rPr lang="cs-CZ" sz="1600" dirty="0" smtClean="0">
                <a:hlinkClick r:id="rId2"/>
              </a:rPr>
              <a:t>%C5%99edo%C4%8Desk%C3%BD%20kraj&amp;</a:t>
            </a:r>
            <a:r>
              <a:rPr lang="cs-CZ" sz="1600" dirty="0" err="1" smtClean="0">
                <a:hlinkClick r:id="rId2"/>
              </a:rPr>
              <a:t>qs</a:t>
            </a:r>
            <a:r>
              <a:rPr lang="cs-CZ" sz="1600" dirty="0" smtClean="0">
                <a:hlinkClick r:id="rId2"/>
              </a:rPr>
              <a:t>=n&amp;</a:t>
            </a:r>
            <a:r>
              <a:rPr lang="cs-CZ" sz="1600" dirty="0" err="1" smtClean="0">
                <a:hlinkClick r:id="rId2"/>
              </a:rPr>
              <a:t>form</a:t>
            </a:r>
            <a:r>
              <a:rPr lang="cs-CZ" sz="1600" dirty="0" smtClean="0">
                <a:hlinkClick r:id="rId2"/>
              </a:rPr>
              <a:t>=QBIR&amp;</a:t>
            </a:r>
            <a:r>
              <a:rPr lang="cs-CZ" sz="1600" dirty="0" err="1" smtClean="0">
                <a:hlinkClick r:id="rId2"/>
              </a:rPr>
              <a:t>sp</a:t>
            </a:r>
            <a:r>
              <a:rPr lang="cs-CZ" sz="1600" dirty="0" smtClean="0">
                <a:hlinkClick r:id="rId2"/>
              </a:rPr>
              <a:t>=-1&amp;</a:t>
            </a:r>
            <a:r>
              <a:rPr lang="cs-CZ" sz="1600" dirty="0" err="1" smtClean="0">
                <a:hlinkClick r:id="rId2"/>
              </a:rPr>
              <a:t>pq</a:t>
            </a:r>
            <a:r>
              <a:rPr lang="cs-CZ" sz="1600" dirty="0" smtClean="0">
                <a:hlinkClick r:id="rId2"/>
              </a:rPr>
              <a:t>=</a:t>
            </a:r>
            <a:r>
              <a:rPr lang="cs-CZ" sz="1600" dirty="0" err="1" smtClean="0">
                <a:hlinkClick r:id="rId2"/>
              </a:rPr>
              <a:t>st</a:t>
            </a:r>
            <a:r>
              <a:rPr lang="cs-CZ" sz="1600" dirty="0" smtClean="0">
                <a:hlinkClick r:id="rId2"/>
              </a:rPr>
              <a:t>%C5%99edo%C4%8Desk%C3%BD%20kraj&amp;</a:t>
            </a:r>
            <a:r>
              <a:rPr lang="cs-CZ" sz="1600" dirty="0" err="1" smtClean="0">
                <a:hlinkClick r:id="rId2"/>
              </a:rPr>
              <a:t>sc</a:t>
            </a:r>
            <a:r>
              <a:rPr lang="cs-CZ" sz="1600" dirty="0" smtClean="0">
                <a:hlinkClick r:id="rId2"/>
              </a:rPr>
              <a:t>=8-16&amp;</a:t>
            </a:r>
            <a:r>
              <a:rPr lang="cs-CZ" sz="1600" dirty="0" err="1" smtClean="0">
                <a:hlinkClick r:id="rId2"/>
              </a:rPr>
              <a:t>sk</a:t>
            </a:r>
            <a:r>
              <a:rPr lang="cs-CZ" sz="1600" dirty="0" smtClean="0">
                <a:hlinkClick r:id="rId2"/>
              </a:rPr>
              <a:t>=&amp;</a:t>
            </a:r>
            <a:r>
              <a:rPr lang="cs-CZ" sz="1600" dirty="0" err="1" smtClean="0">
                <a:hlinkClick r:id="rId2"/>
              </a:rPr>
              <a:t>cvid</a:t>
            </a:r>
            <a:r>
              <a:rPr lang="cs-CZ" sz="1600" dirty="0" smtClean="0">
                <a:hlinkClick r:id="rId2"/>
              </a:rPr>
              <a:t>=58044949D86D47CFBC396628CE787C36</a:t>
            </a:r>
            <a:endParaRPr lang="cs-CZ" sz="1600" dirty="0" smtClean="0"/>
          </a:p>
          <a:p>
            <a:r>
              <a:rPr lang="en-US" sz="1600" u="sng" dirty="0" smtClean="0">
                <a:hlinkClick r:id="rId3"/>
              </a:rPr>
              <a:t>http://zs.hostivice.cz/docs/DUM/Mares2/18strednicechy.pdf</a:t>
            </a:r>
            <a:endParaRPr lang="cs-CZ" sz="1600" u="sng" dirty="0" smtClean="0"/>
          </a:p>
          <a:p>
            <a:r>
              <a:rPr lang="en-US" sz="1600" u="sng" dirty="0" smtClean="0">
                <a:hlinkClick r:id="rId4"/>
              </a:rPr>
              <a:t>https://slideplayer.cz/slide/3087788/</a:t>
            </a:r>
            <a:endParaRPr lang="cs-CZ" sz="1600" u="sng" dirty="0" smtClean="0"/>
          </a:p>
          <a:p>
            <a:r>
              <a:rPr lang="en-US" sz="1600" u="sng" dirty="0" smtClean="0">
                <a:hlinkClick r:id="rId5"/>
              </a:rPr>
              <a:t>https://cs.wikipedia.org/wiki/St%C5%99edo%C4%8Desk%C3%BD_kraj</a:t>
            </a:r>
            <a:endParaRPr lang="cs-CZ" sz="1600" u="sng" dirty="0" smtClean="0"/>
          </a:p>
          <a:p>
            <a:r>
              <a:rPr lang="cs-CZ" sz="1600" smtClean="0">
                <a:hlinkClick r:id="rId2"/>
              </a:rPr>
              <a:t>https</a:t>
            </a:r>
            <a:r>
              <a:rPr lang="cs-CZ" sz="1600" dirty="0" smtClean="0">
                <a:hlinkClick r:id="rId2"/>
              </a:rPr>
              <a:t>://cs.wikipedia.org/wiki/Noc_na_Karl%C5%A1tejn%C4%9B_(film,_1973)</a:t>
            </a:r>
          </a:p>
          <a:p>
            <a:r>
              <a:rPr lang="cs-CZ" sz="1600" dirty="0" smtClean="0">
                <a:hlinkClick r:id="rId2"/>
              </a:rPr>
              <a:t>https://cs.wikipedia.org/wiki/Karl%C5%A1tejn</a:t>
            </a:r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Středočeský kraj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699792" y="60932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Obklopuje hlavní město Prahu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Středočeský kraj - Wi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5862415" cy="3357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Středočeský kraj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b="1" dirty="0"/>
              <a:t>největší kraj ČR s </a:t>
            </a:r>
            <a:r>
              <a:rPr lang="cs-CZ" b="1" dirty="0" smtClean="0"/>
              <a:t>přibližně </a:t>
            </a:r>
          </a:p>
          <a:p>
            <a:pPr lvl="0">
              <a:buNone/>
            </a:pPr>
            <a:r>
              <a:rPr lang="cs-CZ" b="1" dirty="0"/>
              <a:t>	</a:t>
            </a:r>
            <a:r>
              <a:rPr lang="cs-CZ" b="1" dirty="0" smtClean="0"/>
              <a:t>1 </a:t>
            </a:r>
            <a:r>
              <a:rPr lang="cs-CZ" b="1" dirty="0"/>
              <a:t>370 000 obyvatel</a:t>
            </a:r>
            <a:endParaRPr lang="cs-CZ" dirty="0"/>
          </a:p>
          <a:p>
            <a:pPr lvl="0"/>
            <a:r>
              <a:rPr lang="cs-CZ" b="1" dirty="0" smtClean="0"/>
              <a:t>sídlo </a:t>
            </a:r>
            <a:r>
              <a:rPr lang="cs-CZ" b="1" dirty="0"/>
              <a:t>kraje je Praha, která je samostatným krajem</a:t>
            </a:r>
            <a:endParaRPr lang="cs-CZ" dirty="0"/>
          </a:p>
          <a:p>
            <a:pPr lvl="0"/>
            <a:r>
              <a:rPr lang="cs-CZ" b="1" dirty="0" smtClean="0"/>
              <a:t>má </a:t>
            </a:r>
            <a:r>
              <a:rPr lang="cs-CZ" b="1" dirty="0"/>
              <a:t>12 okresů: </a:t>
            </a:r>
            <a:endParaRPr lang="cs-CZ" dirty="0"/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b="1" u="sng" dirty="0" smtClean="0"/>
              <a:t>Kladno</a:t>
            </a:r>
            <a:r>
              <a:rPr lang="cs-CZ" b="1" dirty="0"/>
              <a:t>, které je </a:t>
            </a:r>
            <a:r>
              <a:rPr lang="cs-CZ" b="1" u="sng" dirty="0"/>
              <a:t>nejlidnatější </a:t>
            </a:r>
            <a:endParaRPr lang="cs-CZ" u="sng" dirty="0"/>
          </a:p>
          <a:p>
            <a:pPr>
              <a:buNone/>
            </a:pPr>
            <a:r>
              <a:rPr lang="cs-CZ" b="1" dirty="0" smtClean="0"/>
              <a:t>	a </a:t>
            </a:r>
            <a:r>
              <a:rPr lang="cs-CZ" b="1" u="sng" dirty="0"/>
              <a:t>Rakovník</a:t>
            </a:r>
            <a:r>
              <a:rPr lang="cs-CZ" b="1" dirty="0"/>
              <a:t>, který je </a:t>
            </a:r>
            <a:r>
              <a:rPr lang="cs-CZ" b="1" u="sng" dirty="0"/>
              <a:t>nejméně zalidněný</a:t>
            </a:r>
            <a:r>
              <a:rPr lang="cs-CZ" b="1" dirty="0"/>
              <a:t>,</a:t>
            </a:r>
            <a:endParaRPr lang="cs-CZ" dirty="0"/>
          </a:p>
          <a:p>
            <a:pPr>
              <a:buNone/>
            </a:pPr>
            <a:r>
              <a:rPr lang="cs-CZ" b="1" dirty="0" smtClean="0"/>
              <a:t>	rozlohou </a:t>
            </a:r>
            <a:r>
              <a:rPr lang="cs-CZ" b="1" dirty="0"/>
              <a:t>je </a:t>
            </a:r>
            <a:r>
              <a:rPr lang="cs-CZ" b="1" u="sng" dirty="0"/>
              <a:t>největší</a:t>
            </a:r>
            <a:r>
              <a:rPr lang="cs-CZ" b="1" dirty="0"/>
              <a:t> okres </a:t>
            </a:r>
            <a:r>
              <a:rPr lang="cs-CZ" b="1" u="sng" dirty="0" smtClean="0"/>
              <a:t>Příbram</a:t>
            </a:r>
            <a:r>
              <a:rPr lang="cs-CZ" b="1" dirty="0" smtClean="0"/>
              <a:t> a </a:t>
            </a:r>
            <a:r>
              <a:rPr lang="cs-CZ" b="1" dirty="0"/>
              <a:t>naopak </a:t>
            </a:r>
            <a:endParaRPr lang="cs-CZ" b="1" dirty="0" smtClean="0"/>
          </a:p>
          <a:p>
            <a:pPr>
              <a:buNone/>
            </a:pPr>
            <a:r>
              <a:rPr lang="cs-CZ" b="1" dirty="0"/>
              <a:t>	</a:t>
            </a:r>
            <a:r>
              <a:rPr lang="cs-CZ" b="1" u="sng" dirty="0" smtClean="0"/>
              <a:t>nejmenší</a:t>
            </a:r>
            <a:r>
              <a:rPr lang="cs-CZ" b="1" dirty="0" smtClean="0"/>
              <a:t> </a:t>
            </a:r>
            <a:r>
              <a:rPr lang="cs-CZ" b="1" dirty="0"/>
              <a:t>je </a:t>
            </a:r>
            <a:r>
              <a:rPr lang="cs-CZ" b="1" u="sng" dirty="0"/>
              <a:t>Praha - </a:t>
            </a:r>
            <a:r>
              <a:rPr lang="cs-CZ" b="1" u="sng" dirty="0" smtClean="0"/>
              <a:t>západ</a:t>
            </a:r>
            <a:r>
              <a:rPr lang="cs-CZ" b="1" dirty="0" smtClean="0"/>
              <a:t>,</a:t>
            </a:r>
            <a:r>
              <a:rPr lang="cs-CZ" b="1" dirty="0"/>
              <a:t>	 </a:t>
            </a:r>
            <a:endParaRPr lang="cs-CZ" dirty="0"/>
          </a:p>
          <a:p>
            <a:pPr>
              <a:buNone/>
            </a:pPr>
            <a:r>
              <a:rPr lang="cs-CZ" b="1" dirty="0"/>
              <a:t>	</a:t>
            </a:r>
            <a:r>
              <a:rPr lang="cs-CZ" b="1" dirty="0" smtClean="0"/>
              <a:t>dále </a:t>
            </a:r>
            <a:r>
              <a:rPr lang="cs-CZ" b="1" dirty="0"/>
              <a:t>to jsou okresy: Benešov, Beroun, Kolín, </a:t>
            </a:r>
            <a:r>
              <a:rPr lang="cs-CZ" b="1" dirty="0" smtClean="0"/>
              <a:t>Kutná </a:t>
            </a:r>
            <a:r>
              <a:rPr lang="cs-CZ" b="1" dirty="0"/>
              <a:t>Hora, </a:t>
            </a:r>
            <a:r>
              <a:rPr lang="cs-CZ" b="1" dirty="0" smtClean="0"/>
              <a:t>Mělník, Mladá Boleslav, Nymburk a Praha - východ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499992" y="1556792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- nejvyšší bod – vrchol Tok </a:t>
            </a:r>
          </a:p>
          <a:p>
            <a:r>
              <a:rPr lang="cs-CZ" sz="1600" b="1" dirty="0" smtClean="0"/>
              <a:t>  (865 m.</a:t>
            </a:r>
            <a:r>
              <a:rPr lang="cs-CZ" sz="1600" b="1" dirty="0" err="1" smtClean="0"/>
              <a:t>n.m</a:t>
            </a:r>
            <a:r>
              <a:rPr lang="cs-CZ" sz="1600" b="1" dirty="0" smtClean="0"/>
              <a:t>.)</a:t>
            </a:r>
          </a:p>
          <a:p>
            <a:r>
              <a:rPr lang="cs-CZ" sz="1600" b="1" dirty="0" smtClean="0"/>
              <a:t>- nejnižší bod – řečiště Labe </a:t>
            </a:r>
          </a:p>
          <a:p>
            <a:r>
              <a:rPr lang="cs-CZ" sz="1600" b="1" smtClean="0"/>
              <a:t>  (</a:t>
            </a:r>
            <a:r>
              <a:rPr lang="cs-CZ" sz="1600" b="1" dirty="0" smtClean="0"/>
              <a:t>153 m.</a:t>
            </a:r>
            <a:r>
              <a:rPr lang="cs-CZ" sz="1600" b="1" dirty="0" err="1" smtClean="0"/>
              <a:t>n.m</a:t>
            </a:r>
            <a:r>
              <a:rPr lang="cs-CZ" sz="1600" b="1" dirty="0" smtClean="0"/>
              <a:t>.) </a:t>
            </a:r>
            <a:endParaRPr lang="cs-CZ" sz="16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Kontakty - Středočeský kraj - Inter Flag s.r.o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214554"/>
            <a:ext cx="4668621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b="1" dirty="0" smtClean="0"/>
              <a:t>Středočeský kraj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lvl="0"/>
            <a:r>
              <a:rPr lang="cs-CZ" sz="2000" b="1" dirty="0"/>
              <a:t>v kraji je </a:t>
            </a:r>
            <a:r>
              <a:rPr lang="cs-CZ" sz="2000" b="1" dirty="0" smtClean="0"/>
              <a:t>rozvinutá </a:t>
            </a:r>
            <a:r>
              <a:rPr lang="cs-CZ" sz="2000" b="1" dirty="0"/>
              <a:t>průmyslová </a:t>
            </a:r>
            <a:endParaRPr lang="cs-CZ" sz="2000" b="1" dirty="0" smtClean="0"/>
          </a:p>
          <a:p>
            <a:pPr lvl="0">
              <a:buNone/>
            </a:pPr>
            <a:r>
              <a:rPr lang="cs-CZ" sz="2000" b="1" dirty="0"/>
              <a:t>	</a:t>
            </a:r>
            <a:r>
              <a:rPr lang="cs-CZ" sz="2000" b="1" dirty="0" smtClean="0"/>
              <a:t>a </a:t>
            </a:r>
            <a:r>
              <a:rPr lang="cs-CZ" sz="2000" b="1" dirty="0"/>
              <a:t>zemědělská </a:t>
            </a:r>
            <a:r>
              <a:rPr lang="cs-CZ" sz="2000" b="1" dirty="0" smtClean="0"/>
              <a:t> výroba </a:t>
            </a:r>
            <a:r>
              <a:rPr lang="cs-CZ" sz="2000" b="1" dirty="0"/>
              <a:t>- vyniká </a:t>
            </a:r>
            <a:endParaRPr lang="cs-CZ" sz="2000" b="1" dirty="0" smtClean="0"/>
          </a:p>
          <a:p>
            <a:pPr lvl="0">
              <a:buNone/>
            </a:pPr>
            <a:r>
              <a:rPr lang="cs-CZ" sz="2000" b="1" dirty="0"/>
              <a:t>	</a:t>
            </a:r>
            <a:r>
              <a:rPr lang="cs-CZ" sz="2000" b="1" dirty="0" smtClean="0"/>
              <a:t>hlavně </a:t>
            </a:r>
            <a:r>
              <a:rPr lang="cs-CZ" sz="2000" b="1" dirty="0"/>
              <a:t>rostlinnou výrobou,</a:t>
            </a:r>
            <a:endParaRPr lang="cs-CZ" sz="2000" dirty="0"/>
          </a:p>
          <a:p>
            <a:pPr lvl="0"/>
            <a:r>
              <a:rPr lang="cs-CZ" sz="2000" b="1" dirty="0" smtClean="0"/>
              <a:t>má </a:t>
            </a:r>
            <a:r>
              <a:rPr lang="cs-CZ" sz="2000" b="1" dirty="0"/>
              <a:t>kromě Prahy nejhustší </a:t>
            </a:r>
            <a:endParaRPr lang="cs-CZ" sz="2000" b="1" dirty="0" smtClean="0"/>
          </a:p>
          <a:p>
            <a:pPr lvl="0">
              <a:buNone/>
            </a:pPr>
            <a:r>
              <a:rPr lang="cs-CZ" sz="2000" b="1" dirty="0" smtClean="0"/>
              <a:t>	a </a:t>
            </a:r>
            <a:r>
              <a:rPr lang="cs-CZ" sz="2000" b="1" dirty="0"/>
              <a:t>nejpřetíženější </a:t>
            </a:r>
            <a:r>
              <a:rPr lang="cs-CZ" sz="2000" b="1" dirty="0" smtClean="0"/>
              <a:t>síť v </a:t>
            </a:r>
            <a:r>
              <a:rPr lang="cs-CZ" sz="2000" b="1" dirty="0"/>
              <a:t>republice,</a:t>
            </a:r>
            <a:endParaRPr lang="cs-CZ" sz="2000" dirty="0"/>
          </a:p>
          <a:p>
            <a:pPr lvl="0"/>
            <a:r>
              <a:rPr lang="cs-CZ" sz="2000" b="1" dirty="0" smtClean="0"/>
              <a:t>v </a:t>
            </a:r>
            <a:r>
              <a:rPr lang="cs-CZ" sz="2000" b="1" dirty="0"/>
              <a:t>ČR má jedinou vodní cestu </a:t>
            </a:r>
            <a:endParaRPr lang="cs-CZ" sz="2000" b="1" dirty="0" smtClean="0"/>
          </a:p>
          <a:p>
            <a:pPr lvl="0">
              <a:buNone/>
            </a:pPr>
            <a:r>
              <a:rPr lang="cs-CZ" sz="2000" b="1" dirty="0" smtClean="0"/>
              <a:t>	pro vnitrostátní i </a:t>
            </a:r>
            <a:r>
              <a:rPr lang="cs-CZ" sz="2000" b="1" dirty="0"/>
              <a:t>mezinárodní přepravu </a:t>
            </a:r>
            <a:r>
              <a:rPr lang="cs-CZ" sz="2000" b="1" dirty="0" smtClean="0"/>
              <a:t>– tu představuje </a:t>
            </a:r>
          </a:p>
          <a:p>
            <a:pPr lvl="0">
              <a:buNone/>
            </a:pPr>
            <a:r>
              <a:rPr lang="cs-CZ" sz="2000" b="1" dirty="0" smtClean="0"/>
              <a:t>	Labsko-vltavská </a:t>
            </a:r>
            <a:r>
              <a:rPr lang="cs-CZ" sz="2000" b="1" dirty="0"/>
              <a:t>vodní </a:t>
            </a:r>
            <a:r>
              <a:rPr lang="cs-CZ" sz="2000" b="1" dirty="0" smtClean="0"/>
              <a:t>cesta</a:t>
            </a:r>
            <a:endParaRPr lang="cs-CZ" sz="2000" dirty="0"/>
          </a:p>
          <a:p>
            <a:pPr>
              <a:buNone/>
            </a:pPr>
            <a:endParaRPr lang="cs-CZ" dirty="0"/>
          </a:p>
        </p:txBody>
      </p:sp>
      <p:pic>
        <p:nvPicPr>
          <p:cNvPr id="5" name="Zástupný symbol pro obsah 4" descr="L2Z5U0K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4005064"/>
            <a:ext cx="4038600" cy="1693434"/>
          </a:xfrm>
        </p:spPr>
      </p:pic>
      <p:pic>
        <p:nvPicPr>
          <p:cNvPr id="1026" name="Picture 2" descr="Foto: HZS Středočeského kraj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12776"/>
            <a:ext cx="3637702" cy="2498997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716016" y="15567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Příbram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88024" y="537321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Labsko-vltavská vodní cesta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b="1" dirty="0" smtClean="0"/>
              <a:t>Historické objekty a CHKO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sz="2200" b="1" dirty="0"/>
              <a:t>na tomto území je velké množství historických </a:t>
            </a:r>
            <a:r>
              <a:rPr lang="cs-CZ" sz="2200" b="1" dirty="0" smtClean="0"/>
              <a:t>památek </a:t>
            </a:r>
          </a:p>
          <a:p>
            <a:pPr lvl="0">
              <a:buNone/>
            </a:pPr>
            <a:r>
              <a:rPr lang="cs-CZ" sz="2200" b="1" dirty="0"/>
              <a:t>	</a:t>
            </a:r>
            <a:r>
              <a:rPr lang="cs-CZ" sz="2200" b="1" dirty="0" smtClean="0"/>
              <a:t>a </a:t>
            </a:r>
            <a:r>
              <a:rPr lang="cs-CZ" sz="2200" b="1" dirty="0"/>
              <a:t>chráněných krajinných oblastí</a:t>
            </a:r>
            <a:endParaRPr lang="cs-CZ" sz="2200" dirty="0"/>
          </a:p>
          <a:p>
            <a:pPr lvl="0"/>
            <a:r>
              <a:rPr lang="cs-CZ" sz="2200" b="1" u="sng" dirty="0" smtClean="0"/>
              <a:t>Historické </a:t>
            </a:r>
            <a:r>
              <a:rPr lang="cs-CZ" sz="2200" b="1" u="sng" dirty="0"/>
              <a:t>objekty</a:t>
            </a:r>
            <a:r>
              <a:rPr lang="cs-CZ" sz="2200" b="1" dirty="0"/>
              <a:t>:</a:t>
            </a:r>
            <a:endParaRPr lang="cs-CZ" sz="2200" dirty="0"/>
          </a:p>
          <a:p>
            <a:pPr>
              <a:buNone/>
            </a:pPr>
            <a:r>
              <a:rPr lang="cs-CZ" sz="2200" b="1" dirty="0"/>
              <a:t>	</a:t>
            </a:r>
            <a:r>
              <a:rPr lang="cs-CZ" sz="2200" b="1" dirty="0" smtClean="0"/>
              <a:t>hrad </a:t>
            </a:r>
            <a:r>
              <a:rPr lang="cs-CZ" sz="2200" b="1" dirty="0"/>
              <a:t>Karlštejn, hrad Křivoklát - UNESCO</a:t>
            </a:r>
            <a:r>
              <a:rPr lang="cs-CZ" sz="2200" b="1" dirty="0" smtClean="0"/>
              <a:t>, zámek Konopiště</a:t>
            </a:r>
            <a:r>
              <a:rPr lang="cs-CZ" sz="2200" b="1" dirty="0"/>
              <a:t>, </a:t>
            </a:r>
            <a:r>
              <a:rPr lang="cs-CZ" sz="2200" b="1" dirty="0" smtClean="0"/>
              <a:t>Chrám </a:t>
            </a:r>
            <a:r>
              <a:rPr lang="cs-CZ" sz="2200" b="1" dirty="0"/>
              <a:t>sv. Barbory - UNESCO</a:t>
            </a:r>
            <a:r>
              <a:rPr lang="cs-CZ" sz="2200" b="1" dirty="0" smtClean="0"/>
              <a:t>, Svatá Hora </a:t>
            </a:r>
            <a:r>
              <a:rPr lang="cs-CZ" sz="2200" b="1" dirty="0"/>
              <a:t>u Příbrami</a:t>
            </a:r>
            <a:endParaRPr lang="cs-CZ" sz="2200" dirty="0"/>
          </a:p>
          <a:p>
            <a:pPr lvl="0"/>
            <a:r>
              <a:rPr lang="cs-CZ" sz="2200" b="1" u="sng" dirty="0" smtClean="0"/>
              <a:t>5 </a:t>
            </a:r>
            <a:r>
              <a:rPr lang="cs-CZ" sz="2200" b="1" u="sng" dirty="0"/>
              <a:t>CHKO</a:t>
            </a:r>
            <a:r>
              <a:rPr lang="cs-CZ" sz="2200" b="1" dirty="0"/>
              <a:t>: </a:t>
            </a:r>
            <a:endParaRPr lang="cs-CZ" sz="2200" dirty="0"/>
          </a:p>
          <a:p>
            <a:pPr lvl="0">
              <a:buNone/>
            </a:pPr>
            <a:r>
              <a:rPr lang="cs-CZ" sz="2200" b="1" dirty="0" smtClean="0"/>
              <a:t>	Český </a:t>
            </a:r>
            <a:r>
              <a:rPr lang="cs-CZ" sz="2200" b="1" dirty="0"/>
              <a:t>ráj, Český kras - </a:t>
            </a:r>
            <a:r>
              <a:rPr lang="cs-CZ" sz="2200" b="1" dirty="0" err="1"/>
              <a:t>Koněpruské</a:t>
            </a:r>
            <a:r>
              <a:rPr lang="cs-CZ" sz="2200" b="1" dirty="0"/>
              <a:t> jeskyně, </a:t>
            </a:r>
            <a:r>
              <a:rPr lang="cs-CZ" sz="2200" b="1" dirty="0" err="1"/>
              <a:t>Kokořínsko</a:t>
            </a:r>
            <a:r>
              <a:rPr lang="cs-CZ" sz="2200" b="1" dirty="0"/>
              <a:t>, </a:t>
            </a:r>
            <a:r>
              <a:rPr lang="cs-CZ" sz="2200" b="1" dirty="0" err="1"/>
              <a:t>Křivoklátsko</a:t>
            </a:r>
            <a:r>
              <a:rPr lang="cs-CZ" sz="2200" b="1" dirty="0"/>
              <a:t>, Blaník</a:t>
            </a:r>
            <a:endParaRPr lang="cs-CZ" sz="2200" dirty="0"/>
          </a:p>
          <a:p>
            <a:endParaRPr lang="cs-CZ" dirty="0"/>
          </a:p>
        </p:txBody>
      </p:sp>
      <p:pic>
        <p:nvPicPr>
          <p:cNvPr id="5" name="Zástupný symbol pro obsah 4" descr="17Z0FTP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484784"/>
            <a:ext cx="4038600" cy="2167201"/>
          </a:xfrm>
        </p:spPr>
      </p:pic>
      <p:pic>
        <p:nvPicPr>
          <p:cNvPr id="17413" name="Picture 5" descr="Treehouse pro 4 osoby na jarní či letní sezonu | Slevomat.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61048"/>
            <a:ext cx="3592289" cy="2384898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724128" y="15567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Křivoklát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652120" y="39330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Český ráj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b="1" dirty="0" smtClean="0"/>
              <a:t>Základní pojmy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 err="1" smtClean="0"/>
              <a:t>Mladá</a:t>
            </a:r>
            <a:r>
              <a:rPr lang="en-US" sz="2200" b="1" dirty="0" smtClean="0"/>
              <a:t> </a:t>
            </a:r>
            <a:r>
              <a:rPr lang="en-US" sz="2200" b="1" dirty="0" err="1"/>
              <a:t>Boleslav</a:t>
            </a:r>
            <a:r>
              <a:rPr lang="en-US" sz="2200" b="1" dirty="0"/>
              <a:t> - Auto </a:t>
            </a:r>
            <a:r>
              <a:rPr lang="en-US" sz="2200" b="1" dirty="0" err="1"/>
              <a:t>Škoda</a:t>
            </a:r>
            <a:r>
              <a:rPr lang="en-US" sz="2200" b="1" dirty="0"/>
              <a:t> Volkswagen,</a:t>
            </a:r>
            <a:endParaRPr lang="cs-CZ" sz="2200" dirty="0"/>
          </a:p>
          <a:p>
            <a:r>
              <a:rPr lang="en-US" sz="2200" b="1" dirty="0" err="1" smtClean="0"/>
              <a:t>Kolín</a:t>
            </a:r>
            <a:r>
              <a:rPr lang="en-US" sz="2200" b="1" dirty="0" smtClean="0"/>
              <a:t> </a:t>
            </a:r>
            <a:r>
              <a:rPr lang="en-US" sz="2200" b="1" dirty="0"/>
              <a:t>- TPCA Auto,</a:t>
            </a:r>
            <a:endParaRPr lang="cs-CZ" sz="2200" dirty="0"/>
          </a:p>
          <a:p>
            <a:r>
              <a:rPr lang="en-US" sz="2200" b="1" dirty="0" err="1" smtClean="0"/>
              <a:t>Kutná</a:t>
            </a:r>
            <a:r>
              <a:rPr lang="en-US" sz="2200" b="1" dirty="0" smtClean="0"/>
              <a:t> </a:t>
            </a:r>
            <a:r>
              <a:rPr lang="en-US" sz="2200" b="1" dirty="0" err="1"/>
              <a:t>Hora</a:t>
            </a:r>
            <a:r>
              <a:rPr lang="en-US" sz="2200" b="1" dirty="0"/>
              <a:t> - </a:t>
            </a:r>
            <a:r>
              <a:rPr lang="en-US" sz="2200" b="1" dirty="0" err="1"/>
              <a:t>Unesco</a:t>
            </a:r>
            <a:r>
              <a:rPr lang="en-US" sz="2200" b="1" dirty="0"/>
              <a:t>, </a:t>
            </a:r>
            <a:r>
              <a:rPr lang="en-US" sz="2200" b="1" dirty="0" err="1"/>
              <a:t>tabákové</a:t>
            </a:r>
            <a:r>
              <a:rPr lang="en-US" sz="2200" b="1" dirty="0"/>
              <a:t> </a:t>
            </a:r>
            <a:r>
              <a:rPr lang="en-US" sz="2200" b="1" dirty="0" err="1"/>
              <a:t>výrobky</a:t>
            </a:r>
            <a:r>
              <a:rPr lang="en-US" sz="2200" b="1" dirty="0"/>
              <a:t>,</a:t>
            </a:r>
            <a:endParaRPr lang="cs-CZ" sz="2200" dirty="0"/>
          </a:p>
          <a:p>
            <a:r>
              <a:rPr lang="en-US" sz="2200" b="1" dirty="0" err="1" smtClean="0"/>
              <a:t>Neratovice</a:t>
            </a:r>
            <a:r>
              <a:rPr lang="en-US" sz="2200" b="1" dirty="0" smtClean="0"/>
              <a:t> </a:t>
            </a:r>
            <a:r>
              <a:rPr lang="en-US" sz="2200" b="1" dirty="0"/>
              <a:t>- </a:t>
            </a:r>
            <a:r>
              <a:rPr lang="en-US" sz="2200" b="1" dirty="0" err="1"/>
              <a:t>Spolana</a:t>
            </a:r>
            <a:r>
              <a:rPr lang="en-US" sz="2200" b="1" dirty="0"/>
              <a:t> (</a:t>
            </a:r>
            <a:r>
              <a:rPr lang="en-US" sz="2200" b="1" dirty="0" err="1"/>
              <a:t>chemický</a:t>
            </a:r>
            <a:r>
              <a:rPr lang="en-US" sz="2200" b="1" dirty="0"/>
              <a:t> </a:t>
            </a:r>
            <a:r>
              <a:rPr lang="en-US" sz="2200" b="1" dirty="0" err="1"/>
              <a:t>průmysl</a:t>
            </a:r>
            <a:r>
              <a:rPr lang="en-US" sz="2200" b="1" dirty="0"/>
              <a:t>),</a:t>
            </a:r>
            <a:endParaRPr lang="cs-CZ" sz="2200" dirty="0"/>
          </a:p>
          <a:p>
            <a:r>
              <a:rPr lang="en-US" sz="2200" b="1" dirty="0" err="1" smtClean="0"/>
              <a:t>Poděbrady</a:t>
            </a:r>
            <a:r>
              <a:rPr lang="en-US" sz="2200" b="1" dirty="0" smtClean="0"/>
              <a:t> </a:t>
            </a:r>
            <a:r>
              <a:rPr lang="en-US" sz="2200" b="1" dirty="0"/>
              <a:t>- </a:t>
            </a:r>
            <a:r>
              <a:rPr lang="cs-CZ" sz="2200" b="1" dirty="0" smtClean="0"/>
              <a:t>l</a:t>
            </a:r>
            <a:r>
              <a:rPr lang="en-US" sz="2200" b="1" dirty="0" err="1" smtClean="0"/>
              <a:t>ázně</a:t>
            </a:r>
            <a:r>
              <a:rPr lang="en-US" sz="2200" b="1" dirty="0"/>
              <a:t>,</a:t>
            </a:r>
            <a:endParaRPr lang="cs-CZ" sz="2200" dirty="0"/>
          </a:p>
          <a:p>
            <a:r>
              <a:rPr lang="en-US" sz="2200" b="1" dirty="0" err="1" smtClean="0"/>
              <a:t>Křivoklát</a:t>
            </a:r>
            <a:r>
              <a:rPr lang="en-US" sz="2200" b="1" dirty="0" smtClean="0"/>
              <a:t> </a:t>
            </a:r>
            <a:r>
              <a:rPr lang="en-US" sz="2200" b="1" dirty="0"/>
              <a:t>- </a:t>
            </a:r>
            <a:r>
              <a:rPr lang="en-US" sz="2200" b="1" dirty="0" err="1"/>
              <a:t>Unesco</a:t>
            </a:r>
            <a:r>
              <a:rPr lang="en-US" sz="2200" b="1" dirty="0"/>
              <a:t> </a:t>
            </a:r>
            <a:r>
              <a:rPr lang="en-US" sz="2200" b="1" dirty="0" err="1"/>
              <a:t>biosférická</a:t>
            </a:r>
            <a:r>
              <a:rPr lang="en-US" sz="2200" b="1" dirty="0"/>
              <a:t> </a:t>
            </a:r>
            <a:r>
              <a:rPr lang="en-US" sz="2200" b="1" dirty="0" err="1"/>
              <a:t>rezervace</a:t>
            </a:r>
            <a:r>
              <a:rPr lang="en-US" sz="2200" b="1" dirty="0"/>
              <a:t>,</a:t>
            </a:r>
            <a:endParaRPr lang="cs-CZ" sz="2200" dirty="0"/>
          </a:p>
          <a:p>
            <a:r>
              <a:rPr lang="en-US" sz="2200" b="1" dirty="0" err="1" smtClean="0"/>
              <a:t>Slapy</a:t>
            </a:r>
            <a:r>
              <a:rPr lang="en-US" sz="2200" b="1" dirty="0" smtClean="0"/>
              <a:t> </a:t>
            </a:r>
            <a:r>
              <a:rPr lang="en-US" sz="2200" b="1" dirty="0"/>
              <a:t>- </a:t>
            </a:r>
            <a:r>
              <a:rPr lang="cs-CZ" sz="2200" b="1" dirty="0" smtClean="0"/>
              <a:t>p</a:t>
            </a:r>
            <a:r>
              <a:rPr lang="en-US" sz="2200" b="1" dirty="0" err="1" smtClean="0"/>
              <a:t>řehradní</a:t>
            </a:r>
            <a:r>
              <a:rPr lang="en-US" sz="2200" b="1" dirty="0" smtClean="0"/>
              <a:t> </a:t>
            </a:r>
            <a:r>
              <a:rPr lang="en-US" sz="2200" b="1" dirty="0" err="1"/>
              <a:t>nádrž</a:t>
            </a:r>
            <a:r>
              <a:rPr lang="en-US" sz="2200" b="1" dirty="0"/>
              <a:t>,</a:t>
            </a:r>
            <a:endParaRPr lang="cs-CZ" sz="2200" dirty="0"/>
          </a:p>
          <a:p>
            <a:r>
              <a:rPr lang="en-US" sz="2200" b="1" dirty="0" err="1" smtClean="0"/>
              <a:t>Sázava</a:t>
            </a:r>
            <a:r>
              <a:rPr lang="en-US" sz="2200" b="1" dirty="0" smtClean="0"/>
              <a:t> </a:t>
            </a:r>
            <a:r>
              <a:rPr lang="en-US" sz="2200" b="1" dirty="0"/>
              <a:t>- </a:t>
            </a:r>
            <a:r>
              <a:rPr lang="cs-CZ" sz="2200" b="1" dirty="0" smtClean="0"/>
              <a:t>ř</a:t>
            </a:r>
            <a:r>
              <a:rPr lang="en-US" sz="2200" b="1" dirty="0" err="1" smtClean="0"/>
              <a:t>eka</a:t>
            </a:r>
            <a:r>
              <a:rPr lang="en-US" sz="2200" b="1" dirty="0"/>
              <a:t>, </a:t>
            </a:r>
            <a:r>
              <a:rPr lang="en-US" sz="2200" b="1" dirty="0" err="1"/>
              <a:t>vodáctví</a:t>
            </a:r>
            <a:r>
              <a:rPr lang="en-US" sz="2200" b="1" dirty="0"/>
              <a:t>,</a:t>
            </a:r>
            <a:endParaRPr lang="cs-CZ" sz="2200" dirty="0"/>
          </a:p>
          <a:p>
            <a:r>
              <a:rPr lang="en-US" sz="2200" b="1" dirty="0" err="1" smtClean="0"/>
              <a:t>Stará</a:t>
            </a:r>
            <a:r>
              <a:rPr lang="en-US" sz="2200" b="1" dirty="0" smtClean="0"/>
              <a:t> </a:t>
            </a:r>
            <a:r>
              <a:rPr lang="en-US" sz="2200" b="1" dirty="0" err="1"/>
              <a:t>Boleslav</a:t>
            </a:r>
            <a:r>
              <a:rPr lang="en-US" sz="2200" b="1" dirty="0"/>
              <a:t> - </a:t>
            </a:r>
            <a:r>
              <a:rPr lang="cs-CZ" sz="2200" b="1" dirty="0" smtClean="0"/>
              <a:t>z</a:t>
            </a:r>
            <a:r>
              <a:rPr lang="en-US" sz="2200" b="1" dirty="0" err="1" smtClean="0"/>
              <a:t>avražděn</a:t>
            </a:r>
            <a:r>
              <a:rPr lang="en-US" sz="2200" b="1" dirty="0" smtClean="0"/>
              <a:t> </a:t>
            </a:r>
            <a:r>
              <a:rPr lang="en-US" sz="2200" b="1" dirty="0" err="1"/>
              <a:t>sv</a:t>
            </a:r>
            <a:r>
              <a:rPr lang="en-US" sz="2200" b="1" dirty="0"/>
              <a:t>. </a:t>
            </a:r>
            <a:r>
              <a:rPr lang="en-US" sz="2200" b="1" dirty="0" err="1"/>
              <a:t>Václav</a:t>
            </a:r>
            <a:r>
              <a:rPr lang="en-US" sz="2200" b="1" dirty="0"/>
              <a:t> 935 </a:t>
            </a:r>
            <a:endParaRPr lang="cs-CZ" sz="2200" dirty="0"/>
          </a:p>
          <a:p>
            <a:endParaRPr lang="cs-CZ" dirty="0"/>
          </a:p>
        </p:txBody>
      </p:sp>
      <p:pic>
        <p:nvPicPr>
          <p:cNvPr id="5" name="Zástupný symbol pro obsah 4" descr="0VXWEBP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12776"/>
            <a:ext cx="3960440" cy="2457765"/>
          </a:xfrm>
        </p:spPr>
      </p:pic>
      <p:sp>
        <p:nvSpPr>
          <p:cNvPr id="6" name="TextovéPole 5"/>
          <p:cNvSpPr txBox="1"/>
          <p:nvPr/>
        </p:nvSpPr>
        <p:spPr>
          <a:xfrm>
            <a:off x="5508104" y="15567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Lázně Poděbrady</a:t>
            </a:r>
            <a:endParaRPr lang="cs-CZ" dirty="0"/>
          </a:p>
        </p:txBody>
      </p:sp>
      <p:pic>
        <p:nvPicPr>
          <p:cNvPr id="18434" name="Picture 2" descr="Vodní nádrž a přehrada Sla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3600400" cy="240257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508104" y="40050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přehrada Slapy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b="1" dirty="0" smtClean="0"/>
              <a:t>Pár tipů na výlet</a:t>
            </a:r>
            <a:endParaRPr lang="cs-CZ" b="1" dirty="0"/>
          </a:p>
        </p:txBody>
      </p:sp>
      <p:pic>
        <p:nvPicPr>
          <p:cNvPr id="5" name="Zástupný symbol pro obsah 4" descr="WIKR1QM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4038600" cy="2870918"/>
          </a:xfrm>
        </p:spPr>
      </p:pic>
      <p:pic>
        <p:nvPicPr>
          <p:cNvPr id="7" name="Zástupný symbol pro obsah 6" descr="MAJD2YO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4038600" cy="2305991"/>
          </a:xfrm>
        </p:spPr>
      </p:pic>
      <p:sp>
        <p:nvSpPr>
          <p:cNvPr id="6" name="TextovéPole 5"/>
          <p:cNvSpPr txBox="1"/>
          <p:nvPr/>
        </p:nvSpPr>
        <p:spPr>
          <a:xfrm>
            <a:off x="2411760" y="12687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hrad Karlštejn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572000" y="141277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Chrám </a:t>
            </a:r>
          </a:p>
          <a:p>
            <a:r>
              <a:rPr lang="cs-CZ" dirty="0" smtClean="0"/>
              <a:t>    sv. Barbory</a:t>
            </a:r>
            <a:endParaRPr lang="cs-CZ" dirty="0"/>
          </a:p>
        </p:txBody>
      </p:sp>
      <p:pic>
        <p:nvPicPr>
          <p:cNvPr id="19464" name="Picture 8" descr="Zámek Konopiště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05064"/>
            <a:ext cx="4317901" cy="2344003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644008" y="40770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zámek Konopiště</a:t>
            </a:r>
            <a:endParaRPr lang="cs-CZ" dirty="0"/>
          </a:p>
        </p:txBody>
      </p:sp>
      <p:pic>
        <p:nvPicPr>
          <p:cNvPr id="1026" name="Picture 2" descr="Zobrazit zdrojový obráz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149080"/>
            <a:ext cx="3469118" cy="2315636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2339752" y="4293097"/>
            <a:ext cx="1080120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kostnice Sedlec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b="1" dirty="0" smtClean="0"/>
              <a:t>Noc na Karlštejně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92500" lnSpcReduction="10000"/>
          </a:bodyPr>
          <a:lstStyle/>
          <a:p>
            <a:r>
              <a:rPr lang="cs-CZ" sz="2200" b="1" dirty="0" smtClean="0"/>
              <a:t>Místo, které mne zaujalo je hrad Karlštejn a s ním spojená historická veselohra Noc na Karlštejně, jejímž autorem je Jaroslav Vrchlický. </a:t>
            </a:r>
          </a:p>
          <a:p>
            <a:pPr>
              <a:buNone/>
            </a:pPr>
            <a:endParaRPr lang="cs-CZ" sz="2200" dirty="0" smtClean="0"/>
          </a:p>
          <a:p>
            <a:r>
              <a:rPr lang="cs-CZ" sz="2200" b="1" dirty="0" smtClean="0"/>
              <a:t>Jde o komediální příběh o císaři Karlu IV. </a:t>
            </a:r>
            <a:r>
              <a:rPr lang="en-US" sz="2200" b="1" dirty="0" smtClean="0"/>
              <a:t>a</a:t>
            </a:r>
            <a:r>
              <a:rPr lang="cs-CZ" sz="2200" b="1" dirty="0" smtClean="0"/>
              <a:t> jeho hradu Karlštejn, na němž podle údajného zákazu nesměly přebývat ženy. </a:t>
            </a:r>
          </a:p>
          <a:p>
            <a:endParaRPr lang="cs-CZ" sz="2200" b="1" dirty="0" smtClean="0"/>
          </a:p>
          <a:p>
            <a:r>
              <a:rPr lang="cs-CZ" sz="2200" b="1" dirty="0" smtClean="0"/>
              <a:t>Noc na Karlštejně si můžete přečíst jako knihu, nebo si zajít do divadla na muzikál, nebo jako já zhlédnout zfilmovaný muzikál, který natočil Zdeněk Podskalský.</a:t>
            </a:r>
            <a:endParaRPr lang="cs-CZ" sz="2200" dirty="0" smtClean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Naše nakladatelství - Noc na Karlštejně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000108"/>
            <a:ext cx="5286380" cy="5286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Noc na Karlštejně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824536"/>
          </a:xfrm>
        </p:spPr>
        <p:txBody>
          <a:bodyPr>
            <a:normAutofit fontScale="62500" lnSpcReduction="20000"/>
          </a:bodyPr>
          <a:lstStyle/>
          <a:p>
            <a:r>
              <a:rPr lang="cs-CZ" sz="3200" b="1" dirty="0" smtClean="0"/>
              <a:t>Hlavním tématem je láska.</a:t>
            </a:r>
          </a:p>
          <a:p>
            <a:endParaRPr lang="cs-CZ" sz="3200" b="1" dirty="0" smtClean="0"/>
          </a:p>
          <a:p>
            <a:r>
              <a:rPr lang="cs-CZ" sz="3200" b="1" dirty="0" smtClean="0"/>
              <a:t>Postavy tohoto příběhu jsou:</a:t>
            </a:r>
          </a:p>
          <a:p>
            <a:pPr>
              <a:buNone/>
            </a:pPr>
            <a:r>
              <a:rPr lang="cs-CZ" sz="3200" b="1" dirty="0" smtClean="0"/>
              <a:t>	</a:t>
            </a:r>
            <a:r>
              <a:rPr lang="cs-CZ" sz="3200" b="1" u="sng" dirty="0" smtClean="0"/>
              <a:t>Karel IV. </a:t>
            </a:r>
            <a:r>
              <a:rPr lang="cs-CZ" sz="3200" b="1" dirty="0" smtClean="0"/>
              <a:t>– císař římský a král český,</a:t>
            </a:r>
          </a:p>
          <a:p>
            <a:pPr>
              <a:buNone/>
            </a:pPr>
            <a:r>
              <a:rPr lang="cs-CZ" sz="3200" b="1" dirty="0" smtClean="0"/>
              <a:t>	</a:t>
            </a:r>
            <a:r>
              <a:rPr lang="cs-CZ" sz="3200" b="1" u="sng" dirty="0" smtClean="0"/>
              <a:t>Alžběta</a:t>
            </a:r>
            <a:r>
              <a:rPr lang="cs-CZ" sz="3200" b="1" dirty="0" smtClean="0"/>
              <a:t> – manželka Karla IV. , </a:t>
            </a:r>
          </a:p>
          <a:p>
            <a:pPr>
              <a:buNone/>
            </a:pPr>
            <a:r>
              <a:rPr lang="cs-CZ" sz="3200" b="1" dirty="0" smtClean="0"/>
              <a:t>	</a:t>
            </a:r>
            <a:r>
              <a:rPr lang="cs-CZ" sz="3200" b="1" u="sng" dirty="0" smtClean="0"/>
              <a:t>Štěpán</a:t>
            </a:r>
            <a:r>
              <a:rPr lang="cs-CZ" sz="3200" b="1" dirty="0" smtClean="0"/>
              <a:t> – vévoda bavorský,</a:t>
            </a:r>
          </a:p>
          <a:p>
            <a:pPr>
              <a:buNone/>
            </a:pPr>
            <a:r>
              <a:rPr lang="cs-CZ" sz="3200" b="1" dirty="0" smtClean="0"/>
              <a:t>	</a:t>
            </a:r>
            <a:r>
              <a:rPr lang="cs-CZ" sz="3200" b="1" u="sng" dirty="0" smtClean="0"/>
              <a:t>Arnošt z Pardubic </a:t>
            </a:r>
            <a:r>
              <a:rPr lang="cs-CZ" sz="3200" b="1" dirty="0" smtClean="0"/>
              <a:t>– arcibiskup pražský, </a:t>
            </a:r>
          </a:p>
          <a:p>
            <a:pPr>
              <a:buNone/>
            </a:pPr>
            <a:r>
              <a:rPr lang="cs-CZ" sz="3200" b="1" dirty="0" smtClean="0"/>
              <a:t>	</a:t>
            </a:r>
            <a:r>
              <a:rPr lang="cs-CZ" sz="3200" b="1" u="sng" dirty="0" err="1" smtClean="0"/>
              <a:t>Ješek</a:t>
            </a:r>
            <a:r>
              <a:rPr lang="cs-CZ" sz="3200" b="1" u="sng" dirty="0" smtClean="0"/>
              <a:t> z </a:t>
            </a:r>
            <a:r>
              <a:rPr lang="cs-CZ" sz="3200" b="1" u="sng" dirty="0" err="1" smtClean="0"/>
              <a:t>Wantenberga</a:t>
            </a:r>
            <a:r>
              <a:rPr lang="cs-CZ" sz="3200" b="1" u="sng" dirty="0" smtClean="0"/>
              <a:t> </a:t>
            </a:r>
            <a:r>
              <a:rPr lang="cs-CZ" sz="3200" b="1" dirty="0" smtClean="0"/>
              <a:t>– purkrabí na Karlštejně, </a:t>
            </a:r>
          </a:p>
          <a:p>
            <a:pPr>
              <a:buNone/>
            </a:pPr>
            <a:r>
              <a:rPr lang="cs-CZ" sz="3200" b="1" dirty="0" smtClean="0"/>
              <a:t>	</a:t>
            </a:r>
            <a:r>
              <a:rPr lang="cs-CZ" sz="3200" b="1" u="sng" dirty="0" smtClean="0"/>
              <a:t>Petr</a:t>
            </a:r>
            <a:r>
              <a:rPr lang="cs-CZ" sz="3200" b="1" dirty="0" smtClean="0"/>
              <a:t> – král </a:t>
            </a:r>
            <a:r>
              <a:rPr lang="cs-CZ" sz="3200" b="1" dirty="0" err="1" smtClean="0"/>
              <a:t>cyperský</a:t>
            </a:r>
            <a:r>
              <a:rPr lang="cs-CZ" sz="3200" b="1" dirty="0" smtClean="0"/>
              <a:t> a jeruzalémský – na hradě je na návštěvě, </a:t>
            </a:r>
          </a:p>
          <a:p>
            <a:pPr>
              <a:buNone/>
            </a:pPr>
            <a:r>
              <a:rPr lang="cs-CZ" sz="3200" b="1" dirty="0" smtClean="0"/>
              <a:t>	</a:t>
            </a:r>
            <a:r>
              <a:rPr lang="cs-CZ" sz="3200" b="1" u="sng" dirty="0" smtClean="0"/>
              <a:t>Alena</a:t>
            </a:r>
            <a:r>
              <a:rPr lang="cs-CZ" sz="3200" b="1" dirty="0" smtClean="0"/>
              <a:t> – neteř pana purkrabího, </a:t>
            </a:r>
          </a:p>
          <a:p>
            <a:pPr>
              <a:buNone/>
            </a:pPr>
            <a:r>
              <a:rPr lang="cs-CZ" sz="3200" b="1" dirty="0" smtClean="0"/>
              <a:t>	</a:t>
            </a:r>
            <a:r>
              <a:rPr lang="cs-CZ" sz="3200" b="1" u="sng" dirty="0" smtClean="0"/>
              <a:t>Pešek</a:t>
            </a:r>
            <a:r>
              <a:rPr lang="cs-CZ" sz="3200" b="1" dirty="0" smtClean="0"/>
              <a:t> – císařův číšník, </a:t>
            </a:r>
          </a:p>
          <a:p>
            <a:endParaRPr lang="cs-CZ" dirty="0"/>
          </a:p>
        </p:txBody>
      </p:sp>
      <p:pic>
        <p:nvPicPr>
          <p:cNvPr id="5" name="Zástupný symbol pro obsah 4" descr="noc-na-karlstejne-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268760"/>
            <a:ext cx="2124744" cy="1586259"/>
          </a:xfrm>
        </p:spPr>
      </p:pic>
      <p:pic>
        <p:nvPicPr>
          <p:cNvPr id="6" name="Zástupný symbol pro obsah 7" descr="V8K8NW4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924944"/>
            <a:ext cx="2045027" cy="1440160"/>
          </a:xfrm>
          <a:prstGeom prst="rect">
            <a:avLst/>
          </a:prstGeom>
        </p:spPr>
      </p:pic>
      <p:pic>
        <p:nvPicPr>
          <p:cNvPr id="7" name="Zástupný symbol pro obsah 11" descr="VF8RFO6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437112"/>
            <a:ext cx="2231231" cy="167342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76256" y="162880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Karel IV. </a:t>
            </a:r>
          </a:p>
          <a:p>
            <a:r>
              <a:rPr lang="cs-CZ" dirty="0" smtClean="0"/>
              <a:t>s Alžbětou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80112" y="33569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Alena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948264" y="4941168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Arnošt,</a:t>
            </a:r>
          </a:p>
          <a:p>
            <a:r>
              <a:rPr lang="cs-CZ" dirty="0" smtClean="0"/>
              <a:t>Petr a Štěpán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297</Words>
  <Application>Microsoft Office PowerPoint</Application>
  <PresentationFormat>Předvádění na obrazovce (4:3)</PresentationFormat>
  <Paragraphs>101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STŘEDOČESKÝ KRAJ</vt:lpstr>
      <vt:lpstr>Středočeský kraj</vt:lpstr>
      <vt:lpstr>Středočeský kraj</vt:lpstr>
      <vt:lpstr>Středočeský kraj</vt:lpstr>
      <vt:lpstr>Historické objekty a CHKO</vt:lpstr>
      <vt:lpstr>Základní pojmy</vt:lpstr>
      <vt:lpstr>Pár tipů na výlet</vt:lpstr>
      <vt:lpstr>Noc na Karlštejně</vt:lpstr>
      <vt:lpstr>Noc na Karlštejně</vt:lpstr>
      <vt:lpstr>Noc na Karlštejně</vt:lpstr>
      <vt:lpstr>Děkuji  za  pozornost!!!!!!</vt:lpstr>
      <vt:lpstr>Zdroje</vt:lpstr>
    </vt:vector>
  </TitlesOfParts>
  <Company>Nemocnice ve Frýdku-Místku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STŘEDOČESKÝ KRAJ</dc:title>
  <dc:creator>BerkovaG</dc:creator>
  <cp:lastModifiedBy>Vojta</cp:lastModifiedBy>
  <cp:revision>29</cp:revision>
  <dcterms:created xsi:type="dcterms:W3CDTF">2020-03-30T09:11:52Z</dcterms:created>
  <dcterms:modified xsi:type="dcterms:W3CDTF">2020-04-03T17:07:15Z</dcterms:modified>
</cp:coreProperties>
</file>