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F6AC2-246C-487B-AAF7-CCD6ACCE17CD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E99CD-1702-4225-8D56-BE487B96DB7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3555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cs-CZ" altLang="ja-JP" smtClean="0"/>
              <a:t>Kliknutím lze upravit styl předlohy.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4501981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028609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cs-CZ" altLang="ja-JP" smtClean="0"/>
              <a:t>Kliknutím lze upravit styl.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380371"/>
      </p:ext>
    </p:extLst>
  </p:cSld>
  <p:clrMapOvr>
    <a:masterClrMapping/>
  </p:clrMapOvr>
  <p:transition spd="slow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cs-CZ" altLang="ja-JP" smtClean="0"/>
              <a:t>Kliknutím lze upravit styl předlohy.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813066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604603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854775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30095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0246930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345594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372125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cs-CZ" altLang="ja-JP" smtClean="0"/>
              <a:t>Kliknutím lze upravit styl.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145863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cs-CZ" altLang="ja-JP" smtClean="0"/>
              <a:t>Kliknutím lze upravit styl.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cs-CZ" altLang="ja-JP" smtClean="0"/>
              <a:t>Kliknutím na ikonu přidáte obrázek.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cs-CZ" altLang="ja-JP" smtClean="0"/>
              <a:t>Kliknutím lze upravit styly předlohy textu.</a:t>
            </a:r>
          </a:p>
          <a:p>
            <a:pPr lvl="1"/>
            <a:r>
              <a:rPr kumimoji="1" lang="cs-CZ" altLang="ja-JP" smtClean="0"/>
              <a:t>Druhá úroveň</a:t>
            </a:r>
          </a:p>
          <a:p>
            <a:pPr lvl="2"/>
            <a:r>
              <a:rPr kumimoji="1" lang="cs-CZ" altLang="ja-JP" smtClean="0"/>
              <a:t>Třetí úroveň</a:t>
            </a:r>
          </a:p>
          <a:p>
            <a:pPr lvl="3"/>
            <a:r>
              <a:rPr kumimoji="1" lang="cs-CZ" altLang="ja-JP" smtClean="0"/>
              <a:t>Čtvrtá úroveň</a:t>
            </a:r>
          </a:p>
          <a:p>
            <a:pPr lvl="4"/>
            <a:r>
              <a:rPr kumimoji="1" lang="cs-CZ" altLang="ja-JP" smtClean="0"/>
              <a:t>Pátá úroveň</a:t>
            </a:r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4205437768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35F811A-4EAB-43B0-9389-E47888B78539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191B707F-7E02-4694-9024-7D663154E86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rgbClr val="000000">
                  <a:alpha val="100000"/>
                </a:srgb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>
                <a:solidFill>
                  <a:srgbClr val="000000"/>
                </a:solidFill>
              </a:endParaRPr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7979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spd="slow">
    <p:cover/>
  </p:transition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STÁTNÍ ROZPOČET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hospodaření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61700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pPr algn="l"/>
            <a:r>
              <a:rPr lang="cs-CZ" dirty="0" smtClean="0"/>
              <a:t>Státní rozpočet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1484784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0000"/>
                </a:solidFill>
              </a:rPr>
              <a:t>Finanční plán státu na určité období.</a:t>
            </a:r>
          </a:p>
          <a:p>
            <a:r>
              <a:rPr lang="cs-CZ" sz="3200" dirty="0" smtClean="0">
                <a:solidFill>
                  <a:srgbClr val="000000"/>
                </a:solidFill>
              </a:rPr>
              <a:t>Jde o finanční hospodaření státu</a:t>
            </a:r>
            <a:r>
              <a:rPr lang="pl-PL" sz="3200" dirty="0" smtClean="0">
                <a:solidFill>
                  <a:srgbClr val="000000"/>
                </a:solidFill>
              </a:rPr>
              <a:t>, většinou na jeden rok.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24" y="3429000"/>
            <a:ext cx="2502817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130174" y="4593526"/>
            <a:ext cx="58326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 smtClean="0">
                <a:solidFill>
                  <a:srgbClr val="000000"/>
                </a:solidFill>
              </a:rPr>
              <a:t>Zpracovává ho ministerstvo financí, schvaluje ho vláda a ta ho předkládá poslanecké sněmovně.</a:t>
            </a:r>
            <a:endParaRPr lang="cs-CZ" sz="3200" dirty="0">
              <a:solidFill>
                <a:srgbClr val="000000"/>
              </a:solidFill>
            </a:endParaRPr>
          </a:p>
        </p:txBody>
      </p:sp>
      <p:pic>
        <p:nvPicPr>
          <p:cNvPr id="1027" name="Picture 3" descr="C:\Users\Kabinet\AppData\Local\Temp\MP90031562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708920"/>
            <a:ext cx="3657600" cy="188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3335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04664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u="sng" dirty="0" smtClean="0">
                <a:solidFill>
                  <a:srgbClr val="D1282E">
                    <a:lumMod val="50000"/>
                  </a:srgbClr>
                </a:solidFill>
              </a:rPr>
              <a:t>STÁTNÍ ROZPOČET </a:t>
            </a:r>
            <a:r>
              <a:rPr lang="cs-CZ" sz="3200" dirty="0" smtClean="0">
                <a:solidFill>
                  <a:srgbClr val="000000"/>
                </a:solidFill>
              </a:rPr>
              <a:t>se skládá z příjmů a výdajů.</a:t>
            </a:r>
          </a:p>
          <a:p>
            <a:endParaRPr lang="cs-CZ" sz="3200" dirty="0">
              <a:solidFill>
                <a:srgbClr val="000000"/>
              </a:solidFill>
            </a:endParaRPr>
          </a:p>
          <a:p>
            <a:r>
              <a:rPr lang="cs-CZ" sz="3200" b="1" u="sng" dirty="0" smtClean="0">
                <a:solidFill>
                  <a:srgbClr val="D1282E">
                    <a:lumMod val="75000"/>
                  </a:srgbClr>
                </a:solidFill>
              </a:rPr>
              <a:t>Příjmy státu: </a:t>
            </a:r>
            <a:r>
              <a:rPr lang="cs-CZ" sz="3200" dirty="0" smtClean="0">
                <a:solidFill>
                  <a:srgbClr val="000000"/>
                </a:solidFill>
              </a:rPr>
              <a:t>Daně, zisk ze státních podniků, příspěvky na pojištění, poplatky, cla, dotace, podpory, …</a:t>
            </a:r>
          </a:p>
          <a:p>
            <a:endParaRPr lang="cs-CZ" sz="3200" dirty="0">
              <a:solidFill>
                <a:srgbClr val="000000"/>
              </a:solidFill>
            </a:endParaRPr>
          </a:p>
          <a:p>
            <a:r>
              <a:rPr lang="cs-CZ" sz="3200" b="1" u="sng" dirty="0" smtClean="0">
                <a:solidFill>
                  <a:srgbClr val="D1282E">
                    <a:lumMod val="75000"/>
                  </a:srgbClr>
                </a:solidFill>
              </a:rPr>
              <a:t>Výdaje státu: </a:t>
            </a:r>
            <a:r>
              <a:rPr lang="cs-CZ" sz="3200" dirty="0" smtClean="0">
                <a:solidFill>
                  <a:srgbClr val="000000"/>
                </a:solidFill>
              </a:rPr>
              <a:t>Sociální dávky, zdravotnictví, školství, armáda, policie, kultura, památky…</a:t>
            </a:r>
            <a:endParaRPr lang="cs-CZ" sz="3200" dirty="0">
              <a:solidFill>
                <a:srgbClr val="000000"/>
              </a:solidFill>
            </a:endParaRPr>
          </a:p>
        </p:txBody>
      </p:sp>
      <p:pic>
        <p:nvPicPr>
          <p:cNvPr id="2050" name="Picture 2" descr="C:\Users\Kabinet\AppData\Local\Temp\MP90040682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251533" y="4147374"/>
            <a:ext cx="2310482" cy="288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323528" y="4899279"/>
            <a:ext cx="5328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i="1" dirty="0" smtClean="0">
                <a:solidFill>
                  <a:srgbClr val="000000"/>
                </a:solidFill>
              </a:rPr>
              <a:t>Státní rozpočet spolu s rozpočty obcí, měst a krajů tvoří veřejné finance.</a:t>
            </a:r>
            <a:endParaRPr lang="cs-CZ" sz="32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2461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</p:spPr>
        <p:txBody>
          <a:bodyPr/>
          <a:lstStyle/>
          <a:p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Druhy státního rozpočtu</a:t>
            </a: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95536" y="1268760"/>
            <a:ext cx="84969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0000"/>
                </a:solidFill>
              </a:rPr>
              <a:t>Státní rozpočet dělíme podle toho v jakém poměru jsou příjmy a výdaje státu.</a:t>
            </a:r>
            <a:endParaRPr lang="cs-CZ" sz="3200" dirty="0">
              <a:solidFill>
                <a:srgbClr val="000000"/>
              </a:solidFill>
            </a:endParaRPr>
          </a:p>
          <a:p>
            <a:pPr lvl="3"/>
            <a:r>
              <a:rPr lang="cs-CZ" sz="3200" b="1" dirty="0" smtClean="0">
                <a:solidFill>
                  <a:srgbClr val="D1282E">
                    <a:lumMod val="50000"/>
                  </a:srgbClr>
                </a:solidFill>
              </a:rPr>
              <a:t>	1) Vyrovnaný rozpočet </a:t>
            </a:r>
            <a:r>
              <a:rPr lang="cs-CZ" sz="3200" dirty="0" smtClean="0">
                <a:solidFill>
                  <a:srgbClr val="000000"/>
                </a:solidFill>
              </a:rPr>
              <a:t>– výdaje a 	příjmy jsou vyrovnané</a:t>
            </a:r>
          </a:p>
          <a:p>
            <a:pPr marL="514350" indent="-514350">
              <a:buFontTx/>
              <a:buAutoNum type="arabicParenR"/>
            </a:pPr>
            <a:endParaRPr lang="cs-CZ" sz="3200" dirty="0" smtClean="0">
              <a:solidFill>
                <a:srgbClr val="000000"/>
              </a:solidFill>
            </a:endParaRPr>
          </a:p>
          <a:p>
            <a:pPr lvl="2"/>
            <a:r>
              <a:rPr lang="cs-CZ" sz="3200" b="1" dirty="0" smtClean="0">
                <a:solidFill>
                  <a:srgbClr val="D1282E">
                    <a:lumMod val="50000"/>
                  </a:srgbClr>
                </a:solidFill>
              </a:rPr>
              <a:t>	2) Přebytkový rozpočet </a:t>
            </a:r>
            <a:r>
              <a:rPr lang="cs-CZ" sz="3200" dirty="0" smtClean="0">
                <a:solidFill>
                  <a:srgbClr val="000000"/>
                </a:solidFill>
              </a:rPr>
              <a:t>– výdaje 	jsou nižší než příjmy</a:t>
            </a:r>
          </a:p>
          <a:p>
            <a:pPr marL="514350" indent="-514350">
              <a:buFontTx/>
              <a:buAutoNum type="arabicParenR"/>
            </a:pPr>
            <a:endParaRPr lang="cs-CZ" sz="3200" dirty="0" smtClean="0">
              <a:solidFill>
                <a:srgbClr val="000000"/>
              </a:solidFill>
            </a:endParaRPr>
          </a:p>
          <a:p>
            <a:pPr lvl="2"/>
            <a:r>
              <a:rPr lang="cs-CZ" sz="3200" b="1" dirty="0" smtClean="0">
                <a:solidFill>
                  <a:srgbClr val="D1282E">
                    <a:lumMod val="50000"/>
                  </a:srgbClr>
                </a:solidFill>
              </a:rPr>
              <a:t>	3) Schodkový rozpočet </a:t>
            </a:r>
            <a:r>
              <a:rPr lang="cs-CZ" sz="3200" dirty="0" smtClean="0">
                <a:solidFill>
                  <a:srgbClr val="000000"/>
                </a:solidFill>
              </a:rPr>
              <a:t>– výdaje 	převyšují příjmy</a:t>
            </a:r>
            <a:endParaRPr lang="cs-CZ" sz="3200" dirty="0">
              <a:solidFill>
                <a:srgbClr val="000000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47617"/>
            <a:ext cx="1812509" cy="132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48" y="2276873"/>
            <a:ext cx="1803073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08" y="5229200"/>
            <a:ext cx="1781013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01658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POJMY</a:t>
            </a:r>
            <a:endParaRPr lang="cs-CZ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1556792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D1282E">
                    <a:lumMod val="75000"/>
                  </a:srgbClr>
                </a:solidFill>
              </a:rPr>
              <a:t>DEFICIT: </a:t>
            </a:r>
            <a:r>
              <a:rPr lang="cs-CZ" sz="3200" dirty="0" smtClean="0">
                <a:solidFill>
                  <a:srgbClr val="000000"/>
                </a:solidFill>
              </a:rPr>
              <a:t>rozdíl o který výdaje převyšují příjmy</a:t>
            </a:r>
          </a:p>
          <a:p>
            <a:endParaRPr lang="cs-CZ" sz="3200" dirty="0">
              <a:solidFill>
                <a:srgbClr val="000000"/>
              </a:solidFill>
            </a:endParaRPr>
          </a:p>
          <a:p>
            <a:r>
              <a:rPr lang="cs-CZ" sz="3200" b="1" dirty="0" smtClean="0">
                <a:solidFill>
                  <a:srgbClr val="D1282E">
                    <a:lumMod val="75000"/>
                  </a:srgbClr>
                </a:solidFill>
              </a:rPr>
              <a:t>AKCIE: </a:t>
            </a:r>
            <a:r>
              <a:rPr lang="cs-CZ" sz="3200" dirty="0" smtClean="0">
                <a:solidFill>
                  <a:srgbClr val="000000"/>
                </a:solidFill>
              </a:rPr>
              <a:t>cenný papír, který představuje podíl na kapitálu akciové společnosti</a:t>
            </a:r>
          </a:p>
          <a:p>
            <a:endParaRPr lang="cs-CZ" sz="3200" dirty="0">
              <a:solidFill>
                <a:srgbClr val="000000"/>
              </a:solidFill>
            </a:endParaRPr>
          </a:p>
          <a:p>
            <a:r>
              <a:rPr lang="cs-CZ" sz="3200" b="1" dirty="0" smtClean="0">
                <a:solidFill>
                  <a:srgbClr val="D1282E">
                    <a:lumMod val="75000"/>
                  </a:srgbClr>
                </a:solidFill>
              </a:rPr>
              <a:t>AKCIONÁŘ: </a:t>
            </a:r>
            <a:r>
              <a:rPr lang="cs-CZ" sz="3200" dirty="0" smtClean="0">
                <a:solidFill>
                  <a:srgbClr val="000000"/>
                </a:solidFill>
              </a:rPr>
              <a:t>člověk vlastnící akcie</a:t>
            </a:r>
          </a:p>
          <a:p>
            <a:endParaRPr lang="cs-CZ" sz="3200" dirty="0">
              <a:solidFill>
                <a:srgbClr val="000000"/>
              </a:solidFill>
            </a:endParaRPr>
          </a:p>
          <a:p>
            <a:r>
              <a:rPr lang="cs-CZ" sz="3200" b="1" dirty="0" smtClean="0">
                <a:solidFill>
                  <a:srgbClr val="D1282E">
                    <a:lumMod val="75000"/>
                  </a:srgbClr>
                </a:solidFill>
              </a:rPr>
              <a:t>DIVIDENDA: </a:t>
            </a:r>
            <a:r>
              <a:rPr lang="cs-CZ" sz="3200" dirty="0" smtClean="0">
                <a:solidFill>
                  <a:srgbClr val="000000"/>
                </a:solidFill>
              </a:rPr>
              <a:t>podíl zisku přidělený akcionáři</a:t>
            </a:r>
          </a:p>
          <a:p>
            <a:endParaRPr lang="cs-CZ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2558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332656"/>
            <a:ext cx="87129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D1282E">
                    <a:lumMod val="75000"/>
                  </a:srgbClr>
                </a:solidFill>
              </a:rPr>
              <a:t>DAŇOVÝ POPLATNÍK: </a:t>
            </a:r>
            <a:r>
              <a:rPr lang="cs-CZ" sz="3200" dirty="0" smtClean="0">
                <a:solidFill>
                  <a:srgbClr val="000000"/>
                </a:solidFill>
              </a:rPr>
              <a:t>člověk, jehož příjmy, či majetek přímo podléhají dani.  Z jeho peněženky ubydou peníze na daně.</a:t>
            </a:r>
          </a:p>
          <a:p>
            <a:endParaRPr lang="cs-CZ" sz="3200" dirty="0">
              <a:solidFill>
                <a:srgbClr val="000000"/>
              </a:solidFill>
            </a:endParaRPr>
          </a:p>
          <a:p>
            <a:r>
              <a:rPr lang="cs-CZ" sz="3200" b="1" dirty="0" smtClean="0">
                <a:solidFill>
                  <a:srgbClr val="D1282E">
                    <a:lumMod val="75000"/>
                  </a:srgbClr>
                </a:solidFill>
              </a:rPr>
              <a:t>PLÁTCE DANĚ: </a:t>
            </a:r>
            <a:r>
              <a:rPr lang="cs-CZ" sz="3200" dirty="0" smtClean="0">
                <a:solidFill>
                  <a:srgbClr val="000000"/>
                </a:solidFill>
              </a:rPr>
              <a:t>ten odvádí tu daň státu</a:t>
            </a:r>
          </a:p>
          <a:p>
            <a:endParaRPr lang="cs-CZ" sz="3200" dirty="0">
              <a:solidFill>
                <a:srgbClr val="000000"/>
              </a:solidFill>
            </a:endParaRPr>
          </a:p>
          <a:p>
            <a:r>
              <a:rPr lang="cs-CZ" sz="3200" dirty="0" smtClean="0">
                <a:solidFill>
                  <a:srgbClr val="000000"/>
                </a:solidFill>
              </a:rPr>
              <a:t>Daňový poplatník a plátce daně mohou být jedna a tatáž osoba. </a:t>
            </a:r>
            <a:r>
              <a:rPr lang="cs-CZ" sz="3200" i="1" dirty="0" smtClean="0">
                <a:solidFill>
                  <a:srgbClr val="000000"/>
                </a:solidFill>
              </a:rPr>
              <a:t>(podnikatel si daň musí spočítat, vyplnit daňové přiznání a zaplatit daň)</a:t>
            </a:r>
            <a:endParaRPr lang="cs-CZ" sz="32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5778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Zopakuj si:</a:t>
            </a: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1268760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arenR"/>
            </a:pPr>
            <a:r>
              <a:rPr lang="cs-CZ" sz="2800" u="sng" dirty="0" smtClean="0">
                <a:solidFill>
                  <a:srgbClr val="000000"/>
                </a:solidFill>
              </a:rPr>
              <a:t>Rozdíl o který výdaje převyšují příjmy se nazývá</a:t>
            </a:r>
            <a:r>
              <a:rPr lang="cs-CZ" sz="2800" dirty="0" smtClean="0">
                <a:solidFill>
                  <a:srgbClr val="000000"/>
                </a:solidFill>
              </a:rPr>
              <a:t>?</a:t>
            </a:r>
          </a:p>
          <a:p>
            <a:pPr marL="514350" indent="-514350">
              <a:buFontTx/>
              <a:buAutoNum type="arabicParenR"/>
            </a:pPr>
            <a:endParaRPr lang="cs-CZ" sz="2800" dirty="0" smtClean="0">
              <a:solidFill>
                <a:srgbClr val="000000"/>
              </a:solidFill>
            </a:endParaRPr>
          </a:p>
          <a:p>
            <a:r>
              <a:rPr lang="cs-CZ" sz="2800" dirty="0">
                <a:solidFill>
                  <a:srgbClr val="000000"/>
                </a:solidFill>
              </a:rPr>
              <a:t>	</a:t>
            </a:r>
            <a:r>
              <a:rPr lang="cs-CZ" sz="2800" dirty="0" smtClean="0">
                <a:solidFill>
                  <a:srgbClr val="000000"/>
                </a:solidFill>
              </a:rPr>
              <a:t>a) akcie</a:t>
            </a:r>
          </a:p>
          <a:p>
            <a:r>
              <a:rPr lang="cs-CZ" sz="2800" dirty="0">
                <a:solidFill>
                  <a:srgbClr val="000000"/>
                </a:solidFill>
              </a:rPr>
              <a:t>	</a:t>
            </a:r>
            <a:r>
              <a:rPr lang="cs-CZ" sz="2800" dirty="0" smtClean="0">
                <a:solidFill>
                  <a:srgbClr val="000000"/>
                </a:solidFill>
              </a:rPr>
              <a:t>b) deficit</a:t>
            </a:r>
          </a:p>
          <a:p>
            <a:r>
              <a:rPr lang="cs-CZ" sz="2800" dirty="0">
                <a:solidFill>
                  <a:srgbClr val="000000"/>
                </a:solidFill>
              </a:rPr>
              <a:t>	</a:t>
            </a:r>
            <a:r>
              <a:rPr lang="cs-CZ" sz="2800" dirty="0" smtClean="0">
                <a:solidFill>
                  <a:srgbClr val="000000"/>
                </a:solidFill>
              </a:rPr>
              <a:t>c) rozpočet</a:t>
            </a:r>
          </a:p>
          <a:p>
            <a:endParaRPr lang="cs-CZ" sz="2800" dirty="0">
              <a:solidFill>
                <a:srgbClr val="000000"/>
              </a:solidFill>
            </a:endParaRPr>
          </a:p>
          <a:p>
            <a:r>
              <a:rPr lang="cs-CZ" sz="2800" dirty="0" smtClean="0">
                <a:solidFill>
                  <a:srgbClr val="000000"/>
                </a:solidFill>
              </a:rPr>
              <a:t>2) </a:t>
            </a:r>
            <a:r>
              <a:rPr lang="cs-CZ" sz="2800" u="sng" dirty="0" smtClean="0">
                <a:solidFill>
                  <a:srgbClr val="000000"/>
                </a:solidFill>
              </a:rPr>
              <a:t>Státní rozpočet je:</a:t>
            </a:r>
          </a:p>
          <a:p>
            <a:endParaRPr lang="cs-CZ" sz="2800" dirty="0">
              <a:solidFill>
                <a:srgbClr val="000000"/>
              </a:solidFill>
            </a:endParaRPr>
          </a:p>
          <a:p>
            <a:r>
              <a:rPr lang="cs-CZ" sz="2800" dirty="0" smtClean="0">
                <a:solidFill>
                  <a:srgbClr val="000000"/>
                </a:solidFill>
              </a:rPr>
              <a:t>	a) stav finanční kasy</a:t>
            </a:r>
          </a:p>
          <a:p>
            <a:r>
              <a:rPr lang="cs-CZ" sz="2800" dirty="0">
                <a:solidFill>
                  <a:srgbClr val="000000"/>
                </a:solidFill>
              </a:rPr>
              <a:t>	</a:t>
            </a:r>
            <a:r>
              <a:rPr lang="cs-CZ" sz="2800" dirty="0" smtClean="0">
                <a:solidFill>
                  <a:srgbClr val="000000"/>
                </a:solidFill>
              </a:rPr>
              <a:t>b) finanční plán státu na určité období</a:t>
            </a:r>
          </a:p>
          <a:p>
            <a:r>
              <a:rPr lang="cs-CZ" sz="2800" dirty="0">
                <a:solidFill>
                  <a:srgbClr val="000000"/>
                </a:solidFill>
              </a:rPr>
              <a:t>	</a:t>
            </a:r>
            <a:r>
              <a:rPr lang="cs-CZ" sz="2800" dirty="0" smtClean="0">
                <a:solidFill>
                  <a:srgbClr val="000000"/>
                </a:solidFill>
              </a:rPr>
              <a:t>c) stát nemá rozpočet</a:t>
            </a:r>
            <a:endParaRPr lang="cs-CZ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7370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332656"/>
            <a:ext cx="864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u="sng" dirty="0" smtClean="0">
                <a:solidFill>
                  <a:srgbClr val="000000"/>
                </a:solidFill>
              </a:rPr>
              <a:t>3) Jak bys popsal přebytkový státní rozpočet?</a:t>
            </a:r>
          </a:p>
          <a:p>
            <a:endParaRPr lang="cs-CZ" sz="2800" dirty="0">
              <a:solidFill>
                <a:srgbClr val="000000"/>
              </a:solidFill>
            </a:endParaRPr>
          </a:p>
          <a:p>
            <a:r>
              <a:rPr lang="cs-CZ" sz="2800" dirty="0" smtClean="0">
                <a:solidFill>
                  <a:srgbClr val="000000"/>
                </a:solidFill>
              </a:rPr>
              <a:t>	a) příjmy </a:t>
            </a:r>
            <a:r>
              <a:rPr lang="cs-CZ" sz="2800" dirty="0" smtClean="0">
                <a:solidFill>
                  <a:srgbClr val="000000"/>
                </a:solidFill>
              </a:rPr>
              <a:t>převyšují </a:t>
            </a:r>
            <a:r>
              <a:rPr lang="cs-CZ" sz="2800" dirty="0" smtClean="0">
                <a:solidFill>
                  <a:srgbClr val="000000"/>
                </a:solidFill>
              </a:rPr>
              <a:t>výdaje</a:t>
            </a:r>
          </a:p>
          <a:p>
            <a:r>
              <a:rPr lang="cs-CZ" sz="2800" dirty="0">
                <a:solidFill>
                  <a:srgbClr val="000000"/>
                </a:solidFill>
              </a:rPr>
              <a:t>	</a:t>
            </a:r>
            <a:r>
              <a:rPr lang="cs-CZ" sz="2800" dirty="0" smtClean="0">
                <a:solidFill>
                  <a:srgbClr val="000000"/>
                </a:solidFill>
              </a:rPr>
              <a:t>b) </a:t>
            </a:r>
            <a:r>
              <a:rPr lang="cs-CZ" sz="2800" dirty="0" smtClean="0">
                <a:solidFill>
                  <a:srgbClr val="000000"/>
                </a:solidFill>
              </a:rPr>
              <a:t>výdaje</a:t>
            </a:r>
            <a:r>
              <a:rPr lang="cs-CZ" sz="2800" dirty="0" smtClean="0">
                <a:solidFill>
                  <a:srgbClr val="000000"/>
                </a:solidFill>
              </a:rPr>
              <a:t> </a:t>
            </a:r>
            <a:r>
              <a:rPr lang="cs-CZ" sz="2800" dirty="0" smtClean="0">
                <a:solidFill>
                  <a:srgbClr val="000000"/>
                </a:solidFill>
              </a:rPr>
              <a:t>převyšují </a:t>
            </a:r>
            <a:r>
              <a:rPr lang="cs-CZ" sz="2800" dirty="0" smtClean="0">
                <a:solidFill>
                  <a:srgbClr val="000000"/>
                </a:solidFill>
              </a:rPr>
              <a:t>příjmy</a:t>
            </a:r>
            <a:endParaRPr lang="cs-CZ" sz="2800" dirty="0" smtClean="0">
              <a:solidFill>
                <a:srgbClr val="000000"/>
              </a:solidFill>
            </a:endParaRPr>
          </a:p>
          <a:p>
            <a:r>
              <a:rPr lang="cs-CZ" sz="2800" dirty="0">
                <a:solidFill>
                  <a:srgbClr val="000000"/>
                </a:solidFill>
              </a:rPr>
              <a:t>	</a:t>
            </a:r>
            <a:r>
              <a:rPr lang="cs-CZ" sz="2800" dirty="0" smtClean="0">
                <a:solidFill>
                  <a:srgbClr val="000000"/>
                </a:solidFill>
              </a:rPr>
              <a:t>c) výdaje a příjmy jsou vyrovnané</a:t>
            </a:r>
          </a:p>
          <a:p>
            <a:endParaRPr lang="cs-CZ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2800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95536" y="404664"/>
            <a:ext cx="8424936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0000"/>
                </a:solidFill>
              </a:rPr>
              <a:t>Použitá literatura a odkazy:</a:t>
            </a:r>
          </a:p>
          <a:p>
            <a:endParaRPr lang="cs-CZ" sz="2800" dirty="0" smtClean="0">
              <a:solidFill>
                <a:srgbClr val="000000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200" dirty="0" smtClean="0">
                <a:solidFill>
                  <a:prstClr val="black"/>
                </a:solidFill>
              </a:rPr>
              <a:t>Obrázky použity ze sady Office</a:t>
            </a:r>
          </a:p>
          <a:p>
            <a:pPr marL="342900" indent="-342900">
              <a:buFontTx/>
              <a:buChar char="-"/>
            </a:pPr>
            <a:r>
              <a:rPr lang="cs-CZ" sz="2200" dirty="0" smtClean="0">
                <a:solidFill>
                  <a:prstClr val="black"/>
                </a:solidFill>
              </a:rPr>
              <a:t>Není-li uvedeno jinak je materiál dílem autorky podle učebních osnov odpovídajících ŠVP vyučovaných podle učebnic:</a:t>
            </a:r>
          </a:p>
          <a:p>
            <a:r>
              <a:rPr lang="cs-CZ" sz="2200" dirty="0" smtClean="0">
                <a:solidFill>
                  <a:prstClr val="black"/>
                </a:solidFill>
              </a:rPr>
              <a:t> JANOŠKOVÁ, D. a kol. autorů. </a:t>
            </a:r>
            <a:r>
              <a:rPr lang="cs-CZ" sz="2200" i="1" dirty="0" smtClean="0">
                <a:solidFill>
                  <a:prstClr val="black"/>
                </a:solidFill>
              </a:rPr>
              <a:t>Občanská výchova 9, Rodinná výchova 9, učebnice pro základní školy a víceletá gymnázia. </a:t>
            </a:r>
            <a:r>
              <a:rPr lang="cs-CZ" sz="2200" dirty="0" smtClean="0">
                <a:solidFill>
                  <a:prstClr val="black"/>
                </a:solidFill>
              </a:rPr>
              <a:t>1st </a:t>
            </a:r>
            <a:r>
              <a:rPr lang="cs-CZ" sz="2200" dirty="0" err="1" smtClean="0">
                <a:solidFill>
                  <a:prstClr val="black"/>
                </a:solidFill>
              </a:rPr>
              <a:t>ed</a:t>
            </a:r>
            <a:r>
              <a:rPr lang="cs-CZ" sz="2200" dirty="0" smtClean="0">
                <a:solidFill>
                  <a:prstClr val="black"/>
                </a:solidFill>
              </a:rPr>
              <a:t>. Plzeň: Fraus, 2006. ISBN 80-7238-528-0.</a:t>
            </a:r>
          </a:p>
          <a:p>
            <a:endParaRPr lang="cs-CZ" sz="2200" dirty="0" smtClean="0">
              <a:solidFill>
                <a:prstClr val="black"/>
              </a:solidFill>
            </a:endParaRPr>
          </a:p>
          <a:p>
            <a:r>
              <a:rPr lang="cs-CZ" sz="2200" dirty="0" smtClean="0">
                <a:solidFill>
                  <a:prstClr val="black"/>
                </a:solidFill>
              </a:rPr>
              <a:t>JANOŠKOVÁ, D., ONDRÁČKOVÁ, M.,ČABALOVÁ,D. </a:t>
            </a:r>
            <a:r>
              <a:rPr lang="cs-CZ" sz="2200" i="1" dirty="0" smtClean="0">
                <a:solidFill>
                  <a:prstClr val="black"/>
                </a:solidFill>
              </a:rPr>
              <a:t>Občanská výchova 9, Rodinná výchova 9, příručka pro učitele. </a:t>
            </a:r>
            <a:r>
              <a:rPr lang="cs-CZ" sz="2200" dirty="0" smtClean="0">
                <a:solidFill>
                  <a:prstClr val="black"/>
                </a:solidFill>
              </a:rPr>
              <a:t>1st </a:t>
            </a:r>
            <a:r>
              <a:rPr lang="cs-CZ" sz="2200" dirty="0" err="1" smtClean="0">
                <a:solidFill>
                  <a:prstClr val="black"/>
                </a:solidFill>
              </a:rPr>
              <a:t>ed</a:t>
            </a:r>
            <a:r>
              <a:rPr lang="cs-CZ" sz="2200" dirty="0" smtClean="0">
                <a:solidFill>
                  <a:prstClr val="black"/>
                </a:solidFill>
              </a:rPr>
              <a:t>. Plzeň: Fraus, 2007. ISBN 978-80-7238-529-4.</a:t>
            </a:r>
          </a:p>
          <a:p>
            <a:endParaRPr lang="cs-CZ" sz="2200" dirty="0" smtClean="0">
              <a:solidFill>
                <a:prstClr val="black"/>
              </a:solidFill>
            </a:endParaRPr>
          </a:p>
          <a:p>
            <a:pPr marL="46037" indent="0">
              <a:buNone/>
            </a:pPr>
            <a:r>
              <a:rPr lang="cs-CZ" sz="2000" i="1" dirty="0"/>
              <a:t>Citováno dne 25.3.2012</a:t>
            </a:r>
          </a:p>
          <a:p>
            <a:pPr marL="46037" indent="0">
              <a:buNone/>
            </a:pPr>
            <a:r>
              <a:rPr lang="cs-CZ" sz="2000" i="1" dirty="0"/>
              <a:t>DUM uložen na- http://dumy.cz/materialy/prehled</a:t>
            </a:r>
          </a:p>
          <a:p>
            <a:endParaRPr lang="cs-CZ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7975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Základní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Léto</Template>
  <TotalTime>283</TotalTime>
  <Words>335</Words>
  <Application>Microsoft Office PowerPoint</Application>
  <PresentationFormat>Předvádění na obrazovce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Brooklet</vt:lpstr>
      <vt:lpstr>STÁTNÍ ROZPOČET</vt:lpstr>
      <vt:lpstr>Státní rozpočet</vt:lpstr>
      <vt:lpstr>Prezentace aplikace PowerPoint</vt:lpstr>
      <vt:lpstr>Druhy státního rozpočtu</vt:lpstr>
      <vt:lpstr>POJMY</vt:lpstr>
      <vt:lpstr>Prezentace aplikace PowerPoint</vt:lpstr>
      <vt:lpstr>Zopakuj si: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Jsem občanem státu</dc:title>
  <dc:creator>Kabinet</dc:creator>
  <cp:lastModifiedBy>dzeiny@email.cz</cp:lastModifiedBy>
  <cp:revision>22</cp:revision>
  <dcterms:created xsi:type="dcterms:W3CDTF">2012-01-03T19:34:46Z</dcterms:created>
  <dcterms:modified xsi:type="dcterms:W3CDTF">2020-04-07T19:17:31Z</dcterms:modified>
</cp:coreProperties>
</file>