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 Unicode MS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568DAE52-B8C9-4640-97E2-F90C5DD9588D}" type="datetimeFigureOut">
              <a:t>18.3.2020</a:t>
            </a:fld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 Unicode MS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 Unicode MS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AD16BC25-884C-48C9-8CED-E6DECAC602AA}" type="slidenum">
              <a:t>‹#›</a:t>
            </a:fld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 Unicode MS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záhlaví 2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0"/>
          <a:lstStyle>
            <a:lvl1pPr lvl="0" rtl="0" hangingPunct="0">
              <a:buNone/>
              <a:tabLst/>
              <a:defRPr lang="cs-CZ" sz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idx="1"/>
          </p:nvPr>
        </p:nvSpPr>
        <p:spPr>
          <a:xfrm>
            <a:off x="3884399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0"/>
          <a:lstStyle>
            <a:lvl1pPr marL="0" marR="0" lvl="0" indent="0" algn="r" rtl="0" hangingPunct="1">
              <a:buNone/>
              <a:tabLst/>
              <a:defRPr lang="cs-CZ" sz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obrázek snímku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Zástupný symbol pro poznámky 5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0"/>
          <a:lstStyle>
            <a:lvl1pPr lvl="0" rtl="0" hangingPunct="0">
              <a:buNone/>
              <a:tabLst/>
              <a:defRPr lang="cs-CZ" sz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xfrm>
            <a:off x="3884399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0"/>
          <a:lstStyle>
            <a:lvl1pPr marL="0" marR="0" lvl="0" indent="0" algn="r" rtl="0" hangingPunct="1">
              <a:buNone/>
              <a:tabLst/>
              <a:defRPr lang="cs-CZ" sz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7B3755E-92D8-41E6-8ABB-C6A5DE27BDD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cs-CZ" sz="1200" b="0" i="0" u="none" strike="noStrike" baseline="0">
        <a:ln>
          <a:noFill/>
        </a:ln>
        <a:solidFill>
          <a:srgbClr val="000000"/>
        </a:solidFill>
        <a:latin typeface="Arial" pitchFamily="34"/>
        <a:ea typeface="Arial Unicode MS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0"/>
          <a:lstStyle/>
          <a:p>
            <a:pPr marL="0" marR="0" lvl="0" indent="0" algn="r" rtl="0" hangingPunct="1">
              <a:buNone/>
              <a:tabLst/>
            </a:pPr>
            <a:fld id="{4CE0F59B-A3B9-4962-82D3-D5B299FED8F6}" type="slidenum">
              <a:t>1</a:t>
            </a:fld>
            <a:endParaRPr lang="cs-CZ" sz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799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Zástupný symbol pro poznámky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1440" tIns="45720" rIns="91440" bIns="45720" anchor="t" anchorCtr="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/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0"/>
          <a:lstStyle/>
          <a:p>
            <a:pPr marL="0" marR="0" lvl="0" indent="0" algn="r" rtl="0" hangingPunct="1">
              <a:buNone/>
              <a:tabLst/>
            </a:pPr>
            <a:fld id="{CC7EC3F7-A696-43B7-8C8A-7E38C96FA71E}" type="slidenum">
              <a:t>2</a:t>
            </a:fld>
            <a:endParaRPr lang="cs-CZ" sz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799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Zástupný symbol pro poznámky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1440" tIns="45720" rIns="91440" bIns="45720" anchor="t" anchorCtr="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F3E7C8-2556-405D-82EE-367FECC39CFF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75A58B-D751-4BE4-9309-C145E51C5643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7400" cy="5997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7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172989-22F2-4B19-914B-FFE5FCF688F3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D6245A-3473-4061-A867-2177CB17D28A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D0C855-A402-4210-BB03-88F497FE1A5A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267F5C-E2F4-48F0-863E-BCCA4FE8ABE4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046377-1341-45CD-95AB-7E1D36DD9E87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FD9689-5935-4A8B-BCCC-2BE96F779343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D2A090-2A6B-4D32-A3E3-DED63F8BFA8B}" type="slidenum">
              <a:t>‹#›</a:t>
            </a:fld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9B57BD-FC24-440A-93CB-2BDD6BB7E904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016470-54F8-4DD2-99DE-15E33E2C8E5D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128880"/>
            <a:ext cx="8229600" cy="14346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s-CZ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s-CZ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6839" y="6244920"/>
            <a:ext cx="2133720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079" y="6244920"/>
            <a:ext cx="2895839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2719" y="6244920"/>
            <a:ext cx="2133720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32F87D39-7A84-4DCE-8C2B-E8121A80671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4400" b="0" i="0" u="none" strike="noStrike" baseline="0">
          <a:ln>
            <a:noFill/>
          </a:ln>
          <a:solidFill>
            <a:srgbClr val="000000"/>
          </a:solidFill>
          <a:latin typeface="Arial" pitchFamily="34"/>
          <a:ea typeface="Arial Unicode MS" pitchFamily="2"/>
          <a:cs typeface="Mangal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cs-CZ" sz="3200" b="0" i="0" u="none" strike="noStrike" baseline="0">
          <a:ln>
            <a:noFill/>
          </a:ln>
          <a:solidFill>
            <a:srgbClr val="000000"/>
          </a:solidFill>
          <a:latin typeface="Arial" pitchFamily="34"/>
          <a:ea typeface="Arial Unicode MS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vp.cz/" TargetMode="Externa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vp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vp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hyperlink" Target="http://www.rvp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rvp.cz/" TargetMode="Externa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vp.cz/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vp.cz/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rvp.cz/" TargetMode="External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rvp.cz/" TargetMode="Externa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vp.cz/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vp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vp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vp.cz/" TargetMode="Externa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395280" y="1916279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60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60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Text Box 3"/>
          <p:cNvSpPr/>
          <p:nvPr/>
        </p:nvSpPr>
        <p:spPr>
          <a:xfrm>
            <a:off x="2843280" y="3933720"/>
            <a:ext cx="3816359" cy="703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2497"/>
              </a:spcBef>
              <a:spcAft>
                <a:spcPts val="0"/>
              </a:spcAft>
              <a:buNone/>
              <a:tabLst/>
            </a:pPr>
            <a:r>
              <a:rPr lang="cs-CZ" sz="4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Kamila Kočová</a:t>
            </a:r>
          </a:p>
        </p:txBody>
      </p:sp>
      <p:sp>
        <p:nvSpPr>
          <p:cNvPr id="4" name="Rectangle 21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3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24300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5"/>
          <p:cNvSpPr/>
          <p:nvPr/>
        </p:nvSpPr>
        <p:spPr>
          <a:xfrm>
            <a:off x="0" y="626400"/>
            <a:ext cx="4464000" cy="3933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Vyznač body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A[-2; 1], B[4; 1],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C[2; 3], D[4; 3],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E[2; 5],F[4; 5],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G[1; 7], H[-2; 5],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I[0; 5], J[-2; 3], K[0; 3]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34920" y="4438800"/>
            <a:ext cx="4572000" cy="1800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Spoj body podle abecedy.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Vzniklý obrazec představuje jeden měsíc v roce?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Poznáš ho?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348000" y="635040"/>
            <a:ext cx="5815080" cy="5891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48000" y="635040"/>
            <a:ext cx="5815080" cy="5891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348000" y="635040"/>
            <a:ext cx="5815080" cy="58910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4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6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7136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44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44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076640" y="1254240"/>
            <a:ext cx="4967279" cy="5041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5"/>
          <p:cNvSpPr/>
          <p:nvPr/>
        </p:nvSpPr>
        <p:spPr>
          <a:xfrm>
            <a:off x="-36360" y="929520"/>
            <a:ext cx="4464000" cy="3261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Narýsuj alespoň tři body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takové, že: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6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a) jejich y-ová souřadnice se rovná x-ové souřadnici a urči, kterému geometrickému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útvaru tyto body patří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6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181800" y="4061520"/>
            <a:ext cx="97920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Např.</a:t>
            </a:r>
          </a:p>
        </p:txBody>
      </p:sp>
      <p:sp>
        <p:nvSpPr>
          <p:cNvPr id="6" name="Rectangle 7"/>
          <p:cNvSpPr/>
          <p:nvPr/>
        </p:nvSpPr>
        <p:spPr>
          <a:xfrm>
            <a:off x="328320" y="4589640"/>
            <a:ext cx="145188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A[-4; -4]</a:t>
            </a:r>
          </a:p>
        </p:txBody>
      </p:sp>
      <p:sp>
        <p:nvSpPr>
          <p:cNvPr id="7" name="Line 8"/>
          <p:cNvSpPr/>
          <p:nvPr/>
        </p:nvSpPr>
        <p:spPr>
          <a:xfrm>
            <a:off x="5138640" y="4062239"/>
            <a:ext cx="0" cy="1511641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Line 9"/>
          <p:cNvSpPr/>
          <p:nvPr/>
        </p:nvSpPr>
        <p:spPr>
          <a:xfrm flipH="1">
            <a:off x="4355640" y="5484960"/>
            <a:ext cx="223380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Text Box 14"/>
          <p:cNvSpPr/>
          <p:nvPr/>
        </p:nvSpPr>
        <p:spPr>
          <a:xfrm>
            <a:off x="4994280" y="528948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0" name="Text Box 15"/>
          <p:cNvSpPr/>
          <p:nvPr/>
        </p:nvSpPr>
        <p:spPr>
          <a:xfrm>
            <a:off x="5105520" y="552600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</a:p>
        </p:txBody>
      </p:sp>
      <p:sp>
        <p:nvSpPr>
          <p:cNvPr id="11" name="Rectangle 16"/>
          <p:cNvSpPr/>
          <p:nvPr/>
        </p:nvSpPr>
        <p:spPr>
          <a:xfrm>
            <a:off x="327600" y="5143679"/>
            <a:ext cx="11941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B[3; 3]</a:t>
            </a:r>
          </a:p>
        </p:txBody>
      </p:sp>
      <p:sp>
        <p:nvSpPr>
          <p:cNvPr id="12" name="Line 17"/>
          <p:cNvSpPr/>
          <p:nvPr/>
        </p:nvSpPr>
        <p:spPr>
          <a:xfrm>
            <a:off x="7596360" y="2622600"/>
            <a:ext cx="0" cy="1511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Line 18"/>
          <p:cNvSpPr/>
          <p:nvPr/>
        </p:nvSpPr>
        <p:spPr>
          <a:xfrm flipH="1">
            <a:off x="6515280" y="3008160"/>
            <a:ext cx="223344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19"/>
          <p:cNvSpPr/>
          <p:nvPr/>
        </p:nvSpPr>
        <p:spPr>
          <a:xfrm>
            <a:off x="7459560" y="2813039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5" name="Text Box 20"/>
          <p:cNvSpPr/>
          <p:nvPr/>
        </p:nvSpPr>
        <p:spPr>
          <a:xfrm>
            <a:off x="7308720" y="264636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</a:p>
        </p:txBody>
      </p:sp>
      <p:sp>
        <p:nvSpPr>
          <p:cNvPr id="16" name="Rectangle 21"/>
          <p:cNvSpPr/>
          <p:nvPr/>
        </p:nvSpPr>
        <p:spPr>
          <a:xfrm>
            <a:off x="398520" y="5719680"/>
            <a:ext cx="1105919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C[0;0]</a:t>
            </a:r>
          </a:p>
        </p:txBody>
      </p:sp>
      <p:sp>
        <p:nvSpPr>
          <p:cNvPr id="17" name="Text Box 22"/>
          <p:cNvSpPr/>
          <p:nvPr/>
        </p:nvSpPr>
        <p:spPr>
          <a:xfrm>
            <a:off x="6394319" y="3863879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8" name="Text Box 23"/>
          <p:cNvSpPr/>
          <p:nvPr/>
        </p:nvSpPr>
        <p:spPr>
          <a:xfrm>
            <a:off x="6518160" y="408312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</a:t>
            </a:r>
          </a:p>
        </p:txBody>
      </p:sp>
      <p:sp>
        <p:nvSpPr>
          <p:cNvPr id="19" name="Line 25"/>
          <p:cNvSpPr/>
          <p:nvPr/>
        </p:nvSpPr>
        <p:spPr>
          <a:xfrm flipH="1">
            <a:off x="5076360" y="3000240"/>
            <a:ext cx="2519640" cy="2521080"/>
          </a:xfrm>
          <a:prstGeom prst="line">
            <a:avLst/>
          </a:prstGeom>
          <a:noFill/>
          <a:ln w="25560">
            <a:solidFill>
              <a:srgbClr val="00FF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0" name="Rectangle 26"/>
          <p:cNvSpPr/>
          <p:nvPr/>
        </p:nvSpPr>
        <p:spPr>
          <a:xfrm>
            <a:off x="7093080" y="5132520"/>
            <a:ext cx="324000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Body tvoří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přímku.</a:t>
            </a:r>
          </a:p>
        </p:txBody>
      </p:sp>
      <p:sp>
        <p:nvSpPr>
          <p:cNvPr id="21" name="Rectangle 28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4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000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44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44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076640" y="1325520"/>
            <a:ext cx="4967279" cy="5041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4"/>
          <p:cNvSpPr/>
          <p:nvPr/>
        </p:nvSpPr>
        <p:spPr>
          <a:xfrm>
            <a:off x="-36360" y="894600"/>
            <a:ext cx="4464000" cy="16779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Narýsuj alespoň tři body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takové, že: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6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6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181800" y="4133160"/>
            <a:ext cx="97920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Např.</a:t>
            </a:r>
          </a:p>
        </p:txBody>
      </p:sp>
      <p:sp>
        <p:nvSpPr>
          <p:cNvPr id="6" name="Rectangle 6"/>
          <p:cNvSpPr/>
          <p:nvPr/>
        </p:nvSpPr>
        <p:spPr>
          <a:xfrm>
            <a:off x="328320" y="4660920"/>
            <a:ext cx="13327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A[-4; 4]</a:t>
            </a:r>
          </a:p>
        </p:txBody>
      </p:sp>
      <p:sp>
        <p:nvSpPr>
          <p:cNvPr id="7" name="Line 7"/>
          <p:cNvSpPr/>
          <p:nvPr/>
        </p:nvSpPr>
        <p:spPr>
          <a:xfrm>
            <a:off x="5138640" y="2693880"/>
            <a:ext cx="0" cy="1511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Line 8"/>
          <p:cNvSpPr/>
          <p:nvPr/>
        </p:nvSpPr>
        <p:spPr>
          <a:xfrm flipH="1">
            <a:off x="4355640" y="2719440"/>
            <a:ext cx="223380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Text Box 9"/>
          <p:cNvSpPr/>
          <p:nvPr/>
        </p:nvSpPr>
        <p:spPr>
          <a:xfrm>
            <a:off x="4994280" y="249696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0" name="Text Box 10"/>
          <p:cNvSpPr/>
          <p:nvPr/>
        </p:nvSpPr>
        <p:spPr>
          <a:xfrm>
            <a:off x="4788000" y="243036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</a:p>
        </p:txBody>
      </p:sp>
      <p:sp>
        <p:nvSpPr>
          <p:cNvPr id="11" name="Rectangle 11"/>
          <p:cNvSpPr/>
          <p:nvPr/>
        </p:nvSpPr>
        <p:spPr>
          <a:xfrm>
            <a:off x="327600" y="5214960"/>
            <a:ext cx="13129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B[3; -3]</a:t>
            </a:r>
          </a:p>
        </p:txBody>
      </p:sp>
      <p:sp>
        <p:nvSpPr>
          <p:cNvPr id="12" name="Line 12"/>
          <p:cNvSpPr/>
          <p:nvPr/>
        </p:nvSpPr>
        <p:spPr>
          <a:xfrm>
            <a:off x="7596360" y="4064040"/>
            <a:ext cx="0" cy="1511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Line 13"/>
          <p:cNvSpPr/>
          <p:nvPr/>
        </p:nvSpPr>
        <p:spPr>
          <a:xfrm flipH="1">
            <a:off x="6515280" y="5141880"/>
            <a:ext cx="223344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14"/>
          <p:cNvSpPr/>
          <p:nvPr/>
        </p:nvSpPr>
        <p:spPr>
          <a:xfrm>
            <a:off x="7459560" y="495000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5" name="Text Box 15"/>
          <p:cNvSpPr/>
          <p:nvPr/>
        </p:nvSpPr>
        <p:spPr>
          <a:xfrm>
            <a:off x="7308720" y="516564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</a:p>
        </p:txBody>
      </p:sp>
      <p:sp>
        <p:nvSpPr>
          <p:cNvPr id="16" name="Rectangle 16"/>
          <p:cNvSpPr/>
          <p:nvPr/>
        </p:nvSpPr>
        <p:spPr>
          <a:xfrm>
            <a:off x="398520" y="5791320"/>
            <a:ext cx="1105919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C[0;0]</a:t>
            </a:r>
          </a:p>
        </p:txBody>
      </p:sp>
      <p:sp>
        <p:nvSpPr>
          <p:cNvPr id="17" name="Text Box 17"/>
          <p:cNvSpPr/>
          <p:nvPr/>
        </p:nvSpPr>
        <p:spPr>
          <a:xfrm>
            <a:off x="6394319" y="393552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8" name="Text Box 18"/>
          <p:cNvSpPr/>
          <p:nvPr/>
        </p:nvSpPr>
        <p:spPr>
          <a:xfrm>
            <a:off x="6518160" y="4154399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</a:t>
            </a:r>
          </a:p>
        </p:txBody>
      </p:sp>
      <p:sp>
        <p:nvSpPr>
          <p:cNvPr id="19" name="Line 19"/>
          <p:cNvSpPr/>
          <p:nvPr/>
        </p:nvSpPr>
        <p:spPr>
          <a:xfrm>
            <a:off x="4932360" y="2478240"/>
            <a:ext cx="3527280" cy="3528720"/>
          </a:xfrm>
          <a:prstGeom prst="line">
            <a:avLst/>
          </a:prstGeom>
          <a:noFill/>
          <a:ln w="25560">
            <a:solidFill>
              <a:srgbClr val="00FF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0" name="Rectangle 20"/>
          <p:cNvSpPr/>
          <p:nvPr/>
        </p:nvSpPr>
        <p:spPr>
          <a:xfrm>
            <a:off x="3348000" y="5060880"/>
            <a:ext cx="324000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Body tvoří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přímku.</a:t>
            </a:r>
          </a:p>
        </p:txBody>
      </p:sp>
      <p:sp>
        <p:nvSpPr>
          <p:cNvPr id="21" name="Rectangle 21"/>
          <p:cNvSpPr/>
          <p:nvPr/>
        </p:nvSpPr>
        <p:spPr>
          <a:xfrm>
            <a:off x="107640" y="1931399"/>
            <a:ext cx="4921920" cy="1556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marL="0" marR="0" lvl="0" indent="22032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b) jejich y-ová souřadnice se rovná</a:t>
            </a:r>
          </a:p>
          <a:p>
            <a:pPr marL="0" marR="0" lvl="0" indent="22032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opačnému číslu k x-ové souřadnici</a:t>
            </a:r>
          </a:p>
          <a:p>
            <a:pPr marL="0" marR="0" lvl="0" indent="22032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 urči, kterému geometrickému útvaru</a:t>
            </a:r>
          </a:p>
          <a:p>
            <a:pPr marL="0" marR="0" lvl="0" indent="22032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tyto body patří</a:t>
            </a:r>
          </a:p>
        </p:txBody>
      </p:sp>
      <p:sp>
        <p:nvSpPr>
          <p:cNvPr id="22" name="Rectangle 23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4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2700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44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44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3"/>
          <p:cNvSpPr/>
          <p:nvPr/>
        </p:nvSpPr>
        <p:spPr>
          <a:xfrm>
            <a:off x="34920" y="1039680"/>
            <a:ext cx="5113440" cy="222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Sestroj trojúhelník ABC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A[3,3], B[-1, -3], C[-3, -1]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a urči: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0" y="2982960"/>
            <a:ext cx="4572000" cy="1800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a) souřadnice vrcholů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obrazu v osové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souměrnosti podle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osy y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348000" y="679320"/>
            <a:ext cx="5815080" cy="5891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48000" y="679320"/>
            <a:ext cx="5815080" cy="5891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348000" y="679320"/>
            <a:ext cx="5815080" cy="58913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8"/>
          <p:cNvSpPr/>
          <p:nvPr/>
        </p:nvSpPr>
        <p:spPr>
          <a:xfrm>
            <a:off x="195120" y="4950000"/>
            <a:ext cx="417816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A´[-3,3], B´[1, -3], C´[3, -1]</a:t>
            </a:r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3348000" y="679320"/>
            <a:ext cx="5815080" cy="58913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11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7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24300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44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44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3"/>
          <p:cNvSpPr/>
          <p:nvPr/>
        </p:nvSpPr>
        <p:spPr>
          <a:xfrm>
            <a:off x="34920" y="824040"/>
            <a:ext cx="5113440" cy="222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Sestroj trojúhelník ABC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A[3,3], B[-1, -3], C[-3, -1]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a urči: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0" y="2766960"/>
            <a:ext cx="4572000" cy="1800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b) souřadnice vrcholů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obrazu v osové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souměrnosti podle</a:t>
            </a:r>
          </a:p>
          <a:p>
            <a:pPr marL="342720" marR="0" lvl="0" indent="-34272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   osy x</a:t>
            </a:r>
          </a:p>
        </p:txBody>
      </p:sp>
      <p:sp>
        <p:nvSpPr>
          <p:cNvPr id="5" name="Rectangle 5"/>
          <p:cNvSpPr/>
          <p:nvPr/>
        </p:nvSpPr>
        <p:spPr>
          <a:xfrm>
            <a:off x="200160" y="4734000"/>
            <a:ext cx="452556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A´´[3,-3], B´´[-1, 3], C´´[-3, 1]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348000" y="549360"/>
            <a:ext cx="5815080" cy="5891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48000" y="549360"/>
            <a:ext cx="5815080" cy="58910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9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5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  <p:sp>
        <p:nvSpPr>
          <p:cNvPr id="9" name="Rectangle 10"/>
          <p:cNvSpPr/>
          <p:nvPr/>
        </p:nvSpPr>
        <p:spPr>
          <a:xfrm>
            <a:off x="-246600" y="14040"/>
            <a:ext cx="9637200" cy="428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1100" i="1">
                <a:solidFill>
                  <a:srgbClr val="333333"/>
                </a:solidFill>
                <a:latin typeface="Calibri" pitchFamily="34"/>
                <a:ea typeface="Arial Unicode MS" pitchFamily="34"/>
                <a:cs typeface="Arial Unicode MS" pitchFamily="34"/>
              </a:rPr>
              <a:t>Dostupné z Metodického portálu www.rvp.cz, ISSN: 1802-4785, financovaného z ESF a státního rozpočtu ČR. Provozováno Výzkumným ústavem pedagogickým v Praze.</a:t>
            </a:r>
          </a:p>
          <a:p>
            <a:pPr marL="0" marR="0" lvl="0" indent="0" rtl="0" hangingPunct="0">
              <a:lnSpc>
                <a:spcPct val="100000"/>
              </a:lnSpc>
              <a:buNone/>
              <a:tabLst/>
            </a:pPr>
            <a:endParaRPr lang="cs-CZ" sz="1100" i="1">
              <a:solidFill>
                <a:srgbClr val="333333"/>
              </a:solidFill>
              <a:latin typeface="Calibri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000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Text Box 3"/>
          <p:cNvSpPr/>
          <p:nvPr/>
        </p:nvSpPr>
        <p:spPr>
          <a:xfrm>
            <a:off x="34920" y="1125360"/>
            <a:ext cx="38163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Narýsuj přímku </a:t>
            </a: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x.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131999" y="3718080"/>
            <a:ext cx="5815080" cy="166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5"/>
          <p:cNvSpPr/>
          <p:nvPr/>
        </p:nvSpPr>
        <p:spPr>
          <a:xfrm>
            <a:off x="34920" y="1628639"/>
            <a:ext cx="50418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Narýsuj přímku</a:t>
            </a: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y</a:t>
            </a: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kolmou k přímce </a:t>
            </a: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x.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012000" y="549360"/>
            <a:ext cx="168120" cy="58910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7"/>
          <p:cNvSpPr/>
          <p:nvPr/>
        </p:nvSpPr>
        <p:spPr>
          <a:xfrm>
            <a:off x="34920" y="2133720"/>
            <a:ext cx="4753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Průsečík označ písmenem O.</a:t>
            </a: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5292720" y="3213000"/>
            <a:ext cx="1193759" cy="15843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9"/>
          <p:cNvSpPr/>
          <p:nvPr/>
        </p:nvSpPr>
        <p:spPr>
          <a:xfrm>
            <a:off x="34920" y="2636999"/>
            <a:ext cx="4753080" cy="825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Vyznač na přímce </a:t>
            </a: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a</a:t>
            </a: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y</a:t>
            </a: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jako na číselné ose obrazy celých čísel.</a:t>
            </a: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3381480" y="3689279"/>
            <a:ext cx="5194080" cy="2905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Line 11"/>
          <p:cNvSpPr/>
          <p:nvPr/>
        </p:nvSpPr>
        <p:spPr>
          <a:xfrm>
            <a:off x="6372360" y="4437000"/>
            <a:ext cx="2303280" cy="0"/>
          </a:xfrm>
          <a:prstGeom prst="line">
            <a:avLst/>
          </a:prstGeom>
          <a:noFill/>
          <a:ln w="25560">
            <a:solidFill>
              <a:srgbClr val="FF00FF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 Box 12"/>
          <p:cNvSpPr/>
          <p:nvPr/>
        </p:nvSpPr>
        <p:spPr>
          <a:xfrm>
            <a:off x="6803999" y="4437000"/>
            <a:ext cx="1513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1123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33CC"/>
                </a:solidFill>
                <a:latin typeface="Times New Roman" pitchFamily="18"/>
                <a:ea typeface="Arial Unicode MS" pitchFamily="2"/>
                <a:cs typeface="Tahoma" pitchFamily="2"/>
              </a:rPr>
              <a:t>kladná čísla</a:t>
            </a:r>
          </a:p>
        </p:txBody>
      </p:sp>
      <p:sp>
        <p:nvSpPr>
          <p:cNvPr id="13" name="Line 13"/>
          <p:cNvSpPr/>
          <p:nvPr/>
        </p:nvSpPr>
        <p:spPr>
          <a:xfrm flipH="1">
            <a:off x="3203640" y="4437000"/>
            <a:ext cx="2303280" cy="0"/>
          </a:xfrm>
          <a:prstGeom prst="line">
            <a:avLst/>
          </a:prstGeom>
          <a:noFill/>
          <a:ln w="25560">
            <a:solidFill>
              <a:srgbClr val="FF00FF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14"/>
          <p:cNvSpPr/>
          <p:nvPr/>
        </p:nvSpPr>
        <p:spPr>
          <a:xfrm>
            <a:off x="3708360" y="4437000"/>
            <a:ext cx="1655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1123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33CC"/>
                </a:solidFill>
                <a:latin typeface="Times New Roman" pitchFamily="18"/>
                <a:ea typeface="Arial Unicode MS" pitchFamily="2"/>
                <a:cs typeface="Tahoma" pitchFamily="2"/>
              </a:rPr>
              <a:t>záporná čísla</a:t>
            </a: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5724360" y="765000"/>
            <a:ext cx="344520" cy="51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Line 16"/>
          <p:cNvSpPr/>
          <p:nvPr/>
        </p:nvSpPr>
        <p:spPr>
          <a:xfrm flipV="1">
            <a:off x="6659640" y="980640"/>
            <a:ext cx="0" cy="2303639"/>
          </a:xfrm>
          <a:prstGeom prst="line">
            <a:avLst/>
          </a:prstGeom>
          <a:noFill/>
          <a:ln w="25560">
            <a:solidFill>
              <a:srgbClr val="00808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7" name="Text Box 17"/>
          <p:cNvSpPr/>
          <p:nvPr/>
        </p:nvSpPr>
        <p:spPr>
          <a:xfrm>
            <a:off x="6732719" y="2494080"/>
            <a:ext cx="151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1123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009900"/>
                </a:solidFill>
                <a:latin typeface="Times New Roman" pitchFamily="18"/>
                <a:ea typeface="Arial Unicode MS" pitchFamily="2"/>
                <a:cs typeface="Tahoma" pitchFamily="2"/>
              </a:rPr>
              <a:t>kladná čísla</a:t>
            </a:r>
          </a:p>
        </p:txBody>
      </p:sp>
      <p:sp>
        <p:nvSpPr>
          <p:cNvPr id="18" name="Line 18"/>
          <p:cNvSpPr/>
          <p:nvPr/>
        </p:nvSpPr>
        <p:spPr>
          <a:xfrm>
            <a:off x="5651640" y="4149000"/>
            <a:ext cx="0" cy="2303640"/>
          </a:xfrm>
          <a:prstGeom prst="line">
            <a:avLst/>
          </a:prstGeom>
          <a:noFill/>
          <a:ln w="25560">
            <a:solidFill>
              <a:srgbClr val="00808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Text Box 19"/>
          <p:cNvSpPr/>
          <p:nvPr/>
        </p:nvSpPr>
        <p:spPr>
          <a:xfrm>
            <a:off x="3492359" y="5662440"/>
            <a:ext cx="2016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1123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009900"/>
                </a:solidFill>
                <a:latin typeface="Times New Roman" pitchFamily="18"/>
                <a:ea typeface="Arial Unicode MS" pitchFamily="2"/>
                <a:cs typeface="Tahoma" pitchFamily="2"/>
              </a:rPr>
              <a:t>záporná čísla</a:t>
            </a:r>
          </a:p>
        </p:txBody>
      </p:sp>
      <p:sp>
        <p:nvSpPr>
          <p:cNvPr id="20" name="Text Box 20"/>
          <p:cNvSpPr/>
          <p:nvPr/>
        </p:nvSpPr>
        <p:spPr>
          <a:xfrm>
            <a:off x="0" y="4870440"/>
            <a:ext cx="4753080" cy="875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Narýsoval jsi pravoúhlou soustavu souřadnic O</a:t>
            </a:r>
            <a:r>
              <a:rPr lang="cs-CZ" sz="2400" i="1" baseline="-250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21" name="Rectangle 23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8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2" grpId="0"/>
      <p:bldP spid="14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000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Text Box 3"/>
          <p:cNvSpPr/>
          <p:nvPr/>
        </p:nvSpPr>
        <p:spPr>
          <a:xfrm>
            <a:off x="6877080" y="4579920"/>
            <a:ext cx="1152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osa x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476360" y="3716280"/>
            <a:ext cx="5815080" cy="166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4356000" y="704880"/>
            <a:ext cx="168480" cy="5891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637080" y="3211560"/>
            <a:ext cx="1193759" cy="1584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1725480" y="3687839"/>
            <a:ext cx="5194440" cy="29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068720" y="763560"/>
            <a:ext cx="344520" cy="51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Line 9"/>
          <p:cNvSpPr/>
          <p:nvPr/>
        </p:nvSpPr>
        <p:spPr>
          <a:xfrm flipV="1">
            <a:off x="6659640" y="3860279"/>
            <a:ext cx="360360" cy="1079641"/>
          </a:xfrm>
          <a:prstGeom prst="line">
            <a:avLst/>
          </a:prstGeom>
          <a:noFill/>
          <a:ln w="255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Text Box 10"/>
          <p:cNvSpPr/>
          <p:nvPr/>
        </p:nvSpPr>
        <p:spPr>
          <a:xfrm>
            <a:off x="5219640" y="5084640"/>
            <a:ext cx="4032359" cy="1015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První osa soustavy souřadnic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		x - ová</a:t>
            </a:r>
          </a:p>
        </p:txBody>
      </p:sp>
      <p:sp>
        <p:nvSpPr>
          <p:cNvPr id="11" name="Text Box 11"/>
          <p:cNvSpPr/>
          <p:nvPr/>
        </p:nvSpPr>
        <p:spPr>
          <a:xfrm>
            <a:off x="1547640" y="1411200"/>
            <a:ext cx="11527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osa y</a:t>
            </a:r>
          </a:p>
        </p:txBody>
      </p:sp>
      <p:sp>
        <p:nvSpPr>
          <p:cNvPr id="12" name="Line 12"/>
          <p:cNvSpPr/>
          <p:nvPr/>
        </p:nvSpPr>
        <p:spPr>
          <a:xfrm flipV="1">
            <a:off x="1690560" y="1123560"/>
            <a:ext cx="2594160" cy="1079639"/>
          </a:xfrm>
          <a:prstGeom prst="line">
            <a:avLst/>
          </a:prstGeom>
          <a:noFill/>
          <a:ln w="255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13"/>
          <p:cNvSpPr/>
          <p:nvPr/>
        </p:nvSpPr>
        <p:spPr>
          <a:xfrm>
            <a:off x="250920" y="2347920"/>
            <a:ext cx="4031999" cy="1015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Druhá osa soustavy souřadnic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	y - ová</a:t>
            </a:r>
          </a:p>
        </p:txBody>
      </p:sp>
      <p:sp>
        <p:nvSpPr>
          <p:cNvPr id="14" name="Text Box 14"/>
          <p:cNvSpPr/>
          <p:nvPr/>
        </p:nvSpPr>
        <p:spPr>
          <a:xfrm>
            <a:off x="250920" y="5156280"/>
            <a:ext cx="37447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počátek soustavy souřadnic</a:t>
            </a:r>
          </a:p>
        </p:txBody>
      </p:sp>
      <p:sp>
        <p:nvSpPr>
          <p:cNvPr id="15" name="Line 15"/>
          <p:cNvSpPr/>
          <p:nvPr/>
        </p:nvSpPr>
        <p:spPr>
          <a:xfrm flipV="1">
            <a:off x="1440000" y="4003199"/>
            <a:ext cx="2593800" cy="1079641"/>
          </a:xfrm>
          <a:prstGeom prst="line">
            <a:avLst/>
          </a:prstGeom>
          <a:noFill/>
          <a:ln w="255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Rectangle 16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8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000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3"/>
          <p:cNvSpPr/>
          <p:nvPr/>
        </p:nvSpPr>
        <p:spPr>
          <a:xfrm>
            <a:off x="34920" y="887040"/>
            <a:ext cx="8137440" cy="13737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Sestroj v soustavě souřadnic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 A podle návodu: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0" y="1963440"/>
            <a:ext cx="633744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 narýsuj soustavu souřadnic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cs-CZ" sz="2800" i="1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28919" y="692279"/>
            <a:ext cx="5815080" cy="5891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6"/>
          <p:cNvSpPr/>
          <p:nvPr/>
        </p:nvSpPr>
        <p:spPr>
          <a:xfrm>
            <a:off x="0" y="2468160"/>
            <a:ext cx="633744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 na ose x najdi bod 3 a sestroj v něm kolmici k ose x</a:t>
            </a:r>
          </a:p>
        </p:txBody>
      </p:sp>
      <p:sp>
        <p:nvSpPr>
          <p:cNvPr id="7" name="Line 7"/>
          <p:cNvSpPr/>
          <p:nvPr/>
        </p:nvSpPr>
        <p:spPr>
          <a:xfrm flipV="1">
            <a:off x="7416720" y="1974960"/>
            <a:ext cx="0" cy="201600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397183" sp="100000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0" y="3269880"/>
            <a:ext cx="633744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 na ose y najdi bod 4 a sestroj v něm kolmici k ose y</a:t>
            </a:r>
          </a:p>
        </p:txBody>
      </p:sp>
      <p:sp>
        <p:nvSpPr>
          <p:cNvPr id="9" name="Line 9"/>
          <p:cNvSpPr/>
          <p:nvPr/>
        </p:nvSpPr>
        <p:spPr>
          <a:xfrm flipH="1">
            <a:off x="6227279" y="2370240"/>
            <a:ext cx="2016361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397183" sp="100000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0" y="4345920"/>
            <a:ext cx="633744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 průsečík kolmic je bod A</a:t>
            </a:r>
          </a:p>
        </p:txBody>
      </p:sp>
      <p:sp>
        <p:nvSpPr>
          <p:cNvPr id="11" name="Oval 11"/>
          <p:cNvSpPr/>
          <p:nvPr/>
        </p:nvSpPr>
        <p:spPr>
          <a:xfrm>
            <a:off x="7343640" y="2298600"/>
            <a:ext cx="144720" cy="144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800080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Rectangle 12"/>
          <p:cNvSpPr/>
          <p:nvPr/>
        </p:nvSpPr>
        <p:spPr>
          <a:xfrm>
            <a:off x="7451640" y="1758239"/>
            <a:ext cx="129708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800080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</a:p>
        </p:txBody>
      </p:sp>
      <p:sp>
        <p:nvSpPr>
          <p:cNvPr id="13" name="Rectangle 13"/>
          <p:cNvSpPr/>
          <p:nvPr/>
        </p:nvSpPr>
        <p:spPr>
          <a:xfrm>
            <a:off x="0" y="4869360"/>
            <a:ext cx="8893080" cy="916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7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Sestrojil jsi bod A, jehož první souřadnice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700" i="1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je 3 a druhá souřadnice jsou 4.</a:t>
            </a:r>
          </a:p>
        </p:txBody>
      </p:sp>
      <p:sp>
        <p:nvSpPr>
          <p:cNvPr id="14" name="Rectangle 14"/>
          <p:cNvSpPr/>
          <p:nvPr/>
        </p:nvSpPr>
        <p:spPr>
          <a:xfrm>
            <a:off x="250920" y="5784479"/>
            <a:ext cx="388764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en-US" sz="28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Z</a:t>
            </a:r>
            <a:r>
              <a:rPr lang="cs-CZ" sz="28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</a:rPr>
              <a:t>ápis souřadnic bodu A: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en-US" sz="2800" i="1">
              <a:solidFill>
                <a:srgbClr val="0099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4140200" y="5789613"/>
          <a:ext cx="1223963" cy="649287"/>
        </p:xfrm>
        <a:graphic>
          <a:graphicData uri="http://schemas.openxmlformats.org/presentationml/2006/ole">
            <p:oleObj spid="_x0000_s1026" r:id="rId5" imgW="0" imgH="0" progId="">
              <p:embed/>
            </p:oleObj>
          </a:graphicData>
        </a:graphic>
      </p:graphicFrame>
      <p:sp>
        <p:nvSpPr>
          <p:cNvPr id="16" name="Rectangle 17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6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Class="entr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  <p:bldP spid="8" grpId="0" build="p"/>
      <p:bldP spid="10" grpId="0" build="p"/>
      <p:bldP spid="11" grpId="0" animBg="1"/>
      <p:bldP spid="12" grpId="0" build="p"/>
      <p:bldP spid="12" grpId="1" build="p"/>
      <p:bldP spid="13" grpId="0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2746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18"/>
          <p:cNvSpPr/>
          <p:nvPr/>
        </p:nvSpPr>
        <p:spPr>
          <a:xfrm>
            <a:off x="324000" y="1551960"/>
            <a:ext cx="388764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Z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ápis souřadnic bodu: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en-US" sz="28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132138" y="2781300"/>
          <a:ext cx="1338262" cy="649288"/>
        </p:xfrm>
        <a:graphic>
          <a:graphicData uri="http://schemas.openxmlformats.org/presentationml/2006/ole">
            <p:oleObj spid="_x0000_s2050" r:id="rId4" imgW="0" imgH="0" progId="">
              <p:embed/>
            </p:oleObj>
          </a:graphicData>
        </a:graphic>
      </p:graphicFrame>
      <p:sp>
        <p:nvSpPr>
          <p:cNvPr id="5" name="Rectangle 21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5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2700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Text Box 3"/>
          <p:cNvSpPr/>
          <p:nvPr/>
        </p:nvSpPr>
        <p:spPr>
          <a:xfrm>
            <a:off x="108000" y="1111320"/>
            <a:ext cx="38163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Body na osách souřadnic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131999" y="3703679"/>
            <a:ext cx="5815080" cy="166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5"/>
          <p:cNvSpPr/>
          <p:nvPr/>
        </p:nvSpPr>
        <p:spPr>
          <a:xfrm>
            <a:off x="6012000" y="1733399"/>
            <a:ext cx="5760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D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012000" y="692279"/>
            <a:ext cx="168120" cy="58910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7"/>
          <p:cNvSpPr/>
          <p:nvPr/>
        </p:nvSpPr>
        <p:spPr>
          <a:xfrm>
            <a:off x="34920" y="2119320"/>
            <a:ext cx="4753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Body D, E leží na ose y</a:t>
            </a: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5292720" y="3198960"/>
            <a:ext cx="1193759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3381480" y="3675240"/>
            <a:ext cx="5194080" cy="29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5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5724360" y="750960"/>
            <a:ext cx="344520" cy="51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21"/>
          <p:cNvSpPr/>
          <p:nvPr/>
        </p:nvSpPr>
        <p:spPr>
          <a:xfrm>
            <a:off x="5969160" y="2048040"/>
            <a:ext cx="107640" cy="1076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6600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 Box 22"/>
          <p:cNvSpPr/>
          <p:nvPr/>
        </p:nvSpPr>
        <p:spPr>
          <a:xfrm>
            <a:off x="6012000" y="4567320"/>
            <a:ext cx="5760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E</a:t>
            </a:r>
          </a:p>
        </p:txBody>
      </p:sp>
      <p:sp>
        <p:nvSpPr>
          <p:cNvPr id="13" name="Oval 23"/>
          <p:cNvSpPr/>
          <p:nvPr/>
        </p:nvSpPr>
        <p:spPr>
          <a:xfrm>
            <a:off x="5969160" y="4881600"/>
            <a:ext cx="107640" cy="10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6600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24"/>
          <p:cNvSpPr/>
          <p:nvPr/>
        </p:nvSpPr>
        <p:spPr>
          <a:xfrm>
            <a:off x="395280" y="2550960"/>
            <a:ext cx="4753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jejich</a:t>
            </a:r>
            <a:r>
              <a:rPr lang="cs-CZ" sz="2400" i="1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 první souřadnice je rovna 0</a:t>
            </a:r>
          </a:p>
        </p:txBody>
      </p:sp>
      <p:sp>
        <p:nvSpPr>
          <p:cNvPr id="15" name="Rectangle 25"/>
          <p:cNvSpPr/>
          <p:nvPr/>
        </p:nvSpPr>
        <p:spPr>
          <a:xfrm>
            <a:off x="179280" y="3055320"/>
            <a:ext cx="144000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D[0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4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]</a:t>
            </a:r>
          </a:p>
        </p:txBody>
      </p:sp>
      <p:sp>
        <p:nvSpPr>
          <p:cNvPr id="16" name="Rectangle 26"/>
          <p:cNvSpPr/>
          <p:nvPr/>
        </p:nvSpPr>
        <p:spPr>
          <a:xfrm>
            <a:off x="1547640" y="3055320"/>
            <a:ext cx="144000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E[0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-3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]</a:t>
            </a:r>
          </a:p>
        </p:txBody>
      </p:sp>
      <p:sp>
        <p:nvSpPr>
          <p:cNvPr id="17" name="Text Box 27"/>
          <p:cNvSpPr/>
          <p:nvPr/>
        </p:nvSpPr>
        <p:spPr>
          <a:xfrm>
            <a:off x="8028000" y="3271679"/>
            <a:ext cx="576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P</a:t>
            </a:r>
          </a:p>
        </p:txBody>
      </p:sp>
      <p:sp>
        <p:nvSpPr>
          <p:cNvPr id="18" name="Oval 28"/>
          <p:cNvSpPr/>
          <p:nvPr/>
        </p:nvSpPr>
        <p:spPr>
          <a:xfrm>
            <a:off x="7985160" y="3657600"/>
            <a:ext cx="108000" cy="10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6600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Text Box 29"/>
          <p:cNvSpPr/>
          <p:nvPr/>
        </p:nvSpPr>
        <p:spPr>
          <a:xfrm>
            <a:off x="3564000" y="3246479"/>
            <a:ext cx="576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R</a:t>
            </a:r>
          </a:p>
        </p:txBody>
      </p:sp>
      <p:sp>
        <p:nvSpPr>
          <p:cNvPr id="20" name="Oval 30"/>
          <p:cNvSpPr/>
          <p:nvPr/>
        </p:nvSpPr>
        <p:spPr>
          <a:xfrm>
            <a:off x="3527279" y="3632040"/>
            <a:ext cx="108000" cy="10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6600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1" name="Text Box 31"/>
          <p:cNvSpPr/>
          <p:nvPr/>
        </p:nvSpPr>
        <p:spPr>
          <a:xfrm>
            <a:off x="179280" y="4135320"/>
            <a:ext cx="4753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Body P, R leží na ose x</a:t>
            </a:r>
          </a:p>
        </p:txBody>
      </p:sp>
      <p:sp>
        <p:nvSpPr>
          <p:cNvPr id="22" name="Text Box 32"/>
          <p:cNvSpPr/>
          <p:nvPr/>
        </p:nvSpPr>
        <p:spPr>
          <a:xfrm>
            <a:off x="539640" y="4567320"/>
            <a:ext cx="4753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/>
            </a:pPr>
            <a:r>
              <a:rPr lang="cs-CZ" sz="2400" i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jejich</a:t>
            </a:r>
            <a:r>
              <a:rPr lang="cs-CZ" sz="2400" i="1">
                <a:solidFill>
                  <a:srgbClr val="FF6600"/>
                </a:solidFill>
                <a:latin typeface="Times New Roman" pitchFamily="18"/>
                <a:ea typeface="Arial Unicode MS" pitchFamily="2"/>
                <a:cs typeface="Tahoma" pitchFamily="2"/>
              </a:rPr>
              <a:t> druhá souřadnice je rovna 0</a:t>
            </a:r>
          </a:p>
        </p:txBody>
      </p:sp>
      <p:sp>
        <p:nvSpPr>
          <p:cNvPr id="23" name="Rectangle 33"/>
          <p:cNvSpPr/>
          <p:nvPr/>
        </p:nvSpPr>
        <p:spPr>
          <a:xfrm>
            <a:off x="324000" y="5071320"/>
            <a:ext cx="1439639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P[5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0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]</a:t>
            </a:r>
          </a:p>
        </p:txBody>
      </p:sp>
      <p:sp>
        <p:nvSpPr>
          <p:cNvPr id="24" name="Rectangle 34"/>
          <p:cNvSpPr/>
          <p:nvPr/>
        </p:nvSpPr>
        <p:spPr>
          <a:xfrm>
            <a:off x="1547640" y="5071320"/>
            <a:ext cx="144000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R[-6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0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]</a:t>
            </a:r>
          </a:p>
        </p:txBody>
      </p:sp>
      <p:sp>
        <p:nvSpPr>
          <p:cNvPr id="25" name="Rectangle 36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8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 animBg="1"/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1000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Rod" pitchFamily="49"/>
                <a:cs typeface="Rod" pitchFamily="49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Rod" pitchFamily="49"/>
                <a:cs typeface="Rod" pitchFamily="49"/>
              </a:rPr>
              <a:t>xy</a:t>
            </a:r>
          </a:p>
        </p:txBody>
      </p:sp>
      <p:sp>
        <p:nvSpPr>
          <p:cNvPr id="3" name="Rectangle 3"/>
          <p:cNvSpPr/>
          <p:nvPr/>
        </p:nvSpPr>
        <p:spPr>
          <a:xfrm>
            <a:off x="0" y="887040"/>
            <a:ext cx="6443640" cy="1191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Do pravoúhlé soustavy souřadnic zakresli body: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endParaRPr lang="cs-CZ" sz="24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buNone/>
              <a:tabLst/>
            </a:pPr>
            <a:endParaRPr lang="cs-CZ" sz="24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844559"/>
            <a:ext cx="9144000" cy="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Rectangle 13"/>
          <p:cNvSpPr/>
          <p:nvPr/>
        </p:nvSpPr>
        <p:spPr>
          <a:xfrm>
            <a:off x="108000" y="1712160"/>
            <a:ext cx="3879719" cy="3933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A[1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3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B[-2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 -1]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C[0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; 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7]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D[0,5; -1]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E[2; 0]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F[3; -2]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G[0; -0,5]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H[-2; -2]</a:t>
            </a:r>
          </a:p>
          <a:p>
            <a:pPr marL="0" marR="0" lvl="0" indent="0" rtl="0" hangingPunct="0">
              <a:lnSpc>
                <a:spcPct val="100000"/>
              </a:lnSpc>
              <a:buNone/>
              <a:tabLst/>
            </a:pPr>
            <a:endParaRPr lang="cs-CZ" sz="2800">
              <a:solidFill>
                <a:srgbClr val="333399"/>
              </a:solidFill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pic>
        <p:nvPicPr>
          <p:cNvPr id="6" name="Picture 15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419640" y="1398600"/>
            <a:ext cx="4825800" cy="48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Line 16"/>
          <p:cNvSpPr/>
          <p:nvPr/>
        </p:nvSpPr>
        <p:spPr>
          <a:xfrm>
            <a:off x="6156360" y="2622600"/>
            <a:ext cx="0" cy="1511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Line 17"/>
          <p:cNvSpPr/>
          <p:nvPr/>
        </p:nvSpPr>
        <p:spPr>
          <a:xfrm flipH="1">
            <a:off x="5724360" y="3108239"/>
            <a:ext cx="50328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Text Box 18"/>
          <p:cNvSpPr/>
          <p:nvPr/>
        </p:nvSpPr>
        <p:spPr>
          <a:xfrm>
            <a:off x="6012000" y="291456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0" name="Text Box 19"/>
          <p:cNvSpPr/>
          <p:nvPr/>
        </p:nvSpPr>
        <p:spPr>
          <a:xfrm>
            <a:off x="6108839" y="283860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</a:p>
        </p:txBody>
      </p:sp>
      <p:sp>
        <p:nvSpPr>
          <p:cNvPr id="11" name="Line 21"/>
          <p:cNvSpPr/>
          <p:nvPr/>
        </p:nvSpPr>
        <p:spPr>
          <a:xfrm>
            <a:off x="5130720" y="4062239"/>
            <a:ext cx="17640" cy="1079641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Line 22"/>
          <p:cNvSpPr/>
          <p:nvPr/>
        </p:nvSpPr>
        <p:spPr>
          <a:xfrm flipH="1">
            <a:off x="5076360" y="4475160"/>
            <a:ext cx="862199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23"/>
          <p:cNvSpPr/>
          <p:nvPr/>
        </p:nvSpPr>
        <p:spPr>
          <a:xfrm>
            <a:off x="4987800" y="428472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4" name="Text Box 24"/>
          <p:cNvSpPr/>
          <p:nvPr/>
        </p:nvSpPr>
        <p:spPr>
          <a:xfrm>
            <a:off x="4861080" y="442260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</a:p>
        </p:txBody>
      </p:sp>
      <p:sp>
        <p:nvSpPr>
          <p:cNvPr id="15" name="Text Box 26"/>
          <p:cNvSpPr/>
          <p:nvPr/>
        </p:nvSpPr>
        <p:spPr>
          <a:xfrm>
            <a:off x="5667479" y="154620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6" name="Text Box 27"/>
          <p:cNvSpPr/>
          <p:nvPr/>
        </p:nvSpPr>
        <p:spPr>
          <a:xfrm>
            <a:off x="5796000" y="146988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</a:t>
            </a:r>
          </a:p>
        </p:txBody>
      </p:sp>
      <p:sp>
        <p:nvSpPr>
          <p:cNvPr id="17" name="Line 28"/>
          <p:cNvSpPr/>
          <p:nvPr/>
        </p:nvSpPr>
        <p:spPr>
          <a:xfrm>
            <a:off x="5973840" y="4062239"/>
            <a:ext cx="0" cy="792361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8" name="Text Box 32"/>
          <p:cNvSpPr/>
          <p:nvPr/>
        </p:nvSpPr>
        <p:spPr>
          <a:xfrm>
            <a:off x="5829480" y="428148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19" name="Text Box 33"/>
          <p:cNvSpPr/>
          <p:nvPr/>
        </p:nvSpPr>
        <p:spPr>
          <a:xfrm>
            <a:off x="5940360" y="437364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D</a:t>
            </a:r>
          </a:p>
        </p:txBody>
      </p:sp>
      <p:sp>
        <p:nvSpPr>
          <p:cNvPr id="20" name="Text Box 34"/>
          <p:cNvSpPr/>
          <p:nvPr/>
        </p:nvSpPr>
        <p:spPr>
          <a:xfrm>
            <a:off x="6351480" y="393228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21" name="Text Box 35"/>
          <p:cNvSpPr/>
          <p:nvPr/>
        </p:nvSpPr>
        <p:spPr>
          <a:xfrm>
            <a:off x="6443640" y="415764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E</a:t>
            </a:r>
          </a:p>
        </p:txBody>
      </p:sp>
      <p:sp>
        <p:nvSpPr>
          <p:cNvPr id="22" name="Line 37"/>
          <p:cNvSpPr/>
          <p:nvPr/>
        </p:nvSpPr>
        <p:spPr>
          <a:xfrm>
            <a:off x="6840360" y="4062239"/>
            <a:ext cx="0" cy="792361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3" name="Line 38"/>
          <p:cNvSpPr/>
          <p:nvPr/>
        </p:nvSpPr>
        <p:spPr>
          <a:xfrm flipH="1">
            <a:off x="5797440" y="4818240"/>
            <a:ext cx="122256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4" name="Text Box 39"/>
          <p:cNvSpPr/>
          <p:nvPr/>
        </p:nvSpPr>
        <p:spPr>
          <a:xfrm>
            <a:off x="6703920" y="461628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25" name="Text Box 40"/>
          <p:cNvSpPr/>
          <p:nvPr/>
        </p:nvSpPr>
        <p:spPr>
          <a:xfrm>
            <a:off x="6805440" y="480528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F</a:t>
            </a:r>
          </a:p>
        </p:txBody>
      </p:sp>
      <p:sp>
        <p:nvSpPr>
          <p:cNvPr id="26" name="Text Box 41"/>
          <p:cNvSpPr/>
          <p:nvPr/>
        </p:nvSpPr>
        <p:spPr>
          <a:xfrm>
            <a:off x="5689440" y="409428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27" name="Text Box 42"/>
          <p:cNvSpPr/>
          <p:nvPr/>
        </p:nvSpPr>
        <p:spPr>
          <a:xfrm>
            <a:off x="5437080" y="4086360"/>
            <a:ext cx="3589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G</a:t>
            </a:r>
          </a:p>
        </p:txBody>
      </p:sp>
      <p:sp>
        <p:nvSpPr>
          <p:cNvPr id="28" name="Line 43"/>
          <p:cNvSpPr/>
          <p:nvPr/>
        </p:nvSpPr>
        <p:spPr>
          <a:xfrm flipH="1">
            <a:off x="5076360" y="4818240"/>
            <a:ext cx="862199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9" name="Text Box 44"/>
          <p:cNvSpPr/>
          <p:nvPr/>
        </p:nvSpPr>
        <p:spPr>
          <a:xfrm>
            <a:off x="5005440" y="462744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6600CC"/>
                </a:solidFill>
                <a:latin typeface="Times New Roman" pitchFamily="18"/>
                <a:ea typeface="Arial Unicode MS" pitchFamily="2"/>
                <a:cs typeface="Tahoma" pitchFamily="2"/>
              </a:rPr>
              <a:t>x</a:t>
            </a:r>
          </a:p>
        </p:txBody>
      </p:sp>
      <p:sp>
        <p:nvSpPr>
          <p:cNvPr id="30" name="Text Box 45"/>
          <p:cNvSpPr/>
          <p:nvPr/>
        </p:nvSpPr>
        <p:spPr>
          <a:xfrm>
            <a:off x="4861080" y="4782960"/>
            <a:ext cx="3585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spcBef>
                <a:spcPts val="998"/>
              </a:spcBef>
              <a:spcAft>
                <a:spcPts val="0"/>
              </a:spcAft>
              <a:buNone/>
              <a:tabLst/>
            </a:pPr>
            <a:r>
              <a:rPr lang="cs-CZ" sz="16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H</a:t>
            </a:r>
          </a:p>
        </p:txBody>
      </p:sp>
      <p:sp>
        <p:nvSpPr>
          <p:cNvPr id="31" name="Rectangle 51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4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-2700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buNone/>
              <a:tabLst/>
            </a:pPr>
            <a:r>
              <a:rPr lang="cs-CZ" sz="36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6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</p:txBody>
      </p:sp>
      <p:sp>
        <p:nvSpPr>
          <p:cNvPr id="3" name="Rectangle 3"/>
          <p:cNvSpPr/>
          <p:nvPr/>
        </p:nvSpPr>
        <p:spPr>
          <a:xfrm>
            <a:off x="250920" y="1755000"/>
            <a:ext cx="352908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Urči souřadnice bodů</a:t>
            </a:r>
          </a:p>
        </p:txBody>
      </p:sp>
      <p:pic>
        <p:nvPicPr>
          <p:cNvPr id="4" name="Picture 20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479760" y="1400040"/>
            <a:ext cx="4908600" cy="49672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Line 21"/>
          <p:cNvSpPr/>
          <p:nvPr/>
        </p:nvSpPr>
        <p:spPr>
          <a:xfrm>
            <a:off x="7308720" y="3487679"/>
            <a:ext cx="0" cy="792361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Line 22"/>
          <p:cNvSpPr/>
          <p:nvPr/>
        </p:nvSpPr>
        <p:spPr>
          <a:xfrm flipH="1">
            <a:off x="5867279" y="3487679"/>
            <a:ext cx="1441441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Rectangle 23"/>
          <p:cNvSpPr/>
          <p:nvPr/>
        </p:nvSpPr>
        <p:spPr>
          <a:xfrm>
            <a:off x="1120319" y="2695680"/>
            <a:ext cx="1213919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[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4;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2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]</a:t>
            </a:r>
          </a:p>
        </p:txBody>
      </p:sp>
      <p:sp>
        <p:nvSpPr>
          <p:cNvPr id="8" name="Line 24"/>
          <p:cNvSpPr/>
          <p:nvPr/>
        </p:nvSpPr>
        <p:spPr>
          <a:xfrm>
            <a:off x="4173480" y="4064040"/>
            <a:ext cx="0" cy="1871639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Line 25"/>
          <p:cNvSpPr/>
          <p:nvPr/>
        </p:nvSpPr>
        <p:spPr>
          <a:xfrm flipH="1">
            <a:off x="4140000" y="5899320"/>
            <a:ext cx="194436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26"/>
          <p:cNvSpPr/>
          <p:nvPr/>
        </p:nvSpPr>
        <p:spPr>
          <a:xfrm>
            <a:off x="1119600" y="3414600"/>
            <a:ext cx="13435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[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-5;-5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]</a:t>
            </a:r>
          </a:p>
        </p:txBody>
      </p:sp>
      <p:sp>
        <p:nvSpPr>
          <p:cNvPr id="11" name="Line 27"/>
          <p:cNvSpPr/>
          <p:nvPr/>
        </p:nvSpPr>
        <p:spPr>
          <a:xfrm>
            <a:off x="6264360" y="4064040"/>
            <a:ext cx="0" cy="115092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Line 28"/>
          <p:cNvSpPr/>
          <p:nvPr/>
        </p:nvSpPr>
        <p:spPr>
          <a:xfrm flipH="1">
            <a:off x="5867279" y="5214960"/>
            <a:ext cx="433441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Rectangle 29"/>
          <p:cNvSpPr/>
          <p:nvPr/>
        </p:nvSpPr>
        <p:spPr>
          <a:xfrm>
            <a:off x="1182240" y="4135320"/>
            <a:ext cx="12247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[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1;-3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]</a:t>
            </a:r>
          </a:p>
        </p:txBody>
      </p:sp>
      <p:sp>
        <p:nvSpPr>
          <p:cNvPr id="14" name="Line 30"/>
          <p:cNvSpPr/>
          <p:nvPr/>
        </p:nvSpPr>
        <p:spPr>
          <a:xfrm>
            <a:off x="5397480" y="1687680"/>
            <a:ext cx="0" cy="2519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Line 31"/>
          <p:cNvSpPr/>
          <p:nvPr/>
        </p:nvSpPr>
        <p:spPr>
          <a:xfrm flipH="1">
            <a:off x="5363640" y="1724040"/>
            <a:ext cx="57636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Rectangle 32"/>
          <p:cNvSpPr/>
          <p:nvPr/>
        </p:nvSpPr>
        <p:spPr>
          <a:xfrm>
            <a:off x="1185120" y="4768919"/>
            <a:ext cx="1511279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D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[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-1,5;7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]</a:t>
            </a:r>
          </a:p>
        </p:txBody>
      </p:sp>
      <p:sp>
        <p:nvSpPr>
          <p:cNvPr id="17" name="Line 33"/>
          <p:cNvSpPr/>
          <p:nvPr/>
        </p:nvSpPr>
        <p:spPr>
          <a:xfrm>
            <a:off x="7999560" y="2695680"/>
            <a:ext cx="0" cy="151128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8" name="Line 34"/>
          <p:cNvSpPr/>
          <p:nvPr/>
        </p:nvSpPr>
        <p:spPr>
          <a:xfrm flipH="1">
            <a:off x="5796000" y="2789280"/>
            <a:ext cx="2233440" cy="0"/>
          </a:xfrm>
          <a:prstGeom prst="line">
            <a:avLst/>
          </a:prstGeom>
          <a:noFill/>
          <a:ln w="25560">
            <a:solidFill>
              <a:srgbClr val="FF0000"/>
            </a:solidFill>
            <a:custDash>
              <a:ds d="98592" sp="98592"/>
            </a:custDash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Rectangle 35"/>
          <p:cNvSpPr/>
          <p:nvPr/>
        </p:nvSpPr>
        <p:spPr>
          <a:xfrm>
            <a:off x="1178280" y="5416560"/>
            <a:ext cx="108612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E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[</a:t>
            </a: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6;4</a:t>
            </a:r>
            <a:r>
              <a:rPr lang="en-US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]</a:t>
            </a:r>
          </a:p>
        </p:txBody>
      </p:sp>
      <p:sp>
        <p:nvSpPr>
          <p:cNvPr id="20" name="Rectangle 37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4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0" grpId="0"/>
      <p:bldP spid="13" grpId="0"/>
      <p:bldP spid="16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57200" y="260280"/>
            <a:ext cx="8229600" cy="711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marL="0" marR="0" lvl="0" indent="0" algn="ctr" rtl="0" hangingPunct="1">
              <a:buNone/>
              <a:tabLst/>
            </a:pPr>
            <a:r>
              <a:rPr lang="cs-CZ" sz="3200" b="1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Soustava souřadnic O</a:t>
            </a:r>
            <a:r>
              <a:rPr lang="cs-CZ" sz="3200" b="1" baseline="-250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xy</a:t>
            </a:r>
          </a:p>
          <a:p>
            <a:pPr marL="0" marR="0" lvl="0" indent="0" algn="ctr" rtl="0" hangingPunct="1">
              <a:buNone/>
              <a:tabLst/>
            </a:pPr>
            <a:endParaRPr lang="cs-CZ" sz="3200" b="1" baseline="-25000">
              <a:solidFill>
                <a:srgbClr val="333399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0" y="609480"/>
            <a:ext cx="7524719" cy="13737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Do pravoúhlé soustavy souřadnic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zakresli pětiúhelník ABCDE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 vybarvi ho: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	</a:t>
            </a:r>
          </a:p>
        </p:txBody>
      </p:sp>
      <p:sp>
        <p:nvSpPr>
          <p:cNvPr id="4" name="Rectangle 5"/>
          <p:cNvSpPr/>
          <p:nvPr/>
        </p:nvSpPr>
        <p:spPr>
          <a:xfrm>
            <a:off x="615600" y="2262240"/>
            <a:ext cx="1500839" cy="222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A[-4; -5]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B[2; -3]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C[5; 7]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D[0; 6]</a:t>
            </a:r>
          </a:p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800">
                <a:solidFill>
                  <a:srgbClr val="333399"/>
                </a:solidFill>
                <a:latin typeface="Times New Roman" pitchFamily="18"/>
                <a:ea typeface="Arial Unicode MS" pitchFamily="2"/>
                <a:cs typeface="Tahoma" pitchFamily="2"/>
              </a:rPr>
              <a:t>E[-4; -4]</a:t>
            </a:r>
          </a:p>
        </p:txBody>
      </p:sp>
      <p:pic>
        <p:nvPicPr>
          <p:cNvPr id="5" name="Picture 1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327479" y="520560"/>
            <a:ext cx="5815080" cy="5891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4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28919" y="520560"/>
            <a:ext cx="5815080" cy="5891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5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328919" y="520560"/>
            <a:ext cx="5815080" cy="58913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7"/>
          <p:cNvSpPr/>
          <p:nvPr/>
        </p:nvSpPr>
        <p:spPr>
          <a:xfrm>
            <a:off x="0" y="6523200"/>
            <a:ext cx="9144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algn="ctr" rtl="0" hangingPunct="1">
              <a:buNone/>
              <a:tabLst/>
            </a:pP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Dostupné z metodického portálu </a:t>
            </a:r>
            <a:r>
              <a:rPr lang="cs-CZ" sz="900" i="1">
                <a:solidFill>
                  <a:srgbClr val="009999"/>
                </a:solidFill>
                <a:latin typeface="Times New Roman" pitchFamily="18"/>
                <a:ea typeface="Arial Unicode MS" pitchFamily="2"/>
                <a:cs typeface="Tahoma" pitchFamily="2"/>
                <a:hlinkClick r:id="rId6"/>
              </a:rPr>
              <a:t>www.rvp.cz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, ISSN: 1802 – 4785, financovaného z ESF a státního rozpočtu ČR, provozováno Výzkumným ústavem pedagogickým v Praze. Obrázky jsou vytvořeny v grafickém editoru Zoner Calisto – Autor </a:t>
            </a:r>
            <a:r>
              <a:rPr lang="en-US" sz="900" i="1">
                <a:latin typeface="Times New Roman" pitchFamily="18"/>
                <a:ea typeface="Arial" pitchFamily="34"/>
                <a:cs typeface="Arial" pitchFamily="34"/>
              </a:rPr>
              <a:t>©</a:t>
            </a:r>
            <a:r>
              <a:rPr lang="cs-CZ" sz="900" i="1">
                <a:latin typeface="Times New Roman" pitchFamily="18"/>
                <a:ea typeface="Arial Unicode MS" pitchFamily="2"/>
                <a:cs typeface="Tahoma" pitchFamily="2"/>
              </a:rPr>
              <a:t> Kamila Kočová.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660</Words>
  <Application>Microsoft Office PowerPoint</Application>
  <PresentationFormat>Předvádění na obrazovce (4:3)</PresentationFormat>
  <Paragraphs>172</Paragraphs>
  <Slides>14</Slides>
  <Notes>14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Soustava souřadnic</dc:title>
  <dc:creator>Kamila Kočová</dc:creator>
  <dc:description>Dostupné z Metodického portálu www.rvp.cz, ISSN: 1802-4785, financovaného z ESF a státního rozpočtu ČR. Provozováno Výzkumným ústavem pedagogickým v Praze.</dc:description>
  <cp:lastModifiedBy>jfilipova</cp:lastModifiedBy>
  <cp:revision>85</cp:revision>
  <dcterms:created xsi:type="dcterms:W3CDTF">2005-12-12T17:07:41Z</dcterms:created>
  <dcterms:modified xsi:type="dcterms:W3CDTF">2020-03-18T09:43:32Z</dcterms:modified>
</cp:coreProperties>
</file>