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omic Sans MS" pitchFamily="66"/>
              <a:buChar char="•"/>
            </a:lvl2pPr>
            <a:lvl3pPr lvl="2">
              <a:buClr>
                <a:srgbClr val="000000"/>
              </a:buClr>
              <a:buSzPct val="100000"/>
              <a:buFont typeface="Comic Sans MS" pitchFamily="66"/>
              <a:buChar char="•"/>
            </a:lvl3pPr>
            <a:lvl4pPr lvl="3">
              <a:buClr>
                <a:srgbClr val="000000"/>
              </a:buClr>
              <a:buSzPct val="100000"/>
              <a:buFont typeface="Comic Sans MS" pitchFamily="66"/>
              <a:buChar char="•"/>
            </a:lvl4pPr>
            <a:lvl5pPr lvl="4">
              <a:buClr>
                <a:srgbClr val="000000"/>
              </a:buClr>
              <a:buSzPct val="100000"/>
              <a:buFont typeface="Comic Sans MS" pitchFamily="66"/>
              <a:buChar char="•"/>
            </a:lvl5pPr>
            <a:lvl6pPr lvl="5">
              <a:buClr>
                <a:srgbClr val="000000"/>
              </a:buClr>
              <a:buSzPct val="100000"/>
              <a:buFont typeface="Comic Sans MS" pitchFamily="66"/>
              <a:buChar char="•"/>
            </a:lvl6pPr>
            <a:lvl7pPr lvl="6">
              <a:buClr>
                <a:srgbClr val="000000"/>
              </a:buClr>
              <a:buSzPct val="100000"/>
              <a:buFont typeface="Comic Sans MS" pitchFamily="66"/>
              <a:buChar char="•"/>
            </a:lvl7pPr>
            <a:lvl8pPr lvl="7">
              <a:buClr>
                <a:srgbClr val="000000"/>
              </a:buClr>
              <a:buSzPct val="100000"/>
              <a:buFont typeface="Comic Sans MS" pitchFamily="66"/>
              <a:buChar char="•"/>
            </a:lvl8pPr>
            <a:lvl9pPr lvl="8">
              <a:buClr>
                <a:srgbClr val="000000"/>
              </a:buClr>
              <a:buSzPct val="100000"/>
              <a:buFont typeface="Comic Sans MS" pitchFamily="66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endParaRPr lang="cs-CZ" sz="1400" b="0" i="0" u="none" strike="noStrike" baseline="0">
              <a:ln>
                <a:noFill/>
              </a:ln>
              <a:solidFill>
                <a:srgbClr val="000000"/>
              </a:solidFill>
              <a:latin typeface="Comic Sans MS" pitchFamily="66"/>
              <a:ea typeface="Arial" pitchFamily="2"/>
              <a:cs typeface="Arial" pitchFamily="2"/>
            </a:endParaRP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quarter" idx="1"/>
          </p:nvPr>
        </p:nvSpPr>
        <p:spPr>
          <a:xfrm>
            <a:off x="3881880" y="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omic Sans MS" pitchFamily="66"/>
              <a:buChar char="•"/>
            </a:lvl2pPr>
            <a:lvl3pPr lvl="2">
              <a:buClr>
                <a:srgbClr val="000000"/>
              </a:buClr>
              <a:buSzPct val="100000"/>
              <a:buFont typeface="Comic Sans MS" pitchFamily="66"/>
              <a:buChar char="•"/>
            </a:lvl3pPr>
            <a:lvl4pPr lvl="3">
              <a:buClr>
                <a:srgbClr val="000000"/>
              </a:buClr>
              <a:buSzPct val="100000"/>
              <a:buFont typeface="Comic Sans MS" pitchFamily="66"/>
              <a:buChar char="•"/>
            </a:lvl4pPr>
            <a:lvl5pPr lvl="4">
              <a:buClr>
                <a:srgbClr val="000000"/>
              </a:buClr>
              <a:buSzPct val="100000"/>
              <a:buFont typeface="Comic Sans MS" pitchFamily="66"/>
              <a:buChar char="•"/>
            </a:lvl5pPr>
            <a:lvl6pPr lvl="5">
              <a:buClr>
                <a:srgbClr val="000000"/>
              </a:buClr>
              <a:buSzPct val="100000"/>
              <a:buFont typeface="Comic Sans MS" pitchFamily="66"/>
              <a:buChar char="•"/>
            </a:lvl6pPr>
            <a:lvl7pPr lvl="6">
              <a:buClr>
                <a:srgbClr val="000000"/>
              </a:buClr>
              <a:buSzPct val="100000"/>
              <a:buFont typeface="Comic Sans MS" pitchFamily="66"/>
              <a:buChar char="•"/>
            </a:lvl7pPr>
            <a:lvl8pPr lvl="7">
              <a:buClr>
                <a:srgbClr val="000000"/>
              </a:buClr>
              <a:buSzPct val="100000"/>
              <a:buFont typeface="Comic Sans MS" pitchFamily="66"/>
              <a:buChar char="•"/>
            </a:lvl8pPr>
            <a:lvl9pPr lvl="8">
              <a:buClr>
                <a:srgbClr val="000000"/>
              </a:buClr>
              <a:buSzPct val="100000"/>
              <a:buFont typeface="Comic Sans MS" pitchFamily="66"/>
              <a:buChar char="•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endParaRPr lang="cs-CZ" sz="1400" b="0" i="0" u="none" strike="noStrike" baseline="0">
              <a:ln>
                <a:noFill/>
              </a:ln>
              <a:solidFill>
                <a:srgbClr val="000000"/>
              </a:solidFill>
              <a:latin typeface="Comic Sans MS" pitchFamily="66"/>
              <a:ea typeface="Arial" pitchFamily="2"/>
              <a:cs typeface="Arial" pitchFamily="2"/>
            </a:endParaRPr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omic Sans MS" pitchFamily="66"/>
              <a:buChar char="•"/>
            </a:lvl2pPr>
            <a:lvl3pPr lvl="2">
              <a:buClr>
                <a:srgbClr val="000000"/>
              </a:buClr>
              <a:buSzPct val="100000"/>
              <a:buFont typeface="Comic Sans MS" pitchFamily="66"/>
              <a:buChar char="•"/>
            </a:lvl3pPr>
            <a:lvl4pPr lvl="3">
              <a:buClr>
                <a:srgbClr val="000000"/>
              </a:buClr>
              <a:buSzPct val="100000"/>
              <a:buFont typeface="Comic Sans MS" pitchFamily="66"/>
              <a:buChar char="•"/>
            </a:lvl4pPr>
            <a:lvl5pPr lvl="4">
              <a:buClr>
                <a:srgbClr val="000000"/>
              </a:buClr>
              <a:buSzPct val="100000"/>
              <a:buFont typeface="Comic Sans MS" pitchFamily="66"/>
              <a:buChar char="•"/>
            </a:lvl5pPr>
            <a:lvl6pPr lvl="5">
              <a:buClr>
                <a:srgbClr val="000000"/>
              </a:buClr>
              <a:buSzPct val="100000"/>
              <a:buFont typeface="Comic Sans MS" pitchFamily="66"/>
              <a:buChar char="•"/>
            </a:lvl6pPr>
            <a:lvl7pPr lvl="6">
              <a:buClr>
                <a:srgbClr val="000000"/>
              </a:buClr>
              <a:buSzPct val="100000"/>
              <a:buFont typeface="Comic Sans MS" pitchFamily="66"/>
              <a:buChar char="•"/>
            </a:lvl7pPr>
            <a:lvl8pPr lvl="7">
              <a:buClr>
                <a:srgbClr val="000000"/>
              </a:buClr>
              <a:buSzPct val="100000"/>
              <a:buFont typeface="Comic Sans MS" pitchFamily="66"/>
              <a:buChar char="•"/>
            </a:lvl8pPr>
            <a:lvl9pPr lvl="8">
              <a:buClr>
                <a:srgbClr val="000000"/>
              </a:buClr>
              <a:buSzPct val="100000"/>
              <a:buFont typeface="Comic Sans MS" pitchFamily="66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endParaRPr lang="cs-CZ" sz="1400" b="0" i="0" u="none" strike="noStrike" baseline="0">
              <a:ln>
                <a:noFill/>
              </a:ln>
              <a:solidFill>
                <a:srgbClr val="000000"/>
              </a:solidFill>
              <a:latin typeface="Comic Sans MS" pitchFamily="66"/>
              <a:ea typeface="Arial" pitchFamily="2"/>
              <a:cs typeface="Arial" pitchFamily="2"/>
            </a:endParaRPr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3"/>
          </p:nvPr>
        </p:nvSpPr>
        <p:spPr>
          <a:xfrm>
            <a:off x="388188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omic Sans MS" pitchFamily="66"/>
              <a:buChar char="•"/>
            </a:lvl2pPr>
            <a:lvl3pPr lvl="2">
              <a:buClr>
                <a:srgbClr val="000000"/>
              </a:buClr>
              <a:buSzPct val="100000"/>
              <a:buFont typeface="Comic Sans MS" pitchFamily="66"/>
              <a:buChar char="•"/>
            </a:lvl3pPr>
            <a:lvl4pPr lvl="3">
              <a:buClr>
                <a:srgbClr val="000000"/>
              </a:buClr>
              <a:buSzPct val="100000"/>
              <a:buFont typeface="Comic Sans MS" pitchFamily="66"/>
              <a:buChar char="•"/>
            </a:lvl4pPr>
            <a:lvl5pPr lvl="4">
              <a:buClr>
                <a:srgbClr val="000000"/>
              </a:buClr>
              <a:buSzPct val="100000"/>
              <a:buFont typeface="Comic Sans MS" pitchFamily="66"/>
              <a:buChar char="•"/>
            </a:lvl5pPr>
            <a:lvl6pPr lvl="5">
              <a:buClr>
                <a:srgbClr val="000000"/>
              </a:buClr>
              <a:buSzPct val="100000"/>
              <a:buFont typeface="Comic Sans MS" pitchFamily="66"/>
              <a:buChar char="•"/>
            </a:lvl6pPr>
            <a:lvl7pPr lvl="6">
              <a:buClr>
                <a:srgbClr val="000000"/>
              </a:buClr>
              <a:buSzPct val="100000"/>
              <a:buFont typeface="Comic Sans MS" pitchFamily="66"/>
              <a:buChar char="•"/>
            </a:lvl7pPr>
            <a:lvl8pPr lvl="7">
              <a:buClr>
                <a:srgbClr val="000000"/>
              </a:buClr>
              <a:buSzPct val="100000"/>
              <a:buFont typeface="Comic Sans MS" pitchFamily="66"/>
              <a:buChar char="•"/>
            </a:lvl8pPr>
            <a:lvl9pPr lvl="8">
              <a:buClr>
                <a:srgbClr val="000000"/>
              </a:buClr>
              <a:buSzPct val="100000"/>
              <a:buFont typeface="Comic Sans MS" pitchFamily="66"/>
              <a:buChar char="•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fld id="{0D0670DC-64B1-4524-B305-2403E40A672A}" type="slidenum">
              <a:t>‹#›</a:t>
            </a:fld>
            <a:endParaRPr lang="cs-CZ" sz="1400" b="0" i="0" u="none" strike="noStrike" baseline="0">
              <a:ln>
                <a:noFill/>
              </a:ln>
              <a:solidFill>
                <a:srgbClr val="000000"/>
              </a:solidFill>
              <a:latin typeface="Comic Sans MS" pitchFamily="66"/>
              <a:ea typeface="Arial" pitchFamily="2"/>
              <a:cs typeface="Ari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>
            <a:spLocks noMove="1" noResize="1"/>
          </p:cNvSpPr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lIns="0" tIns="0" rIns="0" bIns="0" anchor="ctr" anchorCtr="1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Zástupný symbol pro záhlaví 2"/>
          <p:cNvSpPr txBox="1">
            <a:spLocks noGrp="1"/>
          </p:cNvSpPr>
          <p:nvPr>
            <p:ph type="hdr" sz="quarter"/>
          </p:nvPr>
        </p:nvSpPr>
        <p:spPr>
          <a:xfrm>
            <a:off x="-360" y="0"/>
            <a:ext cx="2971800" cy="457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0"/>
          <a:lstStyle>
            <a:lvl1pPr lvl="0" rtl="0" hangingPunct="0">
              <a:buNone/>
              <a:tabLst/>
              <a:defRPr lang="cs-CZ" sz="1200">
                <a:latin typeface="Calibri" pitchFamily="34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idx="1"/>
          </p:nvPr>
        </p:nvSpPr>
        <p:spPr>
          <a:xfrm>
            <a:off x="3884399" y="0"/>
            <a:ext cx="2971800" cy="457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0"/>
          <a:lstStyle>
            <a:lvl1pPr marL="0" marR="0" lvl="0" indent="0" algn="r" rtl="0" hangingPunct="1">
              <a:lnSpc>
                <a:spcPct val="100000"/>
              </a:lnSpc>
              <a:buNone/>
              <a:tabLst/>
              <a:defRPr lang="cs-CZ" sz="1200">
                <a:latin typeface="Calibri" pitchFamily="34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obrázek snímku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440"/>
            <a:ext cx="4572000" cy="3429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6" name="Zástupný symbol pro poznámky 5"/>
          <p:cNvSpPr txBox="1">
            <a:spLocks noGrp="1"/>
          </p:cNvSpPr>
          <p:nvPr>
            <p:ph type="body" sz="quarter" idx="3"/>
          </p:nvPr>
        </p:nvSpPr>
        <p:spPr>
          <a:xfrm>
            <a:off x="685799" y="4343400"/>
            <a:ext cx="5486399" cy="411515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  <p:sp>
        <p:nvSpPr>
          <p:cNvPr id="7" name="Zástupný symbol pro zápatí 6"/>
          <p:cNvSpPr txBox="1">
            <a:spLocks noGrp="1"/>
          </p:cNvSpPr>
          <p:nvPr>
            <p:ph type="ftr" sz="quarter" idx="4"/>
          </p:nvPr>
        </p:nvSpPr>
        <p:spPr>
          <a:xfrm>
            <a:off x="-360" y="8685000"/>
            <a:ext cx="2971800" cy="457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0"/>
          <a:lstStyle>
            <a:lvl1pPr lvl="0" rtl="0" hangingPunct="0">
              <a:buNone/>
              <a:tabLst/>
              <a:defRPr lang="cs-CZ" sz="1200">
                <a:latin typeface="Calibri" pitchFamily="34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8" name="Zástupný symbol pro číslo snímku 7"/>
          <p:cNvSpPr txBox="1">
            <a:spLocks noGrp="1"/>
          </p:cNvSpPr>
          <p:nvPr>
            <p:ph type="sldNum" sz="quarter" idx="5"/>
          </p:nvPr>
        </p:nvSpPr>
        <p:spPr>
          <a:xfrm>
            <a:off x="3884399" y="8685000"/>
            <a:ext cx="2971800" cy="457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0"/>
          <a:lstStyle>
            <a:lvl1pPr marL="0" marR="0" lvl="0" indent="0" algn="r" rtl="0" hangingPunct="1">
              <a:lnSpc>
                <a:spcPct val="100000"/>
              </a:lnSpc>
              <a:buNone/>
              <a:tabLst/>
              <a:defRPr lang="cs-CZ" sz="1200">
                <a:latin typeface="Calibri" pitchFamily="34"/>
                <a:ea typeface="Arial Unicode MS" pitchFamily="2"/>
                <a:cs typeface="Tahoma" pitchFamily="2"/>
              </a:defRPr>
            </a:lvl1pPr>
          </a:lstStyle>
          <a:p>
            <a:pPr lvl="0"/>
            <a:fld id="{04EB1C6C-55D6-4A1F-96B9-45E1F5E5698A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cs-CZ" sz="1200" b="0" i="0" u="none" strike="noStrike" baseline="0">
        <a:ln>
          <a:noFill/>
        </a:ln>
        <a:solidFill>
          <a:srgbClr val="000000"/>
        </a:solidFill>
        <a:latin typeface="Calibri" pitchFamily="34"/>
        <a:ea typeface="Arial Unicode MS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alibri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alibri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alibri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alibri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alibri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alibri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alibri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alibri" pitchFamily="34"/>
              <a:buChar char="•"/>
            </a:lvl9pPr>
          </a:lstStyle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B0862D-BDC7-4CF5-BB0E-F8CD77DB51C7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66D5277-7C30-4DEC-94E0-A547CA6B46B3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7400" cy="599757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757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8CC01DD-7D1D-419C-87BA-0DEC92AA43B4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3DF30FD-C4D7-49D4-9874-53E51B4F8AC6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BCBF5DB-25F6-4F78-96F9-CDB43E9EB8ED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CE0D5FA-370C-40E3-BB20-4B0A04E39E72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794E30B-95D6-47E4-A61C-6997C7CDACAF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CEC5E2A-944F-4652-9938-4D64B1314A14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0355B0E-DF4C-4809-8CED-5FCF3452D15A}" type="slidenum">
              <a:t>‹#›</a:t>
            </a:fld>
            <a:endParaRPr lang="cs-CZ"/>
          </a:p>
        </p:txBody>
      </p:sp>
    </p:spTree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D9C4FB-181D-4E91-9406-CC383082A4A3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69641A3-B843-4D42-9214-C62A2E85F8B0}" type="datetime1">
              <a:rPr lang="cs-CZ" smtClean="0"/>
              <a:pPr lvl="0"/>
              <a:t>30.4.2020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cs-CZ" smtClean="0"/>
              <a:t>Dostupné z Metodického portálu www.rvp.cz, ISSN: 1802-4785, financovaného z ESF a státního rozpočtu ČR. Provozováno Výzkumným ústavem pedagogickým v Praze.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0D720E-E91E-446A-BA22-E9D3AF7C275A}" type="slidenum"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 txBox="1">
            <a:spLocks noGrp="1"/>
          </p:cNvSpPr>
          <p:nvPr>
            <p:ph type="title"/>
          </p:nvPr>
        </p:nvSpPr>
        <p:spPr>
          <a:xfrm>
            <a:off x="457200" y="128880"/>
            <a:ext cx="8229600" cy="143460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</a:lstStyle>
          <a:p>
            <a:endParaRPr lang="cs-CZ"/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/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2"/>
          </p:nvPr>
        </p:nvSpPr>
        <p:spPr>
          <a:xfrm>
            <a:off x="456839" y="6332400"/>
            <a:ext cx="2133720" cy="414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ctr" anchorCtr="0" compatLnSpc="1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cs-CZ" sz="1800" b="0" i="0" u="none" strike="noStrike" baseline="0">
                <a:solidFill>
                  <a:srgbClr val="000000"/>
                </a:solidFill>
                <a:latin typeface="Comic Sans MS" pitchFamily="66"/>
                <a:ea typeface="Arial" pitchFamily="2"/>
                <a:cs typeface="Arial" pitchFamily="2"/>
              </a:defRPr>
            </a:lvl1pPr>
          </a:lstStyle>
          <a:p>
            <a:pPr lvl="0"/>
            <a:fld id="{769641A3-B843-4D42-9214-C62A2E85F8B0}" type="datetime1">
              <a:rPr lang="cs-CZ"/>
              <a:pPr lvl="0"/>
              <a:t>2020/4/30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3"/>
          </p:nvPr>
        </p:nvSpPr>
        <p:spPr>
          <a:xfrm>
            <a:off x="3124079" y="5395320"/>
            <a:ext cx="2895839" cy="228851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ctr" anchorCtr="0" compatLnSpc="1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cs-CZ" sz="1800" b="0" i="0" u="none" strike="noStrike" baseline="0">
                <a:solidFill>
                  <a:srgbClr val="000000"/>
                </a:solidFill>
                <a:latin typeface="Comic Sans MS" pitchFamily="66"/>
                <a:ea typeface="Arial" pitchFamily="2"/>
                <a:cs typeface="Arial" pitchFamily="2"/>
              </a:defRPr>
            </a:lvl1pPr>
          </a:lstStyle>
          <a:p>
            <a:pPr lvl="0"/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4"/>
          </p:nvPr>
        </p:nvSpPr>
        <p:spPr>
          <a:xfrm>
            <a:off x="6552719" y="6332400"/>
            <a:ext cx="2133720" cy="414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ctr" anchorCtr="0" compatLnSpc="1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cs-CZ" sz="1800" b="0" i="0" u="none" strike="noStrike" baseline="0">
                <a:solidFill>
                  <a:srgbClr val="000000"/>
                </a:solidFill>
                <a:latin typeface="Comic Sans MS" pitchFamily="66"/>
                <a:ea typeface="Arial" pitchFamily="2"/>
                <a:cs typeface="Arial" pitchFamily="2"/>
              </a:defRPr>
            </a:lvl1pPr>
          </a:lstStyle>
          <a:p>
            <a:pPr lvl="0"/>
            <a:fld id="{2C4EC058-61CD-4AFA-A761-C5C7CDA2F847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marL="0" marR="0" indent="0" algn="ctr" rtl="0" hangingPunct="0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cs-CZ" sz="4400" b="0" i="0" u="none" strike="noStrike" baseline="0">
          <a:ln>
            <a:noFill/>
          </a:ln>
          <a:solidFill>
            <a:srgbClr val="000000"/>
          </a:solidFill>
          <a:latin typeface="Calibri" pitchFamily="34"/>
          <a:ea typeface="Arial Unicode MS" pitchFamily="2"/>
          <a:cs typeface="Mangal" pitchFamily="2"/>
        </a:defRPr>
      </a:lvl1pPr>
    </p:titleStyle>
    <p:bodyStyle>
      <a:lvl1pPr marL="0" marR="0" indent="0" algn="l" rtl="0" hangingPunct="0">
        <a:lnSpc>
          <a:spcPct val="100000"/>
        </a:lnSpc>
        <a:spcBef>
          <a:spcPts val="799"/>
        </a:spcBef>
        <a:spcAft>
          <a:spcPts val="0"/>
        </a:spcAft>
        <a:tabLst>
          <a:tab pos="571320" algn="l"/>
          <a:tab pos="1485719" algn="l"/>
          <a:tab pos="2400119" algn="l"/>
          <a:tab pos="3314519" algn="l"/>
          <a:tab pos="4228919" algn="l"/>
          <a:tab pos="5143320" algn="l"/>
          <a:tab pos="6057720" algn="l"/>
          <a:tab pos="6972120" algn="l"/>
          <a:tab pos="7886520" algn="l"/>
          <a:tab pos="8800920" algn="l"/>
          <a:tab pos="9715320" algn="l"/>
        </a:tabLst>
        <a:defRPr lang="cs-CZ" sz="3200" b="0" i="0" u="none" strike="noStrike" baseline="0">
          <a:ln>
            <a:noFill/>
          </a:ln>
          <a:solidFill>
            <a:srgbClr val="000000"/>
          </a:solidFill>
          <a:latin typeface="Calibri" pitchFamily="34"/>
          <a:ea typeface="Arial Unicode MS" pitchFamily="2"/>
          <a:cs typeface="Mangal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BrunerDvorak_SokolSlet3_Dorost2.PNG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US_Navy_090422-N-0625G-001_A_German_Sailor_assigned_to_the_Federal_Republic_of_Germany_Deutsche_Marine_auxiliary_ship_Frankfurt_AM_Main_%28A_1412%29_tries_to_block_the_ball_as_a_Sailor_from_guided-missile_frigate_USS_Kauffman_%28FFG_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0/0f/US_Navy_090422-N-0625G-001_A_German_Sailor_assigned_to_the_Federal_Republic_of_Germany_Deutsche_Marine_auxiliary_ship_Frankfurt_AM_Main_%28A_1412%29_tries_to_block_the_ball_as_a_Sailor_from_guided-missile_frigate_USS_Kauffman_%28FFG_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685799" y="2130120"/>
            <a:ext cx="7772400" cy="1470239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sil, rovnováha sil</a:t>
            </a:r>
          </a:p>
        </p:txBody>
      </p:sp>
      <p:sp>
        <p:nvSpPr>
          <p:cNvPr id="3" name="Text Box 7"/>
          <p:cNvSpPr/>
          <p:nvPr/>
        </p:nvSpPr>
        <p:spPr>
          <a:xfrm>
            <a:off x="1116000" y="5950079"/>
            <a:ext cx="7128000" cy="550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buNone/>
              <a:tabLst/>
            </a:pPr>
            <a:r>
              <a:rPr lang="cs-CZ" sz="1000" i="1">
                <a:solidFill>
                  <a:srgbClr val="1C1C1C"/>
                </a:solidFill>
                <a:latin typeface="Arial" pitchFamily="18"/>
                <a:ea typeface="Arial Unicode MS" pitchFamily="2"/>
                <a:cs typeface="Tahoma" pitchFamily="2"/>
              </a:rPr>
              <a:t>Autorem materiálu a všech jeho částí, není-li uvedeno jinak je Jitka Sobotková.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</a:pPr>
            <a:r>
              <a:rPr lang="cs-CZ" sz="1000" i="1">
                <a:solidFill>
                  <a:srgbClr val="1C1C1C"/>
                </a:solidFill>
                <a:latin typeface="Arial" pitchFamily="18"/>
                <a:ea typeface="Arial Unicode MS" pitchFamily="2"/>
                <a:cs typeface="Tahoma" pitchFamily="2"/>
              </a:rPr>
              <a:t>Dostupné z Metodického portálu www.rvp.cz. ISSN: 1802-4785, financováno z ESF a státního rozpočtu ČR: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</a:pPr>
            <a:r>
              <a:rPr lang="cs-CZ" sz="1000" i="1">
                <a:solidFill>
                  <a:srgbClr val="1C1C1C"/>
                </a:solidFill>
                <a:latin typeface="Arial" pitchFamily="18"/>
                <a:ea typeface="Arial Unicode MS" pitchFamily="2"/>
                <a:cs typeface="Tahoma" pitchFamily="2"/>
              </a:rPr>
              <a:t>Provozováno Výzkumným ústavem pedagogickým v Praze.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Rovnováha sil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178920" y="4149360"/>
            <a:ext cx="6913799" cy="237528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609480" lvl="0" indent="-609480" hangingPunct="1">
              <a:buNone/>
            </a:pPr>
            <a:r>
              <a:rPr lang="cs-CZ">
                <a:latin typeface="Comic Sans MS" pitchFamily="66"/>
              </a:rPr>
              <a:t>Aby byly síly v rovnováze, pak musí:</a:t>
            </a:r>
          </a:p>
          <a:p>
            <a:pPr marL="0" lvl="0" indent="0" hangingPunct="1">
              <a:buAutoNum type="alphaLcParenR"/>
            </a:pPr>
            <a:r>
              <a:rPr lang="cs-CZ">
                <a:latin typeface="Comic Sans MS" pitchFamily="66"/>
              </a:rPr>
              <a:t>působit na stejné těleso,</a:t>
            </a:r>
          </a:p>
          <a:p>
            <a:pPr marL="0" lvl="0" indent="0" hangingPunct="1">
              <a:buAutoNum type="alphaLcParenR"/>
            </a:pPr>
            <a:r>
              <a:rPr lang="cs-CZ">
                <a:latin typeface="Comic Sans MS" pitchFamily="66"/>
              </a:rPr>
              <a:t>být opačného směru,</a:t>
            </a:r>
          </a:p>
          <a:p>
            <a:pPr marL="0" lvl="0" indent="0" hangingPunct="1">
              <a:buAutoNum type="alphaLcParenR"/>
            </a:pPr>
            <a:r>
              <a:rPr lang="cs-CZ">
                <a:latin typeface="Comic Sans MS" pitchFamily="66"/>
              </a:rPr>
              <a:t>mít stejnou velikost.</a:t>
            </a: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 l="4538" t="27915" r="10225" b="14290"/>
          <a:stretch>
            <a:fillRect/>
          </a:stretch>
        </p:blipFill>
        <p:spPr>
          <a:xfrm>
            <a:off x="1476360" y="1341360"/>
            <a:ext cx="6121440" cy="27766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Line 5"/>
          <p:cNvSpPr/>
          <p:nvPr/>
        </p:nvSpPr>
        <p:spPr>
          <a:xfrm>
            <a:off x="5076720" y="2852640"/>
            <a:ext cx="2376720" cy="0"/>
          </a:xfrm>
          <a:prstGeom prst="line">
            <a:avLst/>
          </a:prstGeom>
          <a:noFill/>
          <a:ln w="50760">
            <a:solidFill>
              <a:srgbClr val="FF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6" name="Line 6"/>
          <p:cNvSpPr/>
          <p:nvPr/>
        </p:nvSpPr>
        <p:spPr>
          <a:xfrm flipH="1">
            <a:off x="1403280" y="2997360"/>
            <a:ext cx="2340000" cy="0"/>
          </a:xfrm>
          <a:prstGeom prst="line">
            <a:avLst/>
          </a:prstGeom>
          <a:noFill/>
          <a:ln w="50760">
            <a:solidFill>
              <a:srgbClr val="0000FF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7" name="Text Box 7"/>
          <p:cNvSpPr/>
          <p:nvPr/>
        </p:nvSpPr>
        <p:spPr>
          <a:xfrm>
            <a:off x="2342520" y="2492280"/>
            <a:ext cx="61200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Times New Roman" pitchFamily="18"/>
                <a:ea typeface="Arial Unicode MS" pitchFamily="2"/>
                <a:cs typeface="Tahoma" pitchFamily="2"/>
              </a:rPr>
              <a:t>F1</a:t>
            </a:r>
          </a:p>
        </p:txBody>
      </p:sp>
      <p:sp>
        <p:nvSpPr>
          <p:cNvPr id="8" name="Text Box 8"/>
          <p:cNvSpPr/>
          <p:nvPr/>
        </p:nvSpPr>
        <p:spPr>
          <a:xfrm>
            <a:off x="6014520" y="2349360"/>
            <a:ext cx="61200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FF0000"/>
                </a:solidFill>
                <a:effectLst>
                  <a:outerShdw dist="17961" dir="2700000">
                    <a:scrgbClr r="0" g="0" b="0"/>
                  </a:outerShdw>
                </a:effectLst>
                <a:latin typeface="Times New Roman" pitchFamily="18"/>
                <a:ea typeface="Arial Unicode MS" pitchFamily="2"/>
                <a:cs typeface="Tahoma" pitchFamily="2"/>
              </a:rPr>
              <a:t>F2</a:t>
            </a:r>
          </a:p>
        </p:txBody>
      </p:sp>
      <p:sp>
        <p:nvSpPr>
          <p:cNvPr id="9" name="Text Box 9"/>
          <p:cNvSpPr/>
          <p:nvPr/>
        </p:nvSpPr>
        <p:spPr>
          <a:xfrm>
            <a:off x="5436000" y="6237360"/>
            <a:ext cx="3509279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>
                <a:solidFill>
                  <a:srgbClr val="0000FF"/>
                </a:solidFill>
                <a:latin typeface="Times New Roman" pitchFamily="18"/>
                <a:ea typeface="Arial Unicode MS" pitchFamily="2"/>
                <a:cs typeface="Tahoma" pitchFamily="2"/>
              </a:rPr>
              <a:t>Výslednice sil je nulová.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path" accel="500" decel="5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05556 -6 2.96296 -6 L 0.55122 0.31504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Class="path" accel="500" decel="5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 -6 -2.22222 -6 L 0.14965 0.42014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-181080" y="0"/>
            <a:ext cx="3538800" cy="92268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Příklad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324000" y="907560"/>
            <a:ext cx="8362800" cy="576144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algn="just" hangingPunct="1">
              <a:lnSpc>
                <a:spcPct val="90000"/>
              </a:lnSpc>
            </a:pPr>
            <a:r>
              <a:rPr lang="cs-CZ">
                <a:latin typeface="Comic Sans MS" pitchFamily="66"/>
              </a:rPr>
              <a:t>Petr a Míša se přetahují o míč. Jejich síly působí opačným směrem. Petr táhne silou 100 N, Míša také silou 100 N. Ověř výpočtem, zda jsou jejich síly</a:t>
            </a:r>
            <a:br>
              <a:rPr lang="cs-CZ">
                <a:latin typeface="Comic Sans MS" pitchFamily="66"/>
              </a:rPr>
            </a:br>
            <a:r>
              <a:rPr lang="cs-CZ">
                <a:latin typeface="Comic Sans MS" pitchFamily="66"/>
              </a:rPr>
              <a:t>v rovnováze.</a:t>
            </a:r>
          </a:p>
          <a:p>
            <a:pPr lvl="0" algn="just" hangingPunct="1">
              <a:lnSpc>
                <a:spcPct val="90000"/>
              </a:lnSpc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>
                <a:latin typeface="Comic Sans MS" pitchFamily="66"/>
              </a:rPr>
              <a:t>	F1 (Petr)…………100 N</a:t>
            </a:r>
          </a:p>
          <a:p>
            <a:pPr lvl="0" algn="just" hangingPunct="1">
              <a:lnSpc>
                <a:spcPct val="90000"/>
              </a:lnSpc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u="sng">
                <a:latin typeface="Comic Sans MS" pitchFamily="66"/>
              </a:rPr>
              <a:t>	F2 (Míša)………..100 N</a:t>
            </a:r>
          </a:p>
          <a:p>
            <a:pPr lvl="0" algn="just" hangingPunct="1">
              <a:lnSpc>
                <a:spcPct val="90000"/>
              </a:lnSpc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>
                <a:latin typeface="Comic Sans MS" pitchFamily="66"/>
              </a:rPr>
              <a:t>	F = F1 – F2</a:t>
            </a:r>
          </a:p>
          <a:p>
            <a:pPr lvl="0" algn="just" hangingPunct="1">
              <a:lnSpc>
                <a:spcPct val="90000"/>
              </a:lnSpc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>
                <a:latin typeface="Comic Sans MS" pitchFamily="66"/>
              </a:rPr>
              <a:t>	F = 100 - 100 = 0</a:t>
            </a:r>
          </a:p>
          <a:p>
            <a:pPr lvl="0" algn="just" hangingPunct="1">
              <a:lnSpc>
                <a:spcPct val="90000"/>
              </a:lnSpc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>
                <a:latin typeface="Comic Sans MS" pitchFamily="66"/>
              </a:rPr>
              <a:t>	Výslednice je nulová.</a:t>
            </a:r>
          </a:p>
          <a:p>
            <a:pPr lvl="0" algn="just" hangingPunct="1">
              <a:lnSpc>
                <a:spcPct val="90000"/>
              </a:lnSpc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>
                <a:solidFill>
                  <a:srgbClr val="0000FF"/>
                </a:solidFill>
                <a:latin typeface="Comic Sans MS" pitchFamily="66"/>
              </a:rPr>
              <a:t>	Síly jsou v rovnováze.</a:t>
            </a:r>
          </a:p>
        </p:txBody>
      </p:sp>
      <p:sp>
        <p:nvSpPr>
          <p:cNvPr id="4" name="Text Box 4"/>
          <p:cNvSpPr/>
          <p:nvPr/>
        </p:nvSpPr>
        <p:spPr>
          <a:xfrm>
            <a:off x="5327640" y="2924279"/>
            <a:ext cx="3816359" cy="1008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000">
                <a:solidFill>
                  <a:srgbClr val="FF0000"/>
                </a:solidFill>
                <a:latin typeface="Times New Roman" pitchFamily="18"/>
                <a:ea typeface="Arial Unicode MS" pitchFamily="2"/>
                <a:cs typeface="Tahoma" pitchFamily="2"/>
              </a:rPr>
              <a:t>Působící síly jsou opačného směru, budeme je tedy od sebe odečítat.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2700000" y="83880"/>
            <a:ext cx="3035159" cy="70128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sz="4000" b="1">
                <a:solidFill>
                  <a:srgbClr val="0000FF"/>
                </a:solidFill>
                <a:latin typeface="Comic Sans MS" pitchFamily="66"/>
              </a:rPr>
              <a:t>Zopakuj si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457200" y="907560"/>
            <a:ext cx="8229600" cy="569016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hangingPunct="1">
              <a:lnSpc>
                <a:spcPct val="90000"/>
              </a:lnSpc>
              <a:spcBef>
                <a:spcPts val="649"/>
              </a:spcBef>
              <a:buClr>
                <a:srgbClr val="0000FF"/>
              </a:buClr>
            </a:pPr>
            <a:r>
              <a:rPr lang="cs-CZ" sz="2600">
                <a:solidFill>
                  <a:srgbClr val="0000FF"/>
                </a:solidFill>
                <a:latin typeface="Comic Sans MS" pitchFamily="66"/>
              </a:rPr>
              <a:t>Skládání dvou sil stejného směru provedeme tak, že :</a:t>
            </a:r>
          </a:p>
          <a:p>
            <a:pPr lvl="0" hangingPunct="1">
              <a:lnSpc>
                <a:spcPct val="90000"/>
              </a:lnSpc>
              <a:spcBef>
                <a:spcPts val="598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400">
                <a:latin typeface="Comic Sans MS" pitchFamily="66"/>
              </a:rPr>
              <a:t>	a) síly odečteme, směr bude stejný</a:t>
            </a:r>
          </a:p>
          <a:p>
            <a:pPr lvl="0" hangingPunct="1">
              <a:lnSpc>
                <a:spcPct val="90000"/>
              </a:lnSpc>
              <a:spcBef>
                <a:spcPts val="598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400">
                <a:latin typeface="Comic Sans MS" pitchFamily="66"/>
              </a:rPr>
              <a:t>	b) síly sečteme, směr bude stejný</a:t>
            </a:r>
          </a:p>
          <a:p>
            <a:pPr lvl="0" hangingPunct="1">
              <a:lnSpc>
                <a:spcPct val="90000"/>
              </a:lnSpc>
              <a:spcBef>
                <a:spcPts val="598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400">
                <a:latin typeface="Comic Sans MS" pitchFamily="66"/>
              </a:rPr>
              <a:t>	c) síly odečteme, směr bude opačný</a:t>
            </a:r>
          </a:p>
          <a:p>
            <a:pPr lvl="0" hangingPunct="1">
              <a:lnSpc>
                <a:spcPct val="90000"/>
              </a:lnSpc>
              <a:spcBef>
                <a:spcPts val="598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400">
                <a:latin typeface="Comic Sans MS" pitchFamily="66"/>
              </a:rPr>
              <a:t>	d) síly sečteme, směr bude opačný</a:t>
            </a:r>
          </a:p>
          <a:p>
            <a:pPr marL="0" lvl="0" indent="0" hangingPunct="1">
              <a:lnSpc>
                <a:spcPct val="90000"/>
              </a:lnSpc>
              <a:spcBef>
                <a:spcPts val="598"/>
              </a:spcBef>
              <a:buNone/>
            </a:pPr>
            <a:endParaRPr lang="cs-CZ" sz="2400">
              <a:latin typeface="Comic Sans MS" pitchFamily="66"/>
            </a:endParaRPr>
          </a:p>
          <a:p>
            <a:pPr marL="0" lvl="0" indent="0" hangingPunct="1">
              <a:lnSpc>
                <a:spcPct val="90000"/>
              </a:lnSpc>
              <a:spcBef>
                <a:spcPts val="649"/>
              </a:spcBef>
              <a:buClr>
                <a:srgbClr val="0000FF"/>
              </a:buClr>
            </a:pPr>
            <a:r>
              <a:rPr lang="cs-CZ" sz="2600">
                <a:solidFill>
                  <a:srgbClr val="0000FF"/>
                </a:solidFill>
                <a:latin typeface="Comic Sans MS" pitchFamily="66"/>
              </a:rPr>
              <a:t>Působí-li na jedno těleso současně dvě síly stejně veliké opačného směru, mluvíme o:</a:t>
            </a:r>
          </a:p>
          <a:p>
            <a:pPr lvl="0" hangingPunct="1">
              <a:lnSpc>
                <a:spcPct val="90000"/>
              </a:lnSpc>
              <a:spcBef>
                <a:spcPts val="598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400">
                <a:latin typeface="Comic Sans MS" pitchFamily="66"/>
              </a:rPr>
              <a:t>	a) nemožném jevu</a:t>
            </a:r>
          </a:p>
          <a:p>
            <a:pPr lvl="0" hangingPunct="1">
              <a:lnSpc>
                <a:spcPct val="90000"/>
              </a:lnSpc>
              <a:spcBef>
                <a:spcPts val="598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400">
                <a:latin typeface="Comic Sans MS" pitchFamily="66"/>
              </a:rPr>
              <a:t>	b) skládání sil</a:t>
            </a:r>
          </a:p>
          <a:p>
            <a:pPr lvl="0" hangingPunct="1">
              <a:lnSpc>
                <a:spcPct val="90000"/>
              </a:lnSpc>
              <a:spcBef>
                <a:spcPts val="598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400">
                <a:latin typeface="Comic Sans MS" pitchFamily="66"/>
              </a:rPr>
              <a:t>	c) rovnováze sil</a:t>
            </a:r>
          </a:p>
          <a:p>
            <a:pPr lvl="0" hangingPunct="1">
              <a:lnSpc>
                <a:spcPct val="90000"/>
              </a:lnSpc>
              <a:spcBef>
                <a:spcPts val="598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400">
                <a:latin typeface="Comic Sans MS" pitchFamily="66"/>
              </a:rPr>
              <a:t>	d) rozkladu sil</a:t>
            </a:r>
          </a:p>
          <a:p>
            <a:pPr marL="0" lvl="0" indent="0" hangingPunct="1">
              <a:lnSpc>
                <a:spcPct val="90000"/>
              </a:lnSpc>
              <a:spcBef>
                <a:spcPts val="598"/>
              </a:spcBef>
              <a:buNone/>
            </a:pPr>
            <a:endParaRPr lang="cs-CZ" sz="2400">
              <a:latin typeface="Comic Sans MS" pitchFamily="66"/>
            </a:endParaRPr>
          </a:p>
        </p:txBody>
      </p:sp>
      <p:sp>
        <p:nvSpPr>
          <p:cNvPr id="4" name="Line 5"/>
          <p:cNvSpPr/>
          <p:nvPr/>
        </p:nvSpPr>
        <p:spPr>
          <a:xfrm>
            <a:off x="826920" y="2492280"/>
            <a:ext cx="5327640" cy="0"/>
          </a:xfrm>
          <a:prstGeom prst="line">
            <a:avLst/>
          </a:prstGeom>
          <a:noFill/>
          <a:ln w="57240">
            <a:solidFill>
              <a:srgbClr val="FF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Line 6"/>
          <p:cNvSpPr/>
          <p:nvPr/>
        </p:nvSpPr>
        <p:spPr>
          <a:xfrm>
            <a:off x="684359" y="5661000"/>
            <a:ext cx="2952721" cy="0"/>
          </a:xfrm>
          <a:prstGeom prst="line">
            <a:avLst/>
          </a:prstGeom>
          <a:noFill/>
          <a:ln w="57240">
            <a:solidFill>
              <a:srgbClr val="FF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0" y="15120"/>
            <a:ext cx="2232000" cy="106668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sz="3200">
                <a:latin typeface="Comic Sans MS" pitchFamily="66"/>
              </a:rPr>
              <a:t>Zápis do sešitu</a:t>
            </a:r>
          </a:p>
        </p:txBody>
      </p:sp>
      <p:sp>
        <p:nvSpPr>
          <p:cNvPr id="3" name="Text Box 4"/>
          <p:cNvSpPr/>
          <p:nvPr/>
        </p:nvSpPr>
        <p:spPr>
          <a:xfrm>
            <a:off x="3138479" y="333360"/>
            <a:ext cx="2962079" cy="703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4000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Times New Roman" pitchFamily="18"/>
                <a:ea typeface="Arial Unicode MS" pitchFamily="2"/>
                <a:cs typeface="Tahoma" pitchFamily="2"/>
              </a:rPr>
              <a:t>Skládání sil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4294967295"/>
          </p:nvPr>
        </p:nvSpPr>
        <p:spPr/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hangingPunct="1"/>
            <a:r>
              <a:rPr lang="cs-CZ">
                <a:latin typeface="Comic Sans MS" pitchFamily="66"/>
              </a:rPr>
              <a:t>Na jedno těleso může působit více sil.</a:t>
            </a:r>
          </a:p>
          <a:p>
            <a:pPr marL="0" lvl="0" indent="0" hangingPunct="1"/>
            <a:r>
              <a:rPr lang="cs-CZ">
                <a:latin typeface="Comic Sans MS" pitchFamily="66"/>
              </a:rPr>
              <a:t>Jednotlivé síly nazýváme </a:t>
            </a:r>
            <a:r>
              <a:rPr lang="cs-CZ">
                <a:solidFill>
                  <a:srgbClr val="FF0000"/>
                </a:solidFill>
                <a:latin typeface="Comic Sans MS" pitchFamily="66"/>
              </a:rPr>
              <a:t>složky</a:t>
            </a:r>
            <a:r>
              <a:rPr lang="cs-CZ">
                <a:latin typeface="Comic Sans MS" pitchFamily="66"/>
              </a:rPr>
              <a:t>.</a:t>
            </a:r>
          </a:p>
          <a:p>
            <a:pPr marL="0" lvl="0" indent="0" hangingPunct="1"/>
            <a:r>
              <a:rPr lang="cs-CZ">
                <a:latin typeface="Comic Sans MS" pitchFamily="66"/>
              </a:rPr>
              <a:t>Síla, která vznikne po spojení (skládání) těchto sil, se nazývá </a:t>
            </a:r>
            <a:r>
              <a:rPr lang="cs-CZ">
                <a:solidFill>
                  <a:srgbClr val="FF0000"/>
                </a:solidFill>
                <a:latin typeface="Comic Sans MS" pitchFamily="66"/>
              </a:rPr>
              <a:t>výslednice</a:t>
            </a:r>
            <a:r>
              <a:rPr lang="cs-CZ">
                <a:latin typeface="Comic Sans MS" pitchFamily="66"/>
              </a:rPr>
              <a:t>.</a:t>
            </a:r>
          </a:p>
          <a:p>
            <a:pPr marL="0" lvl="0" indent="0" hangingPunct="1"/>
            <a:r>
              <a:rPr lang="cs-CZ">
                <a:latin typeface="Comic Sans MS" pitchFamily="66"/>
              </a:rPr>
              <a:t>Výslednice těchto sil má na těleso stejný účinek jako všechny jednotlivé síly současně.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 txBox="1">
            <a:spLocks noGrp="1"/>
          </p:cNvSpPr>
          <p:nvPr>
            <p:ph type="body" idx="4294967295"/>
          </p:nvPr>
        </p:nvSpPr>
        <p:spPr/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algn="just" hangingPunct="1"/>
            <a:r>
              <a:rPr lang="cs-CZ">
                <a:latin typeface="Comic Sans MS" pitchFamily="66"/>
              </a:rPr>
              <a:t>Působí-li na těleso síly stejného směru, rovná se velikost jejich výslednice součtu těchto sil : F = F1 + F2 + F3 + …</a:t>
            </a:r>
          </a:p>
          <a:p>
            <a:pPr marL="0" lvl="0" indent="0" hangingPunct="1"/>
            <a:r>
              <a:rPr lang="cs-CZ">
                <a:latin typeface="Comic Sans MS" pitchFamily="66"/>
              </a:rPr>
              <a:t>Výslednice těchto sil má směr působících sil.</a:t>
            </a:r>
          </a:p>
          <a:p>
            <a:pPr marL="0" lvl="0" indent="0" hangingPunct="1"/>
            <a:endParaRPr lang="cs-CZ">
              <a:latin typeface="Comic Sans MS" pitchFamily="66"/>
            </a:endParaRPr>
          </a:p>
        </p:txBody>
      </p:sp>
      <p:sp>
        <p:nvSpPr>
          <p:cNvPr id="3" name="Nadpis 2"/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 stejného směru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971640" y="5013360"/>
            <a:ext cx="3638519" cy="10191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 opačného směru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358380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hangingPunct="1">
              <a:lnSpc>
                <a:spcPct val="90000"/>
              </a:lnSpc>
              <a:spcBef>
                <a:spcPts val="848"/>
              </a:spcBef>
            </a:pPr>
            <a:r>
              <a:rPr lang="cs-CZ" sz="3400">
                <a:latin typeface="Comic Sans MS" pitchFamily="66"/>
              </a:rPr>
              <a:t>Působí-li na těleso síly opačného směru, rovná se velikost jejich výslednice rozdílu těchto sil (od větší odečítáme menší).</a:t>
            </a:r>
          </a:p>
          <a:p>
            <a:pPr marL="0" lvl="0" indent="0" hangingPunct="1">
              <a:lnSpc>
                <a:spcPct val="90000"/>
              </a:lnSpc>
              <a:spcBef>
                <a:spcPts val="848"/>
              </a:spcBef>
            </a:pPr>
            <a:r>
              <a:rPr lang="cs-CZ" sz="3400">
                <a:latin typeface="Comic Sans MS" pitchFamily="66"/>
              </a:rPr>
              <a:t>Výslednice těchto sil má směr větší</a:t>
            </a:r>
            <a:br>
              <a:rPr lang="cs-CZ" sz="3400">
                <a:latin typeface="Comic Sans MS" pitchFamily="66"/>
              </a:rPr>
            </a:br>
            <a:r>
              <a:rPr lang="cs-CZ" sz="3400">
                <a:latin typeface="Comic Sans MS" pitchFamily="66"/>
              </a:rPr>
              <a:t>z působících sil.</a:t>
            </a:r>
          </a:p>
          <a:p>
            <a:pPr marL="0" lvl="0" indent="0" hangingPunct="1">
              <a:lnSpc>
                <a:spcPct val="90000"/>
              </a:lnSpc>
              <a:spcBef>
                <a:spcPts val="848"/>
              </a:spcBef>
            </a:pPr>
            <a:endParaRPr lang="cs-CZ" sz="3400">
              <a:latin typeface="Comic Sans MS" pitchFamily="66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4356000" y="5013360"/>
            <a:ext cx="3191040" cy="1333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 různého směru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468360" y="1628280"/>
            <a:ext cx="8229600" cy="1397519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lvl="0" hangingPunct="1">
              <a:spcBef>
                <a:spcPts val="899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3600">
                <a:latin typeface="Comic Sans MS" pitchFamily="66"/>
              </a:rPr>
              <a:t>	Při skládání sil různého směru využíváme tzv. rovnoběžník sil.</a:t>
            </a:r>
          </a:p>
        </p:txBody>
      </p:sp>
      <p:sp>
        <p:nvSpPr>
          <p:cNvPr id="4" name="Line 5"/>
          <p:cNvSpPr/>
          <p:nvPr/>
        </p:nvSpPr>
        <p:spPr>
          <a:xfrm flipV="1">
            <a:off x="1476360" y="6021360"/>
            <a:ext cx="4608359" cy="287280"/>
          </a:xfrm>
          <a:prstGeom prst="line">
            <a:avLst/>
          </a:prstGeom>
          <a:noFill/>
          <a:ln w="57240">
            <a:solidFill>
              <a:srgbClr val="0000FF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Text Box 6"/>
          <p:cNvSpPr/>
          <p:nvPr/>
        </p:nvSpPr>
        <p:spPr>
          <a:xfrm>
            <a:off x="3422160" y="5661000"/>
            <a:ext cx="61200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0000FF"/>
                </a:solidFill>
                <a:latin typeface="Times New Roman" pitchFamily="18"/>
                <a:ea typeface="Arial Unicode MS" pitchFamily="2"/>
                <a:cs typeface="Tahoma" pitchFamily="2"/>
              </a:rPr>
              <a:t>F1</a:t>
            </a:r>
          </a:p>
        </p:txBody>
      </p:sp>
      <p:sp>
        <p:nvSpPr>
          <p:cNvPr id="6" name="Line 7"/>
          <p:cNvSpPr/>
          <p:nvPr/>
        </p:nvSpPr>
        <p:spPr>
          <a:xfrm flipV="1">
            <a:off x="1476360" y="3573360"/>
            <a:ext cx="1727280" cy="2735280"/>
          </a:xfrm>
          <a:prstGeom prst="line">
            <a:avLst/>
          </a:prstGeom>
          <a:noFill/>
          <a:ln w="57240">
            <a:solidFill>
              <a:srgbClr val="FF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7" name="Text Box 8"/>
          <p:cNvSpPr/>
          <p:nvPr/>
        </p:nvSpPr>
        <p:spPr>
          <a:xfrm>
            <a:off x="1837799" y="4508640"/>
            <a:ext cx="61200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FF0000"/>
                </a:solidFill>
                <a:latin typeface="Times New Roman" pitchFamily="18"/>
                <a:ea typeface="Arial Unicode MS" pitchFamily="2"/>
                <a:cs typeface="Tahoma" pitchFamily="2"/>
              </a:rPr>
              <a:t>F2</a:t>
            </a:r>
          </a:p>
        </p:txBody>
      </p:sp>
      <p:sp>
        <p:nvSpPr>
          <p:cNvPr id="8" name="Line 9"/>
          <p:cNvSpPr/>
          <p:nvPr/>
        </p:nvSpPr>
        <p:spPr>
          <a:xfrm flipV="1">
            <a:off x="1619280" y="3284639"/>
            <a:ext cx="6769080" cy="358560"/>
          </a:xfrm>
          <a:prstGeom prst="line">
            <a:avLst/>
          </a:prstGeom>
          <a:noFill/>
          <a:ln w="57240">
            <a:solidFill>
              <a:srgbClr val="000000"/>
            </a:solidFill>
            <a:custDash>
              <a:ds d="399371" sp="100000"/>
            </a:custDash>
            <a:miter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9" name="Line 10"/>
          <p:cNvSpPr/>
          <p:nvPr/>
        </p:nvSpPr>
        <p:spPr>
          <a:xfrm flipV="1">
            <a:off x="5796000" y="2781360"/>
            <a:ext cx="2305080" cy="3673440"/>
          </a:xfrm>
          <a:prstGeom prst="line">
            <a:avLst/>
          </a:prstGeom>
          <a:noFill/>
          <a:ln w="57240">
            <a:solidFill>
              <a:srgbClr val="000000"/>
            </a:solidFill>
            <a:custDash>
              <a:ds d="399371" sp="100000"/>
            </a:custDash>
            <a:miter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10" name="Line 11"/>
          <p:cNvSpPr/>
          <p:nvPr/>
        </p:nvSpPr>
        <p:spPr>
          <a:xfrm flipV="1">
            <a:off x="1476360" y="3357360"/>
            <a:ext cx="6191280" cy="2950920"/>
          </a:xfrm>
          <a:prstGeom prst="line">
            <a:avLst/>
          </a:prstGeom>
          <a:noFill/>
          <a:ln w="5724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11" name="Text Box 12"/>
          <p:cNvSpPr/>
          <p:nvPr/>
        </p:nvSpPr>
        <p:spPr>
          <a:xfrm>
            <a:off x="3926520" y="4437000"/>
            <a:ext cx="39564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latin typeface="Times New Roman" pitchFamily="18"/>
                <a:ea typeface="Arial Unicode MS" pitchFamily="2"/>
                <a:cs typeface="Tahoma" pitchFamily="2"/>
              </a:rPr>
              <a:t>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Rovnováha sil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/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hangingPunct="1"/>
            <a:r>
              <a:rPr lang="cs-CZ" b="1">
                <a:latin typeface="Comic Sans MS" pitchFamily="66"/>
              </a:rPr>
              <a:t>Aby byly síly v rovnováze, pak musí:</a:t>
            </a:r>
          </a:p>
          <a:p>
            <a:pPr marL="0" lvl="0" indent="0" hangingPunct="1"/>
            <a:r>
              <a:rPr lang="cs-CZ">
                <a:latin typeface="Comic Sans MS" pitchFamily="66"/>
              </a:rPr>
              <a:t>působit na stejné těleso,</a:t>
            </a:r>
          </a:p>
          <a:p>
            <a:pPr marL="0" lvl="0" indent="0" hangingPunct="1"/>
            <a:r>
              <a:rPr lang="cs-CZ">
                <a:latin typeface="Comic Sans MS" pitchFamily="66"/>
              </a:rPr>
              <a:t>být opačného směru,</a:t>
            </a:r>
          </a:p>
          <a:p>
            <a:pPr marL="0" lvl="0" indent="0" hangingPunct="1"/>
            <a:r>
              <a:rPr lang="cs-CZ">
                <a:latin typeface="Comic Sans MS" pitchFamily="66"/>
              </a:rPr>
              <a:t>mít stejnou velikost.</a:t>
            </a:r>
          </a:p>
          <a:p>
            <a:pPr marL="0" lvl="0" indent="0" hangingPunct="1"/>
            <a:endParaRPr lang="cs-CZ">
              <a:latin typeface="Comic Sans MS" pitchFamily="66"/>
            </a:endParaRPr>
          </a:p>
          <a:p>
            <a:pPr marL="609480" lvl="0" indent="-609480" hangingPunct="1">
              <a:buNone/>
              <a:tabLst>
                <a:tab pos="609480" algn="l"/>
                <a:tab pos="914040" algn="l"/>
                <a:tab pos="1828440" algn="l"/>
                <a:tab pos="2742840" algn="l"/>
                <a:tab pos="3657240" algn="l"/>
                <a:tab pos="4571640" algn="l"/>
                <a:tab pos="5486040" algn="l"/>
                <a:tab pos="6400439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>
                <a:latin typeface="Comic Sans MS" pitchFamily="66"/>
              </a:rPr>
              <a:t>	Výslednice sil je nulová.</a:t>
            </a:r>
          </a:p>
          <a:p>
            <a:pPr marL="609480" lvl="0" indent="-609480" hangingPunct="1">
              <a:buNone/>
              <a:tabLst>
                <a:tab pos="609480" algn="l"/>
                <a:tab pos="914040" algn="l"/>
                <a:tab pos="1828440" algn="l"/>
                <a:tab pos="2742840" algn="l"/>
                <a:tab pos="3657240" algn="l"/>
                <a:tab pos="4571640" algn="l"/>
                <a:tab pos="5486040" algn="l"/>
                <a:tab pos="6400439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>
                <a:latin typeface="Comic Sans MS" pitchFamily="66"/>
              </a:rPr>
              <a:t>	F1 - F2 =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57200" y="169560"/>
            <a:ext cx="8229600" cy="70128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sz="4000">
                <a:latin typeface="Comic Sans MS" pitchFamily="66"/>
              </a:rPr>
              <a:t>Použité obrázky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/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hangingPunct="1">
              <a:lnSpc>
                <a:spcPct val="90000"/>
              </a:lnSpc>
              <a:spcBef>
                <a:spcPts val="400"/>
              </a:spcBef>
            </a:pPr>
            <a:r>
              <a:rPr lang="cs-CZ" sz="1600">
                <a:latin typeface="Comic Sans MS" pitchFamily="66"/>
              </a:rPr>
              <a:t>Obrázek č. 2: Přetahování lanem. [cit. 2010-01-22]. Dostupný pod licencí Public domain na WWW: </a:t>
            </a:r>
            <a:r>
              <a:rPr lang="en-US" sz="1600">
                <a:latin typeface="Comic Sans MS" pitchFamily="66"/>
              </a:rPr>
              <a:t>&lt;</a:t>
            </a:r>
            <a:r>
              <a:rPr lang="cs-CZ" sz="1600">
                <a:solidFill>
                  <a:srgbClr val="0000FF"/>
                </a:solidFill>
                <a:latin typeface="Comic Sans MS" pitchFamily="66"/>
                <a:hlinkClick r:id="rId3"/>
              </a:rPr>
              <a:t>http://commons.wikimedia.org/wiki/File:BrunerDvorak_SokolSlet3_Dorost2.PNG</a:t>
            </a:r>
            <a:r>
              <a:rPr lang="en-US" sz="1600">
                <a:latin typeface="Comic Sans MS" pitchFamily="66"/>
              </a:rPr>
              <a:t>&gt;</a:t>
            </a:r>
          </a:p>
          <a:p>
            <a:pPr marL="0" lvl="0" indent="0" hangingPunct="1">
              <a:lnSpc>
                <a:spcPct val="90000"/>
              </a:lnSpc>
              <a:spcBef>
                <a:spcPts val="400"/>
              </a:spcBef>
            </a:pPr>
            <a:r>
              <a:rPr lang="cs-CZ" sz="1600">
                <a:latin typeface="Comic Sans MS" pitchFamily="66"/>
              </a:rPr>
              <a:t>Obrázek č. 3: Beach voleyball. [cit. 2010-01-22]. Dostupný pod licencí Public domain na WWW: </a:t>
            </a:r>
            <a:r>
              <a:rPr lang="en-US" sz="1600">
                <a:latin typeface="Comic Sans MS" pitchFamily="66"/>
              </a:rPr>
              <a:t>&lt;</a:t>
            </a:r>
            <a:r>
              <a:rPr lang="cs-CZ" sz="1600">
                <a:solidFill>
                  <a:srgbClr val="0000FF"/>
                </a:solidFill>
                <a:latin typeface="Comic Sans MS" pitchFamily="66"/>
                <a:hlinkClick r:id="rId4"/>
              </a:rPr>
              <a:t>http://commons.wikimedia.org/wiki/File:US_Navy_090422-N-0625G-001_A_German_Sailor_assigned_to_the_Federal_Republic_of_Germany_Deutsche_Marine_auxiliary_ship_Frankfurt_AM_Main_%28A_1412%29_tries_to_block_the_ball_as_a_Sailor_from_guided-missile_frigate_USS_Kauffman_%28FFG_.jpg</a:t>
            </a:r>
            <a:r>
              <a:rPr lang="en-US" sz="1600">
                <a:latin typeface="Comic Sans MS" pitchFamily="66"/>
              </a:rPr>
              <a:t>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68360" y="2599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Znázornění síly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468360" y="1628639"/>
            <a:ext cx="8229600" cy="452628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hangingPunct="1"/>
            <a:r>
              <a:rPr lang="cs-CZ">
                <a:latin typeface="Comic Sans MS" pitchFamily="66"/>
              </a:rPr>
              <a:t>Sílu znázorňujeme jako orientovanou úsečku.</a:t>
            </a:r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 rot="910800">
            <a:off x="777652" y="5955723"/>
            <a:ext cx="6624719" cy="4669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Line 7"/>
          <p:cNvSpPr/>
          <p:nvPr/>
        </p:nvSpPr>
        <p:spPr>
          <a:xfrm>
            <a:off x="1116000" y="4292640"/>
            <a:ext cx="71280" cy="936720"/>
          </a:xfrm>
          <a:prstGeom prst="line">
            <a:avLst/>
          </a:prstGeom>
          <a:noFill/>
          <a:ln w="57240">
            <a:solidFill>
              <a:srgbClr val="0000FF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6" name="Text Box 8"/>
          <p:cNvSpPr/>
          <p:nvPr/>
        </p:nvSpPr>
        <p:spPr>
          <a:xfrm>
            <a:off x="319680" y="3789360"/>
            <a:ext cx="210240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>
                <a:latin typeface="Times New Roman" pitchFamily="18"/>
                <a:ea typeface="Arial Unicode MS" pitchFamily="2"/>
                <a:cs typeface="Tahoma" pitchFamily="2"/>
              </a:rPr>
              <a:t>působiště síly</a:t>
            </a:r>
          </a:p>
        </p:txBody>
      </p:sp>
      <p:sp>
        <p:nvSpPr>
          <p:cNvPr id="7" name="AutoShape 9"/>
          <p:cNvSpPr/>
          <p:nvPr/>
        </p:nvSpPr>
        <p:spPr>
          <a:xfrm rot="4437600">
            <a:off x="3977404" y="1647039"/>
            <a:ext cx="757440" cy="633744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0800"/>
              <a:gd name="f13" fmla="val 162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8 f15 1"/>
              <a:gd name="f28" fmla="*/ f18 f16 1"/>
              <a:gd name="f29" fmla="*/ 0 f15 1"/>
              <a:gd name="f30" fmla="*/ 7800 f15 1"/>
              <a:gd name="f31" fmla="*/ 0 f16 1"/>
              <a:gd name="f32" fmla="*/ f19 1 f4"/>
              <a:gd name="f33" fmla="*/ 21600 f16 1"/>
              <a:gd name="f34" fmla="*/ 21600 f15 1"/>
              <a:gd name="f35" fmla="*/ 108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X="" minX="0" maxX="0" gdRefY="f0" minY="f7" maxY="f11">
                <a:pos x="f25" y="f26"/>
              </a:ahXY>
              <a:ahXY gdRefX="" minX="0" maxX="0"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29" y="f31"/>
              </a:cxn>
              <a:cxn ang="f42">
                <a:pos x="f29" y="f33"/>
              </a:cxn>
              <a:cxn ang="f42">
                <a:pos x="f34" y="f35"/>
              </a:cxn>
            </a:cxnLst>
            <a:rect l="f29" t="f44" r="f30" b="f45"/>
            <a:pathLst>
              <a:path w="21600" h="21600">
                <a:moveTo>
                  <a:pt x="f7" y="f7"/>
                </a:moveTo>
                <a:cubicBezTo>
                  <a:pt x="f11" y="f7"/>
                  <a:pt x="f12" y="f20"/>
                  <a:pt x="f12" y="f21"/>
                </a:cubicBezTo>
                <a:lnTo>
                  <a:pt x="f12" y="f36"/>
                </a:lnTo>
                <a:cubicBezTo>
                  <a:pt x="f12" y="f37"/>
                  <a:pt x="f13" y="f22"/>
                  <a:pt x="f8" y="f22"/>
                </a:cubicBezTo>
                <a:cubicBezTo>
                  <a:pt x="f13" y="f22"/>
                  <a:pt x="f12" y="f38"/>
                  <a:pt x="f12" y="f39"/>
                </a:cubicBezTo>
                <a:lnTo>
                  <a:pt x="f12" y="f23"/>
                </a:lnTo>
                <a:cubicBezTo>
                  <a:pt x="f12" y="f40"/>
                  <a:pt x="f11" y="f8"/>
                  <a:pt x="f7" y="f8"/>
                </a:cubicBezTo>
              </a:path>
            </a:pathLst>
          </a:custGeom>
          <a:noFill/>
          <a:ln w="28440">
            <a:solidFill>
              <a:srgbClr val="0000FF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/>
          <a:lstStyle/>
          <a:p>
            <a:pPr marL="0" marR="0" lvl="0" indent="0" rtl="0" hangingPunct="1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8" name="Text Box 10"/>
          <p:cNvSpPr/>
          <p:nvPr/>
        </p:nvSpPr>
        <p:spPr>
          <a:xfrm>
            <a:off x="3636720" y="5157720"/>
            <a:ext cx="184788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>
                <a:latin typeface="Times New Roman" pitchFamily="18"/>
                <a:ea typeface="Arial Unicode MS" pitchFamily="2"/>
                <a:cs typeface="Tahoma" pitchFamily="2"/>
              </a:rPr>
              <a:t>velikost síly</a:t>
            </a:r>
          </a:p>
        </p:txBody>
      </p:sp>
      <p:sp>
        <p:nvSpPr>
          <p:cNvPr id="9" name="Text Box 11"/>
          <p:cNvSpPr/>
          <p:nvPr/>
        </p:nvSpPr>
        <p:spPr>
          <a:xfrm>
            <a:off x="5869800" y="3068639"/>
            <a:ext cx="144576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>
                <a:latin typeface="Times New Roman" pitchFamily="18"/>
                <a:ea typeface="Arial Unicode MS" pitchFamily="2"/>
                <a:cs typeface="Tahoma" pitchFamily="2"/>
              </a:rPr>
              <a:t>směr síly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0" decel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Urči velikost a směr sil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6659279" y="2204639"/>
            <a:ext cx="2305080" cy="413280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lvl="0" hangingPunct="1">
              <a:spcBef>
                <a:spcPts val="697"/>
              </a:spcBef>
              <a:buNone/>
            </a:pPr>
            <a:r>
              <a:rPr lang="cs-CZ" sz="2800">
                <a:latin typeface="Comic Sans MS" pitchFamily="66"/>
              </a:rPr>
              <a:t>F1 =</a:t>
            </a:r>
          </a:p>
          <a:p>
            <a:pPr lvl="0" hangingPunct="1">
              <a:spcBef>
                <a:spcPts val="697"/>
              </a:spcBef>
              <a:buNone/>
            </a:pPr>
            <a:r>
              <a:rPr lang="cs-CZ" sz="2800">
                <a:latin typeface="Comic Sans MS" pitchFamily="66"/>
              </a:rPr>
              <a:t>F2 =</a:t>
            </a:r>
          </a:p>
          <a:p>
            <a:pPr lvl="0" hangingPunct="1">
              <a:spcBef>
                <a:spcPts val="697"/>
              </a:spcBef>
              <a:buNone/>
            </a:pPr>
            <a:r>
              <a:rPr lang="cs-CZ" sz="2800">
                <a:latin typeface="Comic Sans MS" pitchFamily="66"/>
              </a:rPr>
              <a:t>F3 =</a:t>
            </a:r>
          </a:p>
          <a:p>
            <a:pPr lvl="0" hangingPunct="1">
              <a:spcBef>
                <a:spcPts val="697"/>
              </a:spcBef>
              <a:buNone/>
            </a:pPr>
            <a:r>
              <a:rPr lang="cs-CZ" sz="2800">
                <a:latin typeface="Comic Sans MS" pitchFamily="66"/>
              </a:rPr>
              <a:t>F4 =</a:t>
            </a:r>
          </a:p>
          <a:p>
            <a:pPr lvl="0" hangingPunct="1">
              <a:spcBef>
                <a:spcPts val="697"/>
              </a:spcBef>
              <a:buNone/>
            </a:pPr>
            <a:r>
              <a:rPr lang="cs-CZ" sz="2800">
                <a:latin typeface="Comic Sans MS" pitchFamily="66"/>
              </a:rPr>
              <a:t>F5 =</a:t>
            </a:r>
          </a:p>
          <a:p>
            <a:pPr lvl="0" hangingPunct="1">
              <a:spcBef>
                <a:spcPts val="697"/>
              </a:spcBef>
              <a:buNone/>
            </a:pPr>
            <a:r>
              <a:rPr lang="cs-CZ" sz="2800">
                <a:latin typeface="Comic Sans MS" pitchFamily="66"/>
              </a:rPr>
              <a:t>F6 =</a:t>
            </a:r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539640" y="1268280"/>
            <a:ext cx="863639" cy="530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160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 rot="2081400">
            <a:off x="611185" y="3573371"/>
            <a:ext cx="6010200" cy="400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61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324000" y="1988999"/>
            <a:ext cx="323640" cy="4714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62"/>
          <p:cNvPicPr>
            <a:picLocks noChangeAspect="1"/>
          </p:cNvPicPr>
          <p:nvPr/>
        </p:nvPicPr>
        <p:blipFill>
          <a:blip r:embed="rId6" cstate="print">
            <a:alphaModFix/>
            <a:lum/>
          </a:blip>
          <a:srcRect/>
          <a:stretch>
            <a:fillRect/>
          </a:stretch>
        </p:blipFill>
        <p:spPr>
          <a:xfrm>
            <a:off x="2124000" y="3284639"/>
            <a:ext cx="314280" cy="3390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163"/>
          <p:cNvPicPr>
            <a:picLocks noChangeAspect="1"/>
          </p:cNvPicPr>
          <p:nvPr/>
        </p:nvPicPr>
        <p:blipFill>
          <a:blip r:embed="rId7" cstate="print">
            <a:alphaModFix/>
            <a:lum/>
          </a:blip>
          <a:srcRect/>
          <a:stretch>
            <a:fillRect/>
          </a:stretch>
        </p:blipFill>
        <p:spPr>
          <a:xfrm>
            <a:off x="1763640" y="1557359"/>
            <a:ext cx="3390840" cy="314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164"/>
          <p:cNvPicPr>
            <a:picLocks noChangeAspect="1"/>
          </p:cNvPicPr>
          <p:nvPr/>
        </p:nvPicPr>
        <p:blipFill>
          <a:blip r:embed="rId8" cstate="print">
            <a:alphaModFix/>
            <a:lum/>
          </a:blip>
          <a:srcRect/>
          <a:stretch>
            <a:fillRect/>
          </a:stretch>
        </p:blipFill>
        <p:spPr>
          <a:xfrm>
            <a:off x="3131999" y="5373720"/>
            <a:ext cx="1438559" cy="380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65"/>
          <p:cNvPicPr>
            <a:picLocks noChangeAspect="1"/>
          </p:cNvPicPr>
          <p:nvPr/>
        </p:nvPicPr>
        <p:blipFill>
          <a:blip r:embed="rId8" cstate="print">
            <a:alphaModFix/>
            <a:lum/>
          </a:blip>
          <a:srcRect/>
          <a:stretch>
            <a:fillRect/>
          </a:stretch>
        </p:blipFill>
        <p:spPr>
          <a:xfrm rot="8507400">
            <a:off x="3328002" y="3381476"/>
            <a:ext cx="1438199" cy="38124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Box 166"/>
          <p:cNvSpPr/>
          <p:nvPr/>
        </p:nvSpPr>
        <p:spPr>
          <a:xfrm>
            <a:off x="593640" y="4097160"/>
            <a:ext cx="447479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buNone/>
              <a:tabLst/>
            </a:pPr>
            <a:r>
              <a:rPr lang="cs-CZ" sz="2400" b="1">
                <a:latin typeface="Arial" pitchFamily="18"/>
                <a:ea typeface="Arial Unicode MS" pitchFamily="2"/>
                <a:cs typeface="Tahoma" pitchFamily="2"/>
              </a:rPr>
              <a:t>F1</a:t>
            </a:r>
          </a:p>
        </p:txBody>
      </p:sp>
      <p:sp>
        <p:nvSpPr>
          <p:cNvPr id="12" name="Text Box 167"/>
          <p:cNvSpPr/>
          <p:nvPr/>
        </p:nvSpPr>
        <p:spPr>
          <a:xfrm>
            <a:off x="2341440" y="4869000"/>
            <a:ext cx="447479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buNone/>
              <a:tabLst/>
            </a:pPr>
            <a:r>
              <a:rPr lang="cs-CZ" sz="2400" b="1">
                <a:latin typeface="Arial" pitchFamily="18"/>
                <a:ea typeface="Arial Unicode MS" pitchFamily="2"/>
                <a:cs typeface="Tahoma" pitchFamily="2"/>
              </a:rPr>
              <a:t>F2</a:t>
            </a:r>
          </a:p>
        </p:txBody>
      </p:sp>
      <p:sp>
        <p:nvSpPr>
          <p:cNvPr id="13" name="Text Box 168"/>
          <p:cNvSpPr/>
          <p:nvPr/>
        </p:nvSpPr>
        <p:spPr>
          <a:xfrm>
            <a:off x="3205080" y="1341360"/>
            <a:ext cx="447479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buNone/>
              <a:tabLst/>
            </a:pPr>
            <a:r>
              <a:rPr lang="cs-CZ" sz="2400" b="1">
                <a:latin typeface="Arial" pitchFamily="18"/>
                <a:ea typeface="Arial Unicode MS" pitchFamily="2"/>
                <a:cs typeface="Tahoma" pitchFamily="2"/>
              </a:rPr>
              <a:t>F3</a:t>
            </a:r>
          </a:p>
        </p:txBody>
      </p:sp>
      <p:sp>
        <p:nvSpPr>
          <p:cNvPr id="14" name="Text Box 169"/>
          <p:cNvSpPr/>
          <p:nvPr/>
        </p:nvSpPr>
        <p:spPr>
          <a:xfrm>
            <a:off x="3494160" y="3357720"/>
            <a:ext cx="447479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buNone/>
              <a:tabLst/>
            </a:pPr>
            <a:r>
              <a:rPr lang="cs-CZ" sz="2400" b="1">
                <a:latin typeface="Arial" pitchFamily="18"/>
                <a:ea typeface="Arial Unicode MS" pitchFamily="2"/>
                <a:cs typeface="Tahoma" pitchFamily="2"/>
              </a:rPr>
              <a:t>F4</a:t>
            </a:r>
          </a:p>
        </p:txBody>
      </p:sp>
      <p:sp>
        <p:nvSpPr>
          <p:cNvPr id="15" name="Text Box 170"/>
          <p:cNvSpPr/>
          <p:nvPr/>
        </p:nvSpPr>
        <p:spPr>
          <a:xfrm>
            <a:off x="3997439" y="2204999"/>
            <a:ext cx="447479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buNone/>
              <a:tabLst/>
            </a:pPr>
            <a:r>
              <a:rPr lang="cs-CZ" sz="2400" b="1">
                <a:latin typeface="Arial" pitchFamily="18"/>
                <a:ea typeface="Arial Unicode MS" pitchFamily="2"/>
                <a:cs typeface="Tahoma" pitchFamily="2"/>
              </a:rPr>
              <a:t>F5</a:t>
            </a:r>
          </a:p>
        </p:txBody>
      </p:sp>
      <p:sp>
        <p:nvSpPr>
          <p:cNvPr id="16" name="Text Box 171"/>
          <p:cNvSpPr/>
          <p:nvPr/>
        </p:nvSpPr>
        <p:spPr>
          <a:xfrm>
            <a:off x="3709800" y="5084640"/>
            <a:ext cx="447479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buNone/>
              <a:tabLst/>
            </a:pPr>
            <a:r>
              <a:rPr lang="cs-CZ" sz="2400" b="1">
                <a:latin typeface="Arial" pitchFamily="18"/>
                <a:ea typeface="Arial Unicode MS" pitchFamily="2"/>
                <a:cs typeface="Tahoma" pitchFamily="2"/>
              </a:rPr>
              <a:t>F6</a:t>
            </a:r>
          </a:p>
        </p:txBody>
      </p:sp>
      <p:sp>
        <p:nvSpPr>
          <p:cNvPr id="17" name="Text Box 174"/>
          <p:cNvSpPr/>
          <p:nvPr/>
        </p:nvSpPr>
        <p:spPr>
          <a:xfrm>
            <a:off x="7454879" y="2204999"/>
            <a:ext cx="1055519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FF0000"/>
                </a:solidFill>
                <a:latin typeface="Times New Roman" pitchFamily="18"/>
                <a:ea typeface="Arial Unicode MS" pitchFamily="2"/>
                <a:cs typeface="Tahoma" pitchFamily="2"/>
              </a:rPr>
              <a:t>21 N</a:t>
            </a:r>
          </a:p>
        </p:txBody>
      </p:sp>
      <p:sp>
        <p:nvSpPr>
          <p:cNvPr id="18" name="Text Box 175"/>
          <p:cNvSpPr/>
          <p:nvPr/>
        </p:nvSpPr>
        <p:spPr>
          <a:xfrm>
            <a:off x="7454879" y="2708280"/>
            <a:ext cx="1055519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FF0000"/>
                </a:solidFill>
                <a:latin typeface="Times New Roman" pitchFamily="18"/>
                <a:ea typeface="Arial Unicode MS" pitchFamily="2"/>
                <a:cs typeface="Tahoma" pitchFamily="2"/>
              </a:rPr>
              <a:t>15 N</a:t>
            </a:r>
          </a:p>
        </p:txBody>
      </p:sp>
      <p:sp>
        <p:nvSpPr>
          <p:cNvPr id="19" name="Text Box 176"/>
          <p:cNvSpPr/>
          <p:nvPr/>
        </p:nvSpPr>
        <p:spPr>
          <a:xfrm>
            <a:off x="7454879" y="3213000"/>
            <a:ext cx="1055519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FF0000"/>
                </a:solidFill>
                <a:latin typeface="Times New Roman" pitchFamily="18"/>
                <a:ea typeface="Arial Unicode MS" pitchFamily="2"/>
                <a:cs typeface="Tahoma" pitchFamily="2"/>
              </a:rPr>
              <a:t>15 N</a:t>
            </a:r>
          </a:p>
        </p:txBody>
      </p:sp>
      <p:sp>
        <p:nvSpPr>
          <p:cNvPr id="20" name="Text Box 177"/>
          <p:cNvSpPr/>
          <p:nvPr/>
        </p:nvSpPr>
        <p:spPr>
          <a:xfrm>
            <a:off x="7454879" y="3716280"/>
            <a:ext cx="1055519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FF0000"/>
                </a:solidFill>
                <a:latin typeface="Times New Roman" pitchFamily="18"/>
                <a:ea typeface="Arial Unicode MS" pitchFamily="2"/>
                <a:cs typeface="Tahoma" pitchFamily="2"/>
              </a:rPr>
              <a:t>27 N</a:t>
            </a:r>
          </a:p>
        </p:txBody>
      </p:sp>
      <p:sp>
        <p:nvSpPr>
          <p:cNvPr id="21" name="Text Box 178"/>
          <p:cNvSpPr/>
          <p:nvPr/>
        </p:nvSpPr>
        <p:spPr>
          <a:xfrm>
            <a:off x="7527240" y="4221000"/>
            <a:ext cx="839159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FF0000"/>
                </a:solidFill>
                <a:latin typeface="Times New Roman" pitchFamily="18"/>
                <a:ea typeface="Arial Unicode MS" pitchFamily="2"/>
                <a:cs typeface="Tahoma" pitchFamily="2"/>
              </a:rPr>
              <a:t>6 N</a:t>
            </a:r>
          </a:p>
        </p:txBody>
      </p:sp>
      <p:sp>
        <p:nvSpPr>
          <p:cNvPr id="22" name="Text Box 179"/>
          <p:cNvSpPr/>
          <p:nvPr/>
        </p:nvSpPr>
        <p:spPr>
          <a:xfrm>
            <a:off x="7527240" y="4797360"/>
            <a:ext cx="839159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FF0000"/>
                </a:solidFill>
                <a:latin typeface="Times New Roman" pitchFamily="18"/>
                <a:ea typeface="Arial Unicode MS" pitchFamily="2"/>
                <a:cs typeface="Tahoma" pitchFamily="2"/>
              </a:rPr>
              <a:t>6 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 txBox="1">
            <a:spLocks noGrp="1"/>
          </p:cNvSpPr>
          <p:nvPr>
            <p:ph type="body" idx="4294967295"/>
          </p:nvPr>
        </p:nvSpPr>
        <p:spPr>
          <a:xfrm>
            <a:off x="457200" y="1699919"/>
            <a:ext cx="8229600" cy="475344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hangingPunct="1"/>
            <a:r>
              <a:rPr lang="cs-CZ">
                <a:latin typeface="Comic Sans MS" pitchFamily="66"/>
              </a:rPr>
              <a:t>Na jedno těleso může působit více sil.</a:t>
            </a:r>
          </a:p>
          <a:p>
            <a:pPr marL="0" lvl="0" indent="0" hangingPunct="1"/>
            <a:r>
              <a:rPr lang="cs-CZ">
                <a:latin typeface="Comic Sans MS" pitchFamily="66"/>
              </a:rPr>
              <a:t>Jednotlivé síly nazýváme </a:t>
            </a:r>
            <a:r>
              <a:rPr lang="cs-CZ">
                <a:solidFill>
                  <a:srgbClr val="FF0000"/>
                </a:solidFill>
                <a:latin typeface="Comic Sans MS" pitchFamily="66"/>
              </a:rPr>
              <a:t>složky</a:t>
            </a:r>
            <a:r>
              <a:rPr lang="cs-CZ">
                <a:latin typeface="Comic Sans MS" pitchFamily="66"/>
              </a:rPr>
              <a:t>.</a:t>
            </a:r>
          </a:p>
          <a:p>
            <a:pPr marL="0" lvl="0" indent="0" hangingPunct="1"/>
            <a:r>
              <a:rPr lang="cs-CZ">
                <a:latin typeface="Comic Sans MS" pitchFamily="66"/>
              </a:rPr>
              <a:t>Síla, která vznikne po spojení (skládání) těchto sil, se nazývá </a:t>
            </a:r>
            <a:r>
              <a:rPr lang="cs-CZ">
                <a:solidFill>
                  <a:srgbClr val="FF0000"/>
                </a:solidFill>
                <a:latin typeface="Comic Sans MS" pitchFamily="66"/>
              </a:rPr>
              <a:t>výslednice</a:t>
            </a:r>
            <a:r>
              <a:rPr lang="cs-CZ">
                <a:latin typeface="Comic Sans MS" pitchFamily="66"/>
              </a:rPr>
              <a:t>.</a:t>
            </a:r>
          </a:p>
          <a:p>
            <a:pPr marL="0" lvl="0" indent="0" hangingPunct="1">
              <a:buClr>
                <a:srgbClr val="0000FF"/>
              </a:buClr>
            </a:pPr>
            <a:r>
              <a:rPr lang="cs-CZ">
                <a:solidFill>
                  <a:srgbClr val="0000FF"/>
                </a:solidFill>
                <a:latin typeface="Comic Sans MS" pitchFamily="66"/>
              </a:rPr>
              <a:t>Výslednice těchto sil má na těleso stejný účinek jako všechny jednotlivé síly současně.</a:t>
            </a:r>
          </a:p>
        </p:txBody>
      </p:sp>
      <p:sp>
        <p:nvSpPr>
          <p:cNvPr id="3" name="Nadpis 2"/>
          <p:cNvSpPr txBox="1">
            <a:spLocks noGrp="1"/>
          </p:cNvSpPr>
          <p:nvPr>
            <p:ph type="title" idx="4294967295"/>
          </p:nvPr>
        </p:nvSpPr>
        <p:spPr>
          <a:xfrm>
            <a:off x="457200" y="274680"/>
            <a:ext cx="8229600" cy="92268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68360" y="2599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 stejného směru</a:t>
            </a:r>
          </a:p>
        </p:txBody>
      </p:sp>
      <p:grpSp>
        <p:nvGrpSpPr>
          <p:cNvPr id="3" name="Skupina 2"/>
          <p:cNvGrpSpPr/>
          <p:nvPr/>
        </p:nvGrpSpPr>
        <p:grpSpPr>
          <a:xfrm>
            <a:off x="1619280" y="1341360"/>
            <a:ext cx="6130800" cy="3372120"/>
            <a:chOff x="1619280" y="1341360"/>
            <a:chExt cx="6130800" cy="337212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1619280" y="1341360"/>
              <a:ext cx="6130800" cy="33717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TextovéPole 4"/>
            <p:cNvSpPr txBox="1"/>
            <p:nvPr/>
          </p:nvSpPr>
          <p:spPr>
            <a:xfrm>
              <a:off x="1619280" y="1341360"/>
              <a:ext cx="6130800" cy="33721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0000" tIns="46800" rIns="90000" bIns="46800" anchor="t" anchorCtr="0" compatLnSpc="0">
              <a:spAutoFit/>
            </a:bodyPr>
            <a:lstStyle/>
            <a:p>
              <a:pPr lvl="0" rtl="0" hangingPunct="0">
                <a:buNone/>
                <a:tabLst/>
              </a:pPr>
              <a:endParaRPr lang="cs-CZ" sz="2400">
                <a:latin typeface="Times New Roman" pitchFamily="18"/>
                <a:ea typeface="Arial Unicode MS" pitchFamily="2"/>
                <a:cs typeface="Tahoma" pitchFamily="2"/>
              </a:endParaRPr>
            </a:p>
          </p:txBody>
        </p:sp>
      </p:grpSp>
      <p:sp>
        <p:nvSpPr>
          <p:cNvPr id="6" name="Text Box 4"/>
          <p:cNvSpPr/>
          <p:nvPr/>
        </p:nvSpPr>
        <p:spPr>
          <a:xfrm>
            <a:off x="324000" y="4797360"/>
            <a:ext cx="8496000" cy="13737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spcBef>
                <a:spcPts val="697"/>
              </a:spcBef>
              <a:spcAft>
                <a:spcPts val="0"/>
              </a:spcAft>
              <a:buNone/>
              <a:tabLst/>
            </a:pPr>
            <a:r>
              <a:rPr lang="cs-CZ" sz="2800">
                <a:latin typeface="Times New Roman" pitchFamily="18"/>
                <a:ea typeface="Arial Unicode MS" pitchFamily="2"/>
                <a:cs typeface="Tahoma" pitchFamily="2"/>
              </a:rPr>
              <a:t>Protože obě síly působí stejným směrem, můžeme je sečíst.</a:t>
            </a:r>
          </a:p>
          <a:p>
            <a:pPr marL="0" marR="0" lvl="0" indent="0" rtl="0" hangingPunct="1">
              <a:buNone/>
              <a:tabLst/>
            </a:pPr>
            <a:endParaRPr lang="cs-CZ" sz="28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7" name="Line 5"/>
          <p:cNvSpPr/>
          <p:nvPr/>
        </p:nvSpPr>
        <p:spPr>
          <a:xfrm>
            <a:off x="3780000" y="2924279"/>
            <a:ext cx="1511279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8" name="Line 6"/>
          <p:cNvSpPr/>
          <p:nvPr/>
        </p:nvSpPr>
        <p:spPr>
          <a:xfrm>
            <a:off x="5867279" y="3213000"/>
            <a:ext cx="1729081" cy="0"/>
          </a:xfrm>
          <a:prstGeom prst="line">
            <a:avLst/>
          </a:prstGeom>
          <a:noFill/>
          <a:ln w="44280">
            <a:solidFill>
              <a:srgbClr val="0000FF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9" name="Line 7"/>
          <p:cNvSpPr/>
          <p:nvPr/>
        </p:nvSpPr>
        <p:spPr>
          <a:xfrm>
            <a:off x="5364000" y="6668999"/>
            <a:ext cx="3240360" cy="0"/>
          </a:xfrm>
          <a:prstGeom prst="line">
            <a:avLst/>
          </a:prstGeom>
          <a:noFill/>
          <a:ln w="57240">
            <a:solidFill>
              <a:srgbClr val="FF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10" name="Text Box 8"/>
          <p:cNvSpPr/>
          <p:nvPr/>
        </p:nvSpPr>
        <p:spPr>
          <a:xfrm>
            <a:off x="735119" y="6040440"/>
            <a:ext cx="183960" cy="366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11" name="Text Box 9"/>
          <p:cNvSpPr/>
          <p:nvPr/>
        </p:nvSpPr>
        <p:spPr>
          <a:xfrm>
            <a:off x="1481759" y="6021360"/>
            <a:ext cx="1998719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latin typeface="Times New Roman" pitchFamily="18"/>
                <a:ea typeface="Arial Unicode MS" pitchFamily="2"/>
                <a:cs typeface="Tahoma" pitchFamily="2"/>
              </a:rPr>
              <a:t>F=F1 + F2</a:t>
            </a:r>
          </a:p>
        </p:txBody>
      </p:sp>
      <p:sp>
        <p:nvSpPr>
          <p:cNvPr id="12" name="Text Box 10"/>
          <p:cNvSpPr/>
          <p:nvPr/>
        </p:nvSpPr>
        <p:spPr>
          <a:xfrm>
            <a:off x="4069800" y="2421000"/>
            <a:ext cx="61200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latin typeface="Times New Roman" pitchFamily="18"/>
                <a:ea typeface="Arial Unicode MS" pitchFamily="2"/>
                <a:cs typeface="Tahoma" pitchFamily="2"/>
              </a:rPr>
              <a:t>F1</a:t>
            </a:r>
          </a:p>
        </p:txBody>
      </p:sp>
      <p:sp>
        <p:nvSpPr>
          <p:cNvPr id="13" name="Text Box 11"/>
          <p:cNvSpPr/>
          <p:nvPr/>
        </p:nvSpPr>
        <p:spPr>
          <a:xfrm>
            <a:off x="6446160" y="2708280"/>
            <a:ext cx="61200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0000FF"/>
                </a:solidFill>
                <a:latin typeface="Times New Roman" pitchFamily="18"/>
                <a:ea typeface="Arial Unicode MS" pitchFamily="2"/>
                <a:cs typeface="Tahoma" pitchFamily="2"/>
              </a:rPr>
              <a:t>F2</a:t>
            </a:r>
          </a:p>
        </p:txBody>
      </p:sp>
      <p:sp>
        <p:nvSpPr>
          <p:cNvPr id="14" name="Text Box 14"/>
          <p:cNvSpPr/>
          <p:nvPr/>
        </p:nvSpPr>
        <p:spPr>
          <a:xfrm>
            <a:off x="6734879" y="6165720"/>
            <a:ext cx="39564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latin typeface="Times New Roman" pitchFamily="18"/>
                <a:ea typeface="Arial Unicode MS" pitchFamily="2"/>
                <a:cs typeface="Tahoma" pitchFamily="2"/>
              </a:rPr>
              <a:t>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path" accel="500" decel="5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 -6 1.11111 -6 L 0.17326 0.46204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Class="path" accel="500" decel="5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1042 L 0.10261 0.41991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 stejného směru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250920" y="1341000"/>
            <a:ext cx="8642160" cy="424872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algn="just" hangingPunct="1">
              <a:lnSpc>
                <a:spcPct val="90000"/>
              </a:lnSpc>
            </a:pPr>
            <a:r>
              <a:rPr lang="cs-CZ">
                <a:latin typeface="Comic Sans MS" pitchFamily="66"/>
              </a:rPr>
              <a:t>Působí-li na těleso síly stejného směru, rovná se velikost jejich výslednice součtu těchto sil : F = F1 + F2 + F3 + …</a:t>
            </a:r>
          </a:p>
          <a:p>
            <a:pPr marL="0" lvl="0" indent="0" algn="just" hangingPunct="1">
              <a:lnSpc>
                <a:spcPct val="90000"/>
              </a:lnSpc>
            </a:pPr>
            <a:r>
              <a:rPr lang="cs-CZ">
                <a:latin typeface="Comic Sans MS" pitchFamily="66"/>
              </a:rPr>
              <a:t>Výslednice těchto sil má směr působících sil.</a:t>
            </a:r>
          </a:p>
          <a:p>
            <a:pPr marL="0" lvl="0" indent="0" algn="just" hangingPunct="1">
              <a:lnSpc>
                <a:spcPct val="90000"/>
              </a:lnSpc>
            </a:pPr>
            <a:r>
              <a:rPr lang="cs-CZ">
                <a:latin typeface="Comic Sans MS" pitchFamily="66"/>
              </a:rPr>
              <a:t>Příklad: Míša tlačí nákupní vozík silou</a:t>
            </a:r>
            <a:br>
              <a:rPr lang="cs-CZ">
                <a:latin typeface="Comic Sans MS" pitchFamily="66"/>
              </a:rPr>
            </a:br>
            <a:r>
              <a:rPr lang="cs-CZ">
                <a:latin typeface="Comic Sans MS" pitchFamily="66"/>
              </a:rPr>
              <a:t>75 N. Její mladší bratr táhne vozík týmž směrem silou 45 N. Jak velká bude výsledná síla?</a:t>
            </a:r>
          </a:p>
        </p:txBody>
      </p:sp>
      <p:sp>
        <p:nvSpPr>
          <p:cNvPr id="4" name="Text Box 5"/>
          <p:cNvSpPr/>
          <p:nvPr/>
        </p:nvSpPr>
        <p:spPr>
          <a:xfrm>
            <a:off x="830159" y="5589720"/>
            <a:ext cx="198072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>
                <a:solidFill>
                  <a:srgbClr val="0000FF"/>
                </a:solidFill>
                <a:latin typeface="Times New Roman" pitchFamily="18"/>
                <a:ea typeface="Arial Unicode MS" pitchFamily="2"/>
                <a:cs typeface="Tahoma" pitchFamily="2"/>
              </a:rPr>
              <a:t>F = F1 + F2</a:t>
            </a:r>
          </a:p>
        </p:txBody>
      </p:sp>
      <p:sp>
        <p:nvSpPr>
          <p:cNvPr id="5" name="Text Box 6"/>
          <p:cNvSpPr/>
          <p:nvPr/>
        </p:nvSpPr>
        <p:spPr>
          <a:xfrm>
            <a:off x="4432320" y="5589720"/>
            <a:ext cx="341784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>
                <a:solidFill>
                  <a:srgbClr val="0000FF"/>
                </a:solidFill>
                <a:latin typeface="Times New Roman" pitchFamily="18"/>
                <a:ea typeface="Arial Unicode MS" pitchFamily="2"/>
                <a:cs typeface="Tahoma" pitchFamily="2"/>
              </a:rPr>
              <a:t>F = 75 + 45 = 120 N</a:t>
            </a:r>
          </a:p>
        </p:txBody>
      </p:sp>
      <p:sp>
        <p:nvSpPr>
          <p:cNvPr id="6" name="Text Box 7"/>
          <p:cNvSpPr/>
          <p:nvPr/>
        </p:nvSpPr>
        <p:spPr>
          <a:xfrm>
            <a:off x="2131200" y="6165720"/>
            <a:ext cx="506376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>
                <a:solidFill>
                  <a:srgbClr val="0000FF"/>
                </a:solidFill>
                <a:latin typeface="Times New Roman" pitchFamily="18"/>
                <a:ea typeface="Arial Unicode MS" pitchFamily="2"/>
                <a:cs typeface="Tahoma" pitchFamily="2"/>
              </a:rPr>
              <a:t>Výslednice má velikost 120 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 opačného směru</a:t>
            </a:r>
          </a:p>
        </p:txBody>
      </p:sp>
      <p:pic>
        <p:nvPicPr>
          <p:cNvPr id="3" name="Picture 5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 l="4538" t="27915" r="10225" b="14290"/>
          <a:stretch>
            <a:fillRect/>
          </a:stretch>
        </p:blipFill>
        <p:spPr>
          <a:xfrm>
            <a:off x="250920" y="1268280"/>
            <a:ext cx="5761080" cy="26132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ástupný symbol pro text 3"/>
          <p:cNvSpPr txBox="1">
            <a:spLocks noGrp="1"/>
          </p:cNvSpPr>
          <p:nvPr>
            <p:ph type="body" idx="4294967295"/>
          </p:nvPr>
        </p:nvSpPr>
        <p:spPr>
          <a:xfrm>
            <a:off x="5866920" y="1483919"/>
            <a:ext cx="3095640" cy="488664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lvl="0" hangingPunct="1">
              <a:lnSpc>
                <a:spcPct val="90000"/>
              </a:lnSpc>
              <a:spcBef>
                <a:spcPts val="649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600">
                <a:latin typeface="Comic Sans MS" pitchFamily="66"/>
              </a:rPr>
              <a:t>	Síly působí opačným směrem, budeme je tedy od sebe odečítat (menší od větší).</a:t>
            </a:r>
          </a:p>
          <a:p>
            <a:pPr lvl="0" hangingPunct="1">
              <a:lnSpc>
                <a:spcPct val="90000"/>
              </a:lnSpc>
              <a:spcBef>
                <a:spcPts val="649"/>
              </a:spcBef>
              <a:buNone/>
            </a:pPr>
            <a:endParaRPr lang="cs-CZ" sz="2600">
              <a:latin typeface="Comic Sans MS" pitchFamily="66"/>
            </a:endParaRPr>
          </a:p>
          <a:p>
            <a:pPr lvl="0" hangingPunct="1">
              <a:lnSpc>
                <a:spcPct val="90000"/>
              </a:lnSpc>
              <a:spcBef>
                <a:spcPts val="649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600">
                <a:latin typeface="Comic Sans MS" pitchFamily="66"/>
              </a:rPr>
              <a:t>	Poznáš na první pohled, který</a:t>
            </a:r>
            <a:br>
              <a:rPr lang="cs-CZ" sz="2600">
                <a:latin typeface="Comic Sans MS" pitchFamily="66"/>
              </a:rPr>
            </a:br>
            <a:r>
              <a:rPr lang="cs-CZ" sz="2600">
                <a:latin typeface="Comic Sans MS" pitchFamily="66"/>
              </a:rPr>
              <a:t>z týmů vyhraje?</a:t>
            </a:r>
          </a:p>
          <a:p>
            <a:pPr marL="0" lvl="0" indent="0" hangingPunct="1">
              <a:lnSpc>
                <a:spcPct val="90000"/>
              </a:lnSpc>
              <a:spcBef>
                <a:spcPts val="649"/>
              </a:spcBef>
              <a:buNone/>
            </a:pPr>
            <a:endParaRPr lang="cs-CZ" sz="2600">
              <a:latin typeface="Comic Sans MS" pitchFamily="66"/>
            </a:endParaRPr>
          </a:p>
        </p:txBody>
      </p:sp>
      <p:sp>
        <p:nvSpPr>
          <p:cNvPr id="5" name="Line 7"/>
          <p:cNvSpPr/>
          <p:nvPr/>
        </p:nvSpPr>
        <p:spPr>
          <a:xfrm flipH="1">
            <a:off x="539640" y="2781360"/>
            <a:ext cx="1728720" cy="0"/>
          </a:xfrm>
          <a:prstGeom prst="line">
            <a:avLst/>
          </a:prstGeom>
          <a:noFill/>
          <a:ln w="44280">
            <a:solidFill>
              <a:srgbClr val="0000FF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6" name="Line 8"/>
          <p:cNvSpPr/>
          <p:nvPr/>
        </p:nvSpPr>
        <p:spPr>
          <a:xfrm>
            <a:off x="3564000" y="2708280"/>
            <a:ext cx="2808360" cy="0"/>
          </a:xfrm>
          <a:prstGeom prst="line">
            <a:avLst/>
          </a:prstGeom>
          <a:noFill/>
          <a:ln w="44280">
            <a:solidFill>
              <a:srgbClr val="FF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7" name="Text Box 9"/>
          <p:cNvSpPr/>
          <p:nvPr/>
        </p:nvSpPr>
        <p:spPr>
          <a:xfrm>
            <a:off x="1189440" y="2276639"/>
            <a:ext cx="55116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Times New Roman" pitchFamily="18"/>
                <a:ea typeface="Arial Unicode MS" pitchFamily="2"/>
                <a:cs typeface="Tahoma" pitchFamily="2"/>
              </a:rPr>
              <a:t>F1</a:t>
            </a:r>
          </a:p>
        </p:txBody>
      </p:sp>
      <p:sp>
        <p:nvSpPr>
          <p:cNvPr id="8" name="Text Box 10"/>
          <p:cNvSpPr/>
          <p:nvPr/>
        </p:nvSpPr>
        <p:spPr>
          <a:xfrm>
            <a:off x="4574160" y="2204999"/>
            <a:ext cx="55116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 b="1">
                <a:solidFill>
                  <a:srgbClr val="FF0000"/>
                </a:solidFill>
                <a:effectLst>
                  <a:outerShdw dist="17961" dir="2700000">
                    <a:scrgbClr r="0" g="0" b="0"/>
                  </a:outerShdw>
                </a:effectLst>
                <a:latin typeface="Times New Roman" pitchFamily="18"/>
                <a:ea typeface="Arial Unicode MS" pitchFamily="2"/>
                <a:cs typeface="Tahoma" pitchFamily="2"/>
              </a:rPr>
              <a:t>F2</a:t>
            </a:r>
          </a:p>
        </p:txBody>
      </p:sp>
      <p:sp>
        <p:nvSpPr>
          <p:cNvPr id="9" name="Line 11"/>
          <p:cNvSpPr/>
          <p:nvPr/>
        </p:nvSpPr>
        <p:spPr>
          <a:xfrm>
            <a:off x="826920" y="5734080"/>
            <a:ext cx="1079640" cy="0"/>
          </a:xfrm>
          <a:prstGeom prst="line">
            <a:avLst/>
          </a:prstGeom>
          <a:noFill/>
          <a:ln w="5724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10" name="Text Box 12"/>
          <p:cNvSpPr/>
          <p:nvPr/>
        </p:nvSpPr>
        <p:spPr>
          <a:xfrm>
            <a:off x="6445799" y="5661000"/>
            <a:ext cx="195624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 b="1">
                <a:latin typeface="Times New Roman" pitchFamily="18"/>
                <a:ea typeface="Arial Unicode MS" pitchFamily="2"/>
                <a:cs typeface="Tahoma" pitchFamily="2"/>
              </a:rPr>
              <a:t>F = F2 – F1</a:t>
            </a:r>
          </a:p>
        </p:txBody>
      </p:sp>
      <p:sp>
        <p:nvSpPr>
          <p:cNvPr id="11" name="Text Box 13"/>
          <p:cNvSpPr/>
          <p:nvPr/>
        </p:nvSpPr>
        <p:spPr>
          <a:xfrm>
            <a:off x="1118520" y="5300639"/>
            <a:ext cx="36504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 b="1">
                <a:latin typeface="Times New Roman" pitchFamily="18"/>
                <a:ea typeface="Arial Unicode MS" pitchFamily="2"/>
                <a:cs typeface="Tahoma" pitchFamily="2"/>
              </a:rPr>
              <a:t>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path" accel="500" decel="5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43 0.01065 L -0.29514 0.31528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Class="path" accel="500" decel="5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01041 L 0.14966 0.43032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 opačného směru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250560" y="1341000"/>
            <a:ext cx="8569080" cy="4032720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marL="0" lvl="0" indent="0" hangingPunct="1">
              <a:spcBef>
                <a:spcPts val="748"/>
              </a:spcBef>
            </a:pPr>
            <a:r>
              <a:rPr lang="cs-CZ" sz="3000">
                <a:latin typeface="Comic Sans MS" pitchFamily="66"/>
              </a:rPr>
              <a:t>Působí-li na těleso síly opačného směru, rovná se velikost jejich výslednice rozdílu těchto sil (od větší odečítáme menší).</a:t>
            </a:r>
          </a:p>
          <a:p>
            <a:pPr marL="0" lvl="0" indent="0" hangingPunct="1">
              <a:spcBef>
                <a:spcPts val="748"/>
              </a:spcBef>
            </a:pPr>
            <a:r>
              <a:rPr lang="cs-CZ" sz="3000">
                <a:latin typeface="Comic Sans MS" pitchFamily="66"/>
              </a:rPr>
              <a:t>Výslednice těchto sil má směr větší</a:t>
            </a:r>
            <a:br>
              <a:rPr lang="cs-CZ" sz="3000">
                <a:latin typeface="Comic Sans MS" pitchFamily="66"/>
              </a:rPr>
            </a:br>
            <a:r>
              <a:rPr lang="cs-CZ" sz="3000">
                <a:latin typeface="Comic Sans MS" pitchFamily="66"/>
              </a:rPr>
              <a:t>z působících sil.</a:t>
            </a:r>
          </a:p>
          <a:p>
            <a:pPr marL="0" lvl="0" indent="0" hangingPunct="1">
              <a:spcBef>
                <a:spcPts val="748"/>
              </a:spcBef>
            </a:pPr>
            <a:r>
              <a:rPr lang="cs-CZ" sz="3000">
                <a:latin typeface="Comic Sans MS" pitchFamily="66"/>
              </a:rPr>
              <a:t>Příklad: Míša tlačí vozík silou 75 N. Její bratr táhne vozík opačným směrem silou</a:t>
            </a:r>
            <a:br>
              <a:rPr lang="cs-CZ" sz="3000">
                <a:latin typeface="Comic Sans MS" pitchFamily="66"/>
              </a:rPr>
            </a:br>
            <a:r>
              <a:rPr lang="cs-CZ" sz="3000">
                <a:latin typeface="Comic Sans MS" pitchFamily="66"/>
              </a:rPr>
              <a:t>45 N. Jaká bude výsledná síla a její směr?</a:t>
            </a:r>
          </a:p>
        </p:txBody>
      </p:sp>
      <p:sp>
        <p:nvSpPr>
          <p:cNvPr id="4" name="Text Box 5"/>
          <p:cNvSpPr/>
          <p:nvPr/>
        </p:nvSpPr>
        <p:spPr>
          <a:xfrm>
            <a:off x="689760" y="5300639"/>
            <a:ext cx="215280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0000FF"/>
                </a:solidFill>
                <a:latin typeface="Times New Roman" pitchFamily="18"/>
                <a:ea typeface="Arial Unicode MS" pitchFamily="2"/>
                <a:cs typeface="Tahoma" pitchFamily="2"/>
              </a:rPr>
              <a:t>F = F1- F2</a:t>
            </a:r>
          </a:p>
        </p:txBody>
      </p:sp>
      <p:sp>
        <p:nvSpPr>
          <p:cNvPr id="5" name="Text Box 6"/>
          <p:cNvSpPr/>
          <p:nvPr/>
        </p:nvSpPr>
        <p:spPr>
          <a:xfrm>
            <a:off x="4291920" y="5300639"/>
            <a:ext cx="3649319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 b="1">
                <a:solidFill>
                  <a:srgbClr val="0000FF"/>
                </a:solidFill>
                <a:latin typeface="Times New Roman" pitchFamily="18"/>
                <a:ea typeface="Arial Unicode MS" pitchFamily="2"/>
                <a:cs typeface="Tahoma" pitchFamily="2"/>
              </a:rPr>
              <a:t>F = 75 – 45 = 30 N</a:t>
            </a:r>
          </a:p>
        </p:txBody>
      </p:sp>
      <p:sp>
        <p:nvSpPr>
          <p:cNvPr id="6" name="Text Box 7"/>
          <p:cNvSpPr/>
          <p:nvPr/>
        </p:nvSpPr>
        <p:spPr>
          <a:xfrm>
            <a:off x="896040" y="6021360"/>
            <a:ext cx="710892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800">
                <a:solidFill>
                  <a:srgbClr val="0000FF"/>
                </a:solidFill>
                <a:latin typeface="Times New Roman" pitchFamily="18"/>
                <a:ea typeface="Arial Unicode MS" pitchFamily="2"/>
                <a:cs typeface="Tahoma" pitchFamily="2"/>
              </a:rPr>
              <a:t>Výslednice má směr k Míše velikostí 30 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468360" y="-360"/>
            <a:ext cx="8229600" cy="1143360"/>
          </a:xfrm>
        </p:spPr>
        <p:txBody>
          <a:bodyPr wrap="square" lIns="91440" tIns="45720" rIns="91440" bIns="45720">
            <a:spAutoFit/>
          </a:bodyPr>
          <a:lstStyle>
            <a:defPPr lvl="0">
              <a:buNone/>
            </a:defPPr>
            <a:lvl1pPr lvl="0">
              <a:buNone/>
            </a:lvl1pPr>
          </a:lstStyle>
          <a:p>
            <a:pPr lvl="0" hangingPunct="1"/>
            <a:r>
              <a:rPr lang="cs-CZ" b="1">
                <a:solidFill>
                  <a:srgbClr val="0000FF"/>
                </a:solidFill>
                <a:effectLst>
                  <a:outerShdw dist="17961" dir="2700000">
                    <a:scrgbClr r="0" g="0" b="0"/>
                  </a:outerShdw>
                </a:effectLst>
                <a:latin typeface="Comic Sans MS" pitchFamily="66"/>
              </a:rPr>
              <a:t>Skládání sil různého směru</a:t>
            </a:r>
          </a:p>
        </p:txBody>
      </p:sp>
      <p:pic>
        <p:nvPicPr>
          <p:cNvPr id="3" name="Picture 5">
            <a:hlinkClick r:id="rId3" action="ppaction://program"/>
          </p:cNvPr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 l="6969" t="3019" r="18617" b="13706"/>
          <a:stretch>
            <a:fillRect/>
          </a:stretch>
        </p:blipFill>
        <p:spPr>
          <a:xfrm>
            <a:off x="468360" y="2133720"/>
            <a:ext cx="5832360" cy="437327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Line 6"/>
          <p:cNvSpPr/>
          <p:nvPr/>
        </p:nvSpPr>
        <p:spPr>
          <a:xfrm flipV="1">
            <a:off x="3131999" y="2781000"/>
            <a:ext cx="2664001" cy="144360"/>
          </a:xfrm>
          <a:prstGeom prst="line">
            <a:avLst/>
          </a:prstGeom>
          <a:noFill/>
          <a:ln w="442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Line 7"/>
          <p:cNvSpPr/>
          <p:nvPr/>
        </p:nvSpPr>
        <p:spPr>
          <a:xfrm flipH="1" flipV="1">
            <a:off x="2340000" y="1773000"/>
            <a:ext cx="791999" cy="1152360"/>
          </a:xfrm>
          <a:prstGeom prst="line">
            <a:avLst/>
          </a:prstGeom>
          <a:noFill/>
          <a:ln w="442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6" name="Zástupný symbol pro text 5"/>
          <p:cNvSpPr txBox="1">
            <a:spLocks noGrp="1"/>
          </p:cNvSpPr>
          <p:nvPr>
            <p:ph type="body" idx="4294967295"/>
          </p:nvPr>
        </p:nvSpPr>
        <p:spPr>
          <a:xfrm>
            <a:off x="6156360" y="2781360"/>
            <a:ext cx="2674800" cy="3456359"/>
          </a:xfrm>
        </p:spPr>
        <p:txBody>
          <a:bodyPr wrap="square" lIns="91440" tIns="45720" rIns="91440" bIns="45720">
            <a:sp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cs-CZ" sz="32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cs-CZ" sz="28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cs-CZ" sz="24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cs-CZ" sz="2000" b="0" i="0" u="none" strike="noStrike" baseline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Mangal" pitchFamily="2"/>
              </a:defRPr>
            </a:lvl9pPr>
          </a:lstStyle>
          <a:p>
            <a:pPr lvl="0" hangingPunct="1">
              <a:spcBef>
                <a:spcPts val="697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cs-CZ" sz="2800">
                <a:latin typeface="Comic Sans MS" pitchFamily="66"/>
              </a:rPr>
              <a:t>	Při skládání sil různého směru využíváme tzv. rovnoběžník sil.</a:t>
            </a:r>
          </a:p>
        </p:txBody>
      </p:sp>
      <p:sp>
        <p:nvSpPr>
          <p:cNvPr id="7" name="Text Box 9"/>
          <p:cNvSpPr/>
          <p:nvPr/>
        </p:nvSpPr>
        <p:spPr>
          <a:xfrm>
            <a:off x="2702520" y="2060639"/>
            <a:ext cx="50220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>
                <a:latin typeface="Times New Roman" pitchFamily="18"/>
                <a:ea typeface="Arial Unicode MS" pitchFamily="2"/>
                <a:cs typeface="Tahoma" pitchFamily="2"/>
              </a:rPr>
              <a:t>F1</a:t>
            </a:r>
          </a:p>
        </p:txBody>
      </p:sp>
      <p:sp>
        <p:nvSpPr>
          <p:cNvPr id="8" name="Text Box 10"/>
          <p:cNvSpPr/>
          <p:nvPr/>
        </p:nvSpPr>
        <p:spPr>
          <a:xfrm>
            <a:off x="3997800" y="2421000"/>
            <a:ext cx="55116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>
                <a:latin typeface="Times New Roman" pitchFamily="18"/>
                <a:ea typeface="Arial Unicode MS" pitchFamily="2"/>
                <a:cs typeface="Tahoma" pitchFamily="2"/>
              </a:rPr>
              <a:t>F2</a:t>
            </a:r>
          </a:p>
        </p:txBody>
      </p:sp>
      <p:sp>
        <p:nvSpPr>
          <p:cNvPr id="9" name="Line 11"/>
          <p:cNvSpPr/>
          <p:nvPr/>
        </p:nvSpPr>
        <p:spPr>
          <a:xfrm flipH="1" flipV="1">
            <a:off x="4500360" y="980640"/>
            <a:ext cx="1655640" cy="2374920"/>
          </a:xfrm>
          <a:prstGeom prst="line">
            <a:avLst/>
          </a:prstGeom>
          <a:noFill/>
          <a:ln w="28440">
            <a:solidFill>
              <a:srgbClr val="0000FF"/>
            </a:solidFill>
            <a:custDash>
              <a:ds d="401266" sp="100000"/>
            </a:custDash>
            <a:miter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10" name="Line 12"/>
          <p:cNvSpPr/>
          <p:nvPr/>
        </p:nvSpPr>
        <p:spPr>
          <a:xfrm flipV="1">
            <a:off x="1547640" y="1556999"/>
            <a:ext cx="4537079" cy="289080"/>
          </a:xfrm>
          <a:prstGeom prst="line">
            <a:avLst/>
          </a:prstGeom>
          <a:noFill/>
          <a:ln w="28440">
            <a:solidFill>
              <a:srgbClr val="0000FF"/>
            </a:solidFill>
            <a:custDash>
              <a:ds d="401266" sp="100000"/>
            </a:custDash>
            <a:miter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11" name="Line 13"/>
          <p:cNvSpPr/>
          <p:nvPr/>
        </p:nvSpPr>
        <p:spPr>
          <a:xfrm flipV="1">
            <a:off x="3131999" y="1628280"/>
            <a:ext cx="1800361" cy="1297080"/>
          </a:xfrm>
          <a:prstGeom prst="line">
            <a:avLst/>
          </a:prstGeom>
          <a:noFill/>
          <a:ln w="57240">
            <a:solidFill>
              <a:srgbClr val="FF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/>
          <a:p>
            <a:pPr lvl="0" rtl="0" hangingPunct="0">
              <a:buNone/>
              <a:tabLst/>
            </a:pPr>
            <a:endParaRPr lang="cs-CZ" sz="2400"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12" name="Text Box 14"/>
          <p:cNvSpPr/>
          <p:nvPr/>
        </p:nvSpPr>
        <p:spPr>
          <a:xfrm>
            <a:off x="3710880" y="1849319"/>
            <a:ext cx="36504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</a:pPr>
            <a:r>
              <a:rPr lang="cs-CZ" sz="2400" b="1">
                <a:solidFill>
                  <a:srgbClr val="FF0000"/>
                </a:solidFill>
                <a:effectLst>
                  <a:outerShdw dist="17961" dir="2700000">
                    <a:scrgbClr r="0" g="0" b="0"/>
                  </a:outerShdw>
                </a:effectLst>
                <a:latin typeface="Times New Roman" pitchFamily="18"/>
                <a:ea typeface="Arial Unicode MS" pitchFamily="2"/>
                <a:cs typeface="Tahoma" pitchFamily="2"/>
              </a:rPr>
              <a:t>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12" grpId="0"/>
    </p:bldLst>
  </p:timing>
</p:sld>
</file>

<file path=ppt/theme/theme1.xml><?xml version="1.0" encoding="utf-8"?>
<a:theme xmlns:a="http://schemas.openxmlformats.org/drawingml/2006/main" name="Výchoz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589</Words>
  <Application>Microsoft Office PowerPoint</Application>
  <PresentationFormat>Předvádění na obrazovce (4:3)</PresentationFormat>
  <Paragraphs>123</Paragraphs>
  <Slides>18</Slides>
  <Notes>18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Výchozí</vt:lpstr>
      <vt:lpstr>Skládání sil, rovnováha sil</vt:lpstr>
      <vt:lpstr>Znázornění síly</vt:lpstr>
      <vt:lpstr>Urči velikost a směr sil</vt:lpstr>
      <vt:lpstr>Skládání sil</vt:lpstr>
      <vt:lpstr>Skládání sil stejného směru</vt:lpstr>
      <vt:lpstr>Skládání sil stejného směru</vt:lpstr>
      <vt:lpstr>Skládání sil opačného směru</vt:lpstr>
      <vt:lpstr>Skládání sil opačného směru</vt:lpstr>
      <vt:lpstr>Skládání sil různého směru</vt:lpstr>
      <vt:lpstr>Rovnováha sil</vt:lpstr>
      <vt:lpstr>Příklad</vt:lpstr>
      <vt:lpstr>Zopakuj si</vt:lpstr>
      <vt:lpstr>Zápis do sešitu</vt:lpstr>
      <vt:lpstr>Skládání sil stejného směru</vt:lpstr>
      <vt:lpstr>Skládání sil opačného směru</vt:lpstr>
      <vt:lpstr>Skládání sil různého směru</vt:lpstr>
      <vt:lpstr>Rovnováha sil</vt:lpstr>
      <vt:lpstr>Použité obrázky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Skladani_sil,_rovnovaha_sil</dc:title>
  <dc:creator>Tereza Bížová</dc:creator>
  <dc:description>Autorem materiálu a všech jeho částí, není-li uvedeno jinak je Jitka Sobotková._x000d_
Dostupné z Metodického portálu www.rvp.cz. ISSN: 1802-4785, financováno z ESF a státního rozpočtu ČR:_x000d_
Provozováno Výzkumným ústavem pedagogickým v Praze.</dc:description>
  <cp:lastModifiedBy>jfilipova</cp:lastModifiedBy>
  <cp:revision>7</cp:revision>
  <dcterms:created xsi:type="dcterms:W3CDTF">2010-10-19T10:27:42Z</dcterms:created>
  <dcterms:modified xsi:type="dcterms:W3CDTF">2020-04-30T09:23:20Z</dcterms:modified>
</cp:coreProperties>
</file>