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2" r:id="rId3"/>
    <p:sldId id="257" r:id="rId4"/>
    <p:sldId id="258" r:id="rId5"/>
    <p:sldId id="259" r:id="rId6"/>
    <p:sldId id="269" r:id="rId7"/>
    <p:sldId id="273" r:id="rId8"/>
    <p:sldId id="261" r:id="rId9"/>
    <p:sldId id="262" r:id="rId10"/>
    <p:sldId id="264" r:id="rId11"/>
    <p:sldId id="267" r:id="rId12"/>
    <p:sldId id="274" r:id="rId13"/>
    <p:sldId id="276" r:id="rId14"/>
    <p:sldId id="275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veta" initials="k" lastIdx="3" clrIdx="0">
    <p:extLst>
      <p:ext uri="{19B8F6BF-5375-455C-9EA6-DF929625EA0E}">
        <p15:presenceInfo xmlns:p15="http://schemas.microsoft.com/office/powerpoint/2012/main" userId="kve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E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94660"/>
  </p:normalViewPr>
  <p:slideViewPr>
    <p:cSldViewPr>
      <p:cViewPr varScale="1">
        <p:scale>
          <a:sx n="81" d="100"/>
          <a:sy n="81" d="100"/>
        </p:scale>
        <p:origin x="10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cat>
            <c:strRef>
              <c:f>List1!$A$2:$A$5</c:f>
              <c:strCache>
                <c:ptCount val="4"/>
                <c:pt idx="0">
                  <c:v>rostliny</c:v>
                </c:pt>
                <c:pt idx="1">
                  <c:v>živočichové</c:v>
                </c:pt>
                <c:pt idx="2">
                  <c:v>houby</c:v>
                </c:pt>
                <c:pt idx="3">
                  <c:v>bakterie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19</c:v>
                </c:pt>
                <c:pt idx="1">
                  <c:v>7</c:v>
                </c:pt>
                <c:pt idx="2">
                  <c:v>2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97-46C9-9805-5EC751D658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8B5E-F213-4FF2-8E9D-6B681FC09FB4}" type="datetimeFigureOut">
              <a:rPr lang="cs-CZ" smtClean="0"/>
              <a:pPr/>
              <a:t>4.6.2020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CBCCC-CCC5-44A0-812F-84551592DA8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8B5E-F213-4FF2-8E9D-6B681FC09FB4}" type="datetimeFigureOut">
              <a:rPr lang="cs-CZ" smtClean="0"/>
              <a:pPr/>
              <a:t>4.6.2020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CBCCC-CCC5-44A0-812F-84551592DA8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8B5E-F213-4FF2-8E9D-6B681FC09FB4}" type="datetimeFigureOut">
              <a:rPr lang="cs-CZ" smtClean="0"/>
              <a:pPr/>
              <a:t>4.6.2020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CBCCC-CCC5-44A0-812F-84551592DA8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8B5E-F213-4FF2-8E9D-6B681FC09FB4}" type="datetimeFigureOut">
              <a:rPr lang="cs-CZ" smtClean="0"/>
              <a:pPr/>
              <a:t>4.6.2020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CBCCC-CCC5-44A0-812F-84551592DA8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8B5E-F213-4FF2-8E9D-6B681FC09FB4}" type="datetimeFigureOut">
              <a:rPr lang="cs-CZ" smtClean="0"/>
              <a:pPr/>
              <a:t>4.6.2020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CBCCC-CCC5-44A0-812F-84551592DA8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8B5E-F213-4FF2-8E9D-6B681FC09FB4}" type="datetimeFigureOut">
              <a:rPr lang="cs-CZ" smtClean="0"/>
              <a:pPr/>
              <a:t>4.6.2020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CBCCC-CCC5-44A0-812F-84551592DA8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8B5E-F213-4FF2-8E9D-6B681FC09FB4}" type="datetimeFigureOut">
              <a:rPr lang="cs-CZ" smtClean="0"/>
              <a:pPr/>
              <a:t>4.6.2020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CBCCC-CCC5-44A0-812F-84551592DA8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8B5E-F213-4FF2-8E9D-6B681FC09FB4}" type="datetimeFigureOut">
              <a:rPr lang="cs-CZ" smtClean="0"/>
              <a:pPr/>
              <a:t>4.6.2020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CBCCC-CCC5-44A0-812F-84551592DA8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8B5E-F213-4FF2-8E9D-6B681FC09FB4}" type="datetimeFigureOut">
              <a:rPr lang="cs-CZ" smtClean="0"/>
              <a:pPr/>
              <a:t>4.6.2020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CBCCC-CCC5-44A0-812F-84551592DA8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8B5E-F213-4FF2-8E9D-6B681FC09FB4}" type="datetimeFigureOut">
              <a:rPr lang="cs-CZ" smtClean="0"/>
              <a:pPr/>
              <a:t>4.6.2020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CBCCC-CCC5-44A0-812F-84551592DA8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8B5E-F213-4FF2-8E9D-6B681FC09FB4}" type="datetimeFigureOut">
              <a:rPr lang="cs-CZ" smtClean="0"/>
              <a:pPr/>
              <a:t>4.6.2020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CBCCC-CCC5-44A0-812F-84551592DA8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5BE6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18B5E-F213-4FF2-8E9D-6B681FC09FB4}" type="datetimeFigureOut">
              <a:rPr lang="cs-CZ" smtClean="0"/>
              <a:pPr/>
              <a:t>4.6.2020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CBCCC-CCC5-44A0-812F-84551592DA8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ZumcJ5bmy8&amp;list=PLu9YmWHGvyyuVW-bblLPX3KkcYvOexALb&amp;index=1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71CAC-8956-4A6B-A691-8AF8C8FC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747" y="2420888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Vzájemné vztahy mezi organismy, organismy a prostředím</a:t>
            </a:r>
            <a:r>
              <a:rPr lang="cs-CZ" u="sng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u="sng" dirty="0">
                <a:solidFill>
                  <a:schemeClr val="accent2">
                    <a:lumMod val="75000"/>
                  </a:schemeClr>
                </a:solidFill>
              </a:rPr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4FFAE5-271B-4BB8-9BCE-6C64093E9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576" y="651871"/>
            <a:ext cx="7772400" cy="1500187"/>
          </a:xfrm>
        </p:spPr>
        <p:txBody>
          <a:bodyPr/>
          <a:lstStyle/>
          <a:p>
            <a:r>
              <a:rPr lang="cs-CZ" b="1" dirty="0"/>
              <a:t>ORGANISMY A PROSTŘEDÍ 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B5A803-229F-4908-BF45-4789DB399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782963"/>
            <a:ext cx="2736304" cy="218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EC90C06-F067-4A56-9170-4D9846DCE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414285"/>
            <a:ext cx="1584176" cy="1602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0D328DC-6BC0-4B20-AB78-E6B1A53A6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921" y="4037755"/>
            <a:ext cx="2376264" cy="1496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286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9D578F12-D9D7-493A-A4EB-E6345BB8B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481" y="1176776"/>
            <a:ext cx="60960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Postavení jedince v přírodě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4400" b="1" dirty="0"/>
          </a:p>
          <a:p>
            <a:endParaRPr lang="cs-CZ" sz="4400" b="1" dirty="0"/>
          </a:p>
          <a:p>
            <a:pPr>
              <a:buNone/>
            </a:pPr>
            <a:endParaRPr lang="cs-CZ" sz="4400" b="1" dirty="0"/>
          </a:p>
          <a:p>
            <a:endParaRPr lang="cs-CZ" sz="4400" b="1" dirty="0"/>
          </a:p>
          <a:p>
            <a:endParaRPr lang="cs-CZ" sz="44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A9692C-D0CF-449F-9DC8-C94385B4B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582" y="2727245"/>
            <a:ext cx="2994377" cy="1993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8484AF9-BA7C-4F7B-BFE2-D96AA764A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84" y="4834977"/>
            <a:ext cx="2987364" cy="1988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DA01141-7E79-4284-A992-1125C493E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088" y="4834977"/>
            <a:ext cx="2987364" cy="1988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D1AB8716-69D5-4540-A68A-5A7BCD50A80B}"/>
              </a:ext>
            </a:extLst>
          </p:cNvPr>
          <p:cNvSpPr/>
          <p:nvPr/>
        </p:nvSpPr>
        <p:spPr>
          <a:xfrm>
            <a:off x="544684" y="1402802"/>
            <a:ext cx="3456384" cy="9317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/>
              <a:t>společenstvo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9853429-F442-4EB0-A228-AEDC5C11F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84" y="2704119"/>
            <a:ext cx="2878990" cy="1916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F970F70-0635-4247-9577-E595C8844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2956" y="3389404"/>
            <a:ext cx="2516480" cy="1678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FCAEEF8-194E-401D-8063-37137DB3C9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521" y="5182540"/>
            <a:ext cx="2516480" cy="1675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174E0E17-8729-42F9-9880-033F724CE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75" y="1817717"/>
            <a:ext cx="7195707" cy="3429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Postavení jedince v přírodě</a:t>
            </a:r>
            <a:endParaRPr lang="cs-CZ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CF62423F-999C-480D-9C18-431DDE02AAF6}"/>
              </a:ext>
            </a:extLst>
          </p:cNvPr>
          <p:cNvSpPr/>
          <p:nvPr/>
        </p:nvSpPr>
        <p:spPr>
          <a:xfrm>
            <a:off x="611675" y="1311157"/>
            <a:ext cx="3150263" cy="9317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/>
              <a:t>ekosystém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B31F40D-76A4-478C-97C0-5ABF0BB8E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76" t="25470" r="9837" b="-1"/>
          <a:stretch/>
        </p:blipFill>
        <p:spPr>
          <a:xfrm>
            <a:off x="1061239" y="2273595"/>
            <a:ext cx="1152128" cy="1013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6AABEC0-30F2-4F13-AEC2-A5748940D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853" y="1237956"/>
            <a:ext cx="2496925" cy="1662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0A139A6-BC49-49BD-BB37-2B02E36EA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043" y="4913553"/>
            <a:ext cx="2864282" cy="1905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DBB7C90C-50C6-4CB0-905F-53447D246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774" y="2243730"/>
            <a:ext cx="1999905" cy="1331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5D879A3D-A91E-4A22-8305-EF1D57CBAB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675" y="5105140"/>
            <a:ext cx="2510798" cy="1714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FEBF87B7-32D5-432F-9803-0F2F62F3C1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864" y="5448415"/>
            <a:ext cx="1998815" cy="1331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57CA6A38-6DFA-44D9-9945-41D01EE767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8043" y="2953493"/>
            <a:ext cx="2864282" cy="1906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9" name="Obrázek 2048">
            <a:extLst>
              <a:ext uri="{FF2B5EF4-FFF2-40B4-BE49-F238E27FC236}">
                <a16:creationId xmlns:a16="http://schemas.microsoft.com/office/drawing/2014/main" id="{03FBE4F7-51E6-4122-9DE4-E4CCE474C9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7532" y="3772572"/>
            <a:ext cx="1790616" cy="119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FC46F82-EE05-4D60-B482-BCA716769C56}"/>
              </a:ext>
            </a:extLst>
          </p:cNvPr>
          <p:cNvSpPr/>
          <p:nvPr/>
        </p:nvSpPr>
        <p:spPr>
          <a:xfrm>
            <a:off x="611675" y="6741368"/>
            <a:ext cx="1728077" cy="112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dirty="0"/>
              <a:t>všechny obr. Pixabay.com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5D44A3-9206-4B34-A112-F7C92A8F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Zápis z dnešní hodiny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3DC5BF-9CD8-4E2C-888C-5D035CB08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/>
              <a:t>1) Co je to biosféra?</a:t>
            </a:r>
          </a:p>
          <a:p>
            <a:pPr marL="0" indent="0">
              <a:buNone/>
            </a:pPr>
            <a:r>
              <a:rPr lang="cs-CZ" sz="2400" dirty="0"/>
              <a:t>2) Uveď 2 konkrétní příklady (živočicha nebo rostliny):</a:t>
            </a:r>
          </a:p>
          <a:p>
            <a:pPr marL="400050" lvl="1" indent="0">
              <a:buNone/>
            </a:pPr>
            <a:r>
              <a:rPr lang="cs-CZ" sz="2400" dirty="0"/>
              <a:t>- producenta</a:t>
            </a:r>
          </a:p>
          <a:p>
            <a:pPr marL="400050" lvl="1" indent="0">
              <a:buNone/>
            </a:pPr>
            <a:r>
              <a:rPr lang="cs-CZ" sz="2400" dirty="0"/>
              <a:t>- konzumenta:</a:t>
            </a:r>
          </a:p>
          <a:p>
            <a:pPr marL="800100" lvl="2" indent="0">
              <a:buNone/>
            </a:pPr>
            <a:r>
              <a:rPr lang="cs-CZ" dirty="0"/>
              <a:t>a) býložravého </a:t>
            </a:r>
          </a:p>
          <a:p>
            <a:pPr marL="800100" lvl="2" indent="0">
              <a:buNone/>
            </a:pPr>
            <a:r>
              <a:rPr lang="cs-CZ" dirty="0"/>
              <a:t>b) masožravého </a:t>
            </a:r>
          </a:p>
          <a:p>
            <a:pPr marL="800100" lvl="2" indent="0">
              <a:buNone/>
            </a:pPr>
            <a:r>
              <a:rPr lang="cs-CZ" dirty="0"/>
              <a:t>c) všežravého </a:t>
            </a:r>
          </a:p>
          <a:p>
            <a:pPr marL="400050" lvl="1" indent="0">
              <a:buNone/>
            </a:pPr>
            <a:r>
              <a:rPr lang="cs-CZ" sz="2400" dirty="0"/>
              <a:t>- rozkladače </a:t>
            </a:r>
          </a:p>
          <a:p>
            <a:pPr marL="0" indent="0">
              <a:buNone/>
            </a:pPr>
            <a:r>
              <a:rPr lang="cs-CZ" sz="2400" dirty="0"/>
              <a:t>3) Sestav potravní řetězec lesa a rybníka, který se bude skládat  nejméně ze tří článků.</a:t>
            </a:r>
          </a:p>
          <a:p>
            <a:pPr marL="0" indent="0">
              <a:buNone/>
            </a:pPr>
            <a:r>
              <a:rPr lang="cs-CZ" sz="2400" dirty="0"/>
              <a:t>	a) les </a:t>
            </a:r>
          </a:p>
          <a:p>
            <a:pPr marL="0" indent="0">
              <a:buNone/>
            </a:pPr>
            <a:r>
              <a:rPr lang="cs-CZ" sz="2400" dirty="0"/>
              <a:t>	b) rybník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914400" lvl="1" indent="-5143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914400" lvl="1" indent="-5143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914400" lvl="1" indent="-5143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2" indent="0">
              <a:buNone/>
            </a:pPr>
            <a:endParaRPr lang="cs-CZ" dirty="0"/>
          </a:p>
          <a:p>
            <a:pPr marL="1314450" lvl="2" indent="-514350"/>
            <a:endParaRPr lang="cs-CZ" dirty="0"/>
          </a:p>
          <a:p>
            <a:pPr marL="914400" lvl="1" indent="-51435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7589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5D44A3-9206-4B34-A112-F7C92A8F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Zápis z dnešní hodiny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3DC5BF-9CD8-4E2C-888C-5D035CB08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00050" lvl="1" indent="0">
              <a:buNone/>
            </a:pPr>
            <a:r>
              <a:rPr lang="cs-CZ" sz="2400" dirty="0"/>
              <a:t>4) Vysvětli 4 úrovně zkoumání přírody v ekologii:</a:t>
            </a:r>
          </a:p>
          <a:p>
            <a:pPr lvl="2" indent="-342900"/>
            <a:r>
              <a:rPr lang="cs-CZ" dirty="0"/>
              <a:t>jedinec</a:t>
            </a:r>
          </a:p>
          <a:p>
            <a:pPr lvl="2" indent="-342900"/>
            <a:r>
              <a:rPr lang="cs-CZ" dirty="0"/>
              <a:t>populace</a:t>
            </a:r>
          </a:p>
          <a:p>
            <a:pPr lvl="2" indent="-342900"/>
            <a:r>
              <a:rPr lang="cs-CZ" dirty="0"/>
              <a:t>společenstvo</a:t>
            </a:r>
          </a:p>
          <a:p>
            <a:pPr lvl="2" indent="-342900"/>
            <a:r>
              <a:rPr lang="cs-CZ" dirty="0"/>
              <a:t>ekosystém</a:t>
            </a:r>
          </a:p>
          <a:p>
            <a:pPr marL="400050" lvl="1" indent="0">
              <a:buNone/>
            </a:pPr>
            <a:endParaRPr lang="cs-CZ" sz="2400" dirty="0"/>
          </a:p>
          <a:p>
            <a:pPr marL="400050" lvl="1" indent="0">
              <a:buNone/>
            </a:pPr>
            <a:r>
              <a:rPr lang="cs-CZ" sz="2400" dirty="0"/>
              <a:t>5) Spoj, co k sobě patří:</a:t>
            </a:r>
          </a:p>
          <a:p>
            <a:pPr marL="0" indent="0">
              <a:buNone/>
            </a:pPr>
            <a:r>
              <a:rPr lang="cs-CZ" sz="2400" dirty="0"/>
              <a:t>	1) jedinec			a) kozák, liška, smrk, datel</a:t>
            </a:r>
          </a:p>
          <a:p>
            <a:pPr marL="0" indent="0">
              <a:buNone/>
            </a:pPr>
            <a:r>
              <a:rPr lang="cs-CZ" sz="2400" dirty="0"/>
              <a:t>	2) populace			b) mravenci</a:t>
            </a:r>
          </a:p>
          <a:p>
            <a:pPr marL="0" indent="0">
              <a:buNone/>
            </a:pPr>
            <a:r>
              <a:rPr lang="cs-CZ" sz="2400" dirty="0"/>
              <a:t>	3) společenstvo			c) lípa, půda, vzduch, vlk</a:t>
            </a:r>
          </a:p>
          <a:p>
            <a:pPr marL="0" indent="0">
              <a:buNone/>
            </a:pPr>
            <a:r>
              <a:rPr lang="cs-CZ" sz="2400" dirty="0"/>
              <a:t>	4) ekosystém			d) mravenci v mraveništi</a:t>
            </a:r>
          </a:p>
          <a:p>
            <a:pPr marL="400050" lvl="1" indent="0">
              <a:buNone/>
            </a:pPr>
            <a:endParaRPr lang="cs-CZ" sz="2000" dirty="0"/>
          </a:p>
          <a:p>
            <a:pPr marL="400050" lvl="1" indent="0">
              <a:buNone/>
            </a:pPr>
            <a:endParaRPr lang="cs-CZ" dirty="0"/>
          </a:p>
          <a:p>
            <a:pPr marL="914400" lvl="1" indent="-51435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5529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4EDF3F-7BFC-456F-92A9-692275F05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Tak a jsme na konci!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C64594-8533-454F-99DC-0FE827373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5) Na závěr vysvětlete tyto pojmy, nejlépe na nějakém konkrétním příkladu:</a:t>
            </a:r>
          </a:p>
          <a:p>
            <a:pPr marL="914400" lvl="1" indent="-514350">
              <a:buFont typeface="+mj-lt"/>
              <a:buAutoNum type="alphaLcParenR"/>
            </a:pPr>
            <a:r>
              <a:rPr lang="cs-CZ" sz="2400" dirty="0"/>
              <a:t>symbióza</a:t>
            </a:r>
          </a:p>
          <a:p>
            <a:pPr marL="914400" lvl="1" indent="-514350">
              <a:buFont typeface="+mj-lt"/>
              <a:buAutoNum type="alphaLcParenR"/>
            </a:pPr>
            <a:r>
              <a:rPr lang="cs-CZ" sz="2400" dirty="0"/>
              <a:t>parazitismus</a:t>
            </a:r>
          </a:p>
          <a:p>
            <a:pPr marL="914400" lvl="1" indent="-514350">
              <a:buFont typeface="+mj-lt"/>
              <a:buAutoNum type="alphaLcParenR"/>
            </a:pPr>
            <a:r>
              <a:rPr lang="cs-CZ" sz="2400" dirty="0"/>
              <a:t>predace.</a:t>
            </a:r>
          </a:p>
          <a:p>
            <a:pPr marL="400050" lvl="1" indent="0">
              <a:buNone/>
            </a:pPr>
            <a:endParaRPr lang="cs-CZ" dirty="0"/>
          </a:p>
          <a:p>
            <a:pPr marL="400050" lvl="1" indent="0">
              <a:buNone/>
            </a:pPr>
            <a:r>
              <a:rPr lang="cs-CZ" b="1" dirty="0">
                <a:solidFill>
                  <a:srgbClr val="0070C0"/>
                </a:solidFill>
              </a:rPr>
              <a:t>Všem, kteří se mnou setrvali až do konce, děkuji.</a:t>
            </a:r>
          </a:p>
          <a:p>
            <a:pPr marL="400050" lvl="1" indent="0">
              <a:buNone/>
            </a:pPr>
            <a:r>
              <a:rPr lang="cs-CZ" b="1" dirty="0">
                <a:solidFill>
                  <a:srgbClr val="0070C0"/>
                </a:solidFill>
              </a:rPr>
              <a:t>A ještě větší díky patří těm, kteří odpověděli na všechny  otázky. </a:t>
            </a:r>
            <a:r>
              <a:rPr lang="cs-CZ" b="1" dirty="0">
                <a:solidFill>
                  <a:srgbClr val="0070C0"/>
                </a:solidFill>
                <a:sym typeface="Wingdings" panose="05000000000000000000" pitchFamily="2" charset="2"/>
              </a:rPr>
              <a:t>  </a:t>
            </a:r>
            <a:r>
              <a:rPr lang="cs-CZ" b="1" dirty="0">
                <a:solidFill>
                  <a:srgbClr val="0070C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54567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30FF2-6D9E-43BF-9E6E-F779D6D89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Dobrý den všem deváťákům 😊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E1189B-3DC1-4E18-97A5-3BBAA27CC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Poslední učivo, o kterém bychom si měli popovídat, má název: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3400" b="1" u="sng" dirty="0">
                <a:solidFill>
                  <a:schemeClr val="accent2">
                    <a:lumMod val="75000"/>
                  </a:schemeClr>
                </a:solidFill>
              </a:rPr>
              <a:t>Vzájemné vztahy mezi organismy, organismy a prostředím</a:t>
            </a:r>
          </a:p>
          <a:p>
            <a:endParaRPr lang="cs-CZ" dirty="0"/>
          </a:p>
          <a:p>
            <a:r>
              <a:rPr lang="cs-CZ" dirty="0"/>
              <a:t>Pro vás by to mělo být vlastně opakování. </a:t>
            </a:r>
          </a:p>
          <a:p>
            <a:r>
              <a:rPr lang="cs-CZ" dirty="0"/>
              <a:t>Po celou dobu školní docházky jste se v hodinách přírodopisu, ale i zeměpisu, s pojmy, které za chvíli uslyšíte, již setkali. </a:t>
            </a:r>
          </a:p>
          <a:p>
            <a:r>
              <a:rPr lang="cs-CZ" dirty="0"/>
              <a:t>Podívejte se na pěkné a zajímavé video:</a:t>
            </a:r>
            <a:endParaRPr lang="cs-CZ" dirty="0">
              <a:hlinkClick r:id="rId2"/>
            </a:endParaRP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https://www.youtube.com/watch?v=dZumcJ5bmy8&amp;list=PLu9YmWHGvyyuVW-bblLPX3KkcYvOexALb&amp;index=12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259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Poměr rozmanitosti organismů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2186331"/>
              </p:ext>
            </p:extLst>
          </p:nvPr>
        </p:nvGraphicFramePr>
        <p:xfrm>
          <a:off x="473762" y="195866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Myšlenková bublina: obláček 3">
            <a:extLst>
              <a:ext uri="{FF2B5EF4-FFF2-40B4-BE49-F238E27FC236}">
                <a16:creationId xmlns:a16="http://schemas.microsoft.com/office/drawing/2014/main" id="{A6D6189E-09D4-4DF2-9E8B-11C4EDA9E205}"/>
              </a:ext>
            </a:extLst>
          </p:cNvPr>
          <p:cNvSpPr/>
          <p:nvPr/>
        </p:nvSpPr>
        <p:spPr>
          <a:xfrm>
            <a:off x="5292080" y="1196752"/>
            <a:ext cx="3240360" cy="1728192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   Z grafu zjistíte,         četnost zastoupení organismů na Zemi.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Co je to biosféra?</a:t>
            </a:r>
          </a:p>
        </p:txBody>
      </p:sp>
      <p:pic>
        <p:nvPicPr>
          <p:cNvPr id="2050" name="Picture 2" descr="C:\Users\klyskova\AppData\Local\Microsoft\Windows\Temporary Internet Files\Content.IE5\QXDO857Y\MC90035104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725144"/>
            <a:ext cx="2307118" cy="1368152"/>
          </a:xfrm>
          <a:prstGeom prst="rect">
            <a:avLst/>
          </a:prstGeom>
          <a:noFill/>
        </p:spPr>
      </p:pic>
      <p:pic>
        <p:nvPicPr>
          <p:cNvPr id="2051" name="Picture 3" descr="C:\Users\klyskova\AppData\Local\Microsoft\Windows\Temporary Internet Files\Content.IE5\0IT36TCG\MC90035104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941168"/>
            <a:ext cx="3034937" cy="1296144"/>
          </a:xfrm>
          <a:prstGeom prst="rect">
            <a:avLst/>
          </a:prstGeom>
          <a:noFill/>
        </p:spPr>
      </p:pic>
      <p:pic>
        <p:nvPicPr>
          <p:cNvPr id="2052" name="Picture 4" descr="C:\Users\klyskova\AppData\Local\Microsoft\Windows\Temporary Internet Files\Content.IE5\QXDO857Y\MC90028084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916832"/>
            <a:ext cx="1894815" cy="1512168"/>
          </a:xfrm>
          <a:prstGeom prst="rect">
            <a:avLst/>
          </a:prstGeom>
          <a:noFill/>
        </p:spPr>
      </p:pic>
      <p:pic>
        <p:nvPicPr>
          <p:cNvPr id="2053" name="Picture 5" descr="C:\Users\klyskova\AppData\Local\Microsoft\Windows\Temporary Internet Files\Content.IE5\RTJBVBJY\MC900351144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005064"/>
            <a:ext cx="1257300" cy="1792288"/>
          </a:xfrm>
          <a:prstGeom prst="rect">
            <a:avLst/>
          </a:prstGeom>
          <a:noFill/>
        </p:spPr>
      </p:pic>
      <p:pic>
        <p:nvPicPr>
          <p:cNvPr id="2055" name="Picture 7" descr="C:\Users\klyskova\AppData\Local\Microsoft\Windows\Temporary Internet Files\Content.IE5\0IT36TCG\MC900186038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4695" y="2196035"/>
            <a:ext cx="1896463" cy="1944216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060848"/>
            <a:ext cx="2088232" cy="205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Myšlenková bublina: obláček 2">
            <a:extLst>
              <a:ext uri="{FF2B5EF4-FFF2-40B4-BE49-F238E27FC236}">
                <a16:creationId xmlns:a16="http://schemas.microsoft.com/office/drawing/2014/main" id="{2E009A65-8F18-4B7E-8A61-D86D685E418C}"/>
              </a:ext>
            </a:extLst>
          </p:cNvPr>
          <p:cNvSpPr/>
          <p:nvPr/>
        </p:nvSpPr>
        <p:spPr>
          <a:xfrm>
            <a:off x="5436096" y="980728"/>
            <a:ext cx="3291103" cy="1152128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 Všichni víme?</a:t>
            </a:r>
            <a:r>
              <a:rPr lang="pl-PL" dirty="0">
                <a:sym typeface="Wingdings" panose="05000000000000000000" pitchFamily="2" charset="2"/>
              </a:rPr>
              <a:t> Jinak obrázky pomohou.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Potravní vztahy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r>
              <a:rPr lang="cs-CZ" sz="4400" b="1" dirty="0"/>
              <a:t>producenti</a:t>
            </a:r>
          </a:p>
          <a:p>
            <a:endParaRPr lang="cs-CZ" sz="4400" dirty="0"/>
          </a:p>
          <a:p>
            <a:r>
              <a:rPr lang="cs-CZ" sz="4400" b="1" dirty="0"/>
              <a:t>konzumenti</a:t>
            </a:r>
          </a:p>
          <a:p>
            <a:endParaRPr lang="cs-CZ" sz="4400" dirty="0"/>
          </a:p>
          <a:p>
            <a:r>
              <a:rPr lang="cs-CZ" sz="4400" b="1" dirty="0"/>
              <a:t>rozkladači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9C07BD-D231-4891-B2EA-0F0159C6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399611" y="2719047"/>
            <a:ext cx="2657356" cy="1917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2381A4F-29EA-4918-B459-73AD3D2BF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184299"/>
            <a:ext cx="3137250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14624EA-6B71-4329-BEA9-ABC9DA0BC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585" y="1755149"/>
            <a:ext cx="2759968" cy="1837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5691EB3-FA16-4BCE-A8E8-9DBDBF118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520" y="4105272"/>
            <a:ext cx="3319272" cy="2199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E6B6D87-8F98-4A73-BEB8-6A5C1C776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Potravní řetězec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0DE5B0-D993-420C-BB45-1C441B047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42" y="1514372"/>
            <a:ext cx="3303686" cy="2199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124F880F-E542-4D1A-A694-7AC739E24A94}"/>
              </a:ext>
            </a:extLst>
          </p:cNvPr>
          <p:cNvSpPr/>
          <p:nvPr/>
        </p:nvSpPr>
        <p:spPr>
          <a:xfrm>
            <a:off x="3881669" y="2651767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501EAC8-F94F-47C1-98AF-9E7A6D6A4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520" y="1552259"/>
            <a:ext cx="3303686" cy="2199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Šipka: dolů 6">
            <a:extLst>
              <a:ext uri="{FF2B5EF4-FFF2-40B4-BE49-F238E27FC236}">
                <a16:creationId xmlns:a16="http://schemas.microsoft.com/office/drawing/2014/main" id="{457506E1-AC69-415E-AA66-726D8413ACBD}"/>
              </a:ext>
            </a:extLst>
          </p:cNvPr>
          <p:cNvSpPr/>
          <p:nvPr/>
        </p:nvSpPr>
        <p:spPr>
          <a:xfrm>
            <a:off x="6021234" y="3561860"/>
            <a:ext cx="288032" cy="8752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6DD43F-1AA8-4937-93C4-03373DB8C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40" y="4022114"/>
            <a:ext cx="3303685" cy="2384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49FF543E-6094-4DF3-B3BE-A55CDDAB1FBB}"/>
              </a:ext>
            </a:extLst>
          </p:cNvPr>
          <p:cNvSpPr/>
          <p:nvPr/>
        </p:nvSpPr>
        <p:spPr>
          <a:xfrm rot="5400000">
            <a:off x="1678591" y="3680302"/>
            <a:ext cx="1166398" cy="397602"/>
          </a:xfrm>
          <a:prstGeom prst="rightArrow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lů 14">
            <a:extLst>
              <a:ext uri="{FF2B5EF4-FFF2-40B4-BE49-F238E27FC236}">
                <a16:creationId xmlns:a16="http://schemas.microsoft.com/office/drawing/2014/main" id="{C752F8B8-4DDC-4165-A80E-41BFF5E70447}"/>
              </a:ext>
            </a:extLst>
          </p:cNvPr>
          <p:cNvSpPr/>
          <p:nvPr/>
        </p:nvSpPr>
        <p:spPr>
          <a:xfrm rot="3041184">
            <a:off x="3756887" y="3059299"/>
            <a:ext cx="484632" cy="205605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lů 15">
            <a:extLst>
              <a:ext uri="{FF2B5EF4-FFF2-40B4-BE49-F238E27FC236}">
                <a16:creationId xmlns:a16="http://schemas.microsoft.com/office/drawing/2014/main" id="{963D9792-A5AF-402C-868A-AA1B85EF75D1}"/>
              </a:ext>
            </a:extLst>
          </p:cNvPr>
          <p:cNvSpPr/>
          <p:nvPr/>
        </p:nvSpPr>
        <p:spPr>
          <a:xfrm rot="5400000">
            <a:off x="3990186" y="4737154"/>
            <a:ext cx="431037" cy="178055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755C3F4-6B12-421D-9CF6-34649477B239}"/>
              </a:ext>
            </a:extLst>
          </p:cNvPr>
          <p:cNvSpPr/>
          <p:nvPr/>
        </p:nvSpPr>
        <p:spPr>
          <a:xfrm>
            <a:off x="488813" y="1319528"/>
            <a:ext cx="1227956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producent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70A8848A-9401-48F4-ACDA-E6EDBF5BC7E3}"/>
              </a:ext>
            </a:extLst>
          </p:cNvPr>
          <p:cNvSpPr/>
          <p:nvPr/>
        </p:nvSpPr>
        <p:spPr>
          <a:xfrm>
            <a:off x="4442935" y="1379830"/>
            <a:ext cx="1578299" cy="6208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konzument</a:t>
            </a:r>
          </a:p>
          <a:p>
            <a:pPr algn="ctr"/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býložravec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96A88E43-0643-4450-8B01-DF8C2E135ABF}"/>
              </a:ext>
            </a:extLst>
          </p:cNvPr>
          <p:cNvSpPr/>
          <p:nvPr/>
        </p:nvSpPr>
        <p:spPr>
          <a:xfrm>
            <a:off x="4425040" y="3915546"/>
            <a:ext cx="1418068" cy="5805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konzument masožravec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4276995B-FEE8-4AAA-B4A5-AC082817908F}"/>
              </a:ext>
            </a:extLst>
          </p:cNvPr>
          <p:cNvSpPr/>
          <p:nvPr/>
        </p:nvSpPr>
        <p:spPr>
          <a:xfrm>
            <a:off x="433356" y="3915546"/>
            <a:ext cx="1227956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bakterie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D92C990D-71E9-47A3-9298-3F00F6DD9F67}"/>
              </a:ext>
            </a:extLst>
          </p:cNvPr>
          <p:cNvSpPr/>
          <p:nvPr/>
        </p:nvSpPr>
        <p:spPr>
          <a:xfrm>
            <a:off x="1403648" y="5229200"/>
            <a:ext cx="5040560" cy="13674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chemeClr val="accent3">
                    <a:lumMod val="50000"/>
                  </a:schemeClr>
                </a:solidFill>
              </a:rPr>
              <a:t>Bakterie využijí vše, co zůstane po stromu, zajíci i lišce. </a:t>
            </a:r>
            <a:endParaRPr lang="cs-CZ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3B8555-0EB9-40DA-8AEC-CD3AE338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Pokyny k následujícím slidům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1D37AF-AD2D-4F6D-A816-718734337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Dobře si všímejte pojmů a obrázků na  následujících čtyřech slidech.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cs-CZ" dirty="0"/>
              <a:t> jedinec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cs-CZ" dirty="0"/>
              <a:t> populace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cs-CZ" dirty="0"/>
              <a:t> společenstvo živočichů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cs-CZ" dirty="0"/>
              <a:t> společenstvo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cs-CZ" dirty="0"/>
              <a:t> ekosystém			</a:t>
            </a:r>
          </a:p>
          <a:p>
            <a:r>
              <a:rPr lang="cs-CZ" dirty="0"/>
              <a:t> V pracovním listu je pak konkrétně vysvětlíte.</a:t>
            </a:r>
          </a:p>
        </p:txBody>
      </p:sp>
    </p:spTree>
    <p:extLst>
      <p:ext uri="{BB962C8B-B14F-4D97-AF65-F5344CB8AC3E}">
        <p14:creationId xmlns:p14="http://schemas.microsoft.com/office/powerpoint/2010/main" val="1714400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Postavení jedince v přírodě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4EEE876-2BA0-44B3-8E0E-748D28112A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2" t="11135" r="19528" b="16853"/>
          <a:stretch/>
        </p:blipFill>
        <p:spPr>
          <a:xfrm>
            <a:off x="4283968" y="1445348"/>
            <a:ext cx="2304256" cy="1944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1420CAA-0215-4D3F-9719-A8FFC103B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1" y="4509018"/>
            <a:ext cx="1944793" cy="1639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342779F-85B5-49B4-8FEC-FB620E390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351" y="4486197"/>
            <a:ext cx="1944793" cy="1639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A70284E-4E84-439E-BEA0-028DB21AF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856" y="4534943"/>
            <a:ext cx="1944793" cy="1639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9920752-D7C5-4227-9021-CBDB2DED5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00" y="4531838"/>
            <a:ext cx="1944793" cy="1639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00D57820-8ADD-4EE8-B663-D396029FA3A3}"/>
              </a:ext>
            </a:extLst>
          </p:cNvPr>
          <p:cNvSpPr/>
          <p:nvPr/>
        </p:nvSpPr>
        <p:spPr>
          <a:xfrm>
            <a:off x="455856" y="1649419"/>
            <a:ext cx="3029508" cy="9317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/>
              <a:t>jedinec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6005EAC1-AA8E-4BDF-B02B-BA92E2640C5F}"/>
              </a:ext>
            </a:extLst>
          </p:cNvPr>
          <p:cNvSpPr/>
          <p:nvPr/>
        </p:nvSpPr>
        <p:spPr>
          <a:xfrm>
            <a:off x="455856" y="3401702"/>
            <a:ext cx="3456384" cy="9317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/>
              <a:t>populace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Postavení jedince v přírodě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sz="4400" b="1" dirty="0"/>
          </a:p>
          <a:p>
            <a:endParaRPr lang="cs-CZ" sz="4400" b="1" dirty="0"/>
          </a:p>
          <a:p>
            <a:endParaRPr lang="cs-CZ" sz="44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22D465-085B-476E-8CD5-FFF68EBA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640" y="2379604"/>
            <a:ext cx="2484565" cy="2095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3DFCF2E-2791-488B-897D-ABB1C0D2D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663250"/>
            <a:ext cx="3304318" cy="2194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08B9B8-113D-4564-A15A-05F55D79B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66" y="2382609"/>
            <a:ext cx="2974268" cy="2092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292C757-9CAE-4B25-84BE-C74CCC496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733" y="4663250"/>
            <a:ext cx="3297276" cy="2194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8A297517-4B12-49FA-A93A-747F3E7C6BE0}"/>
              </a:ext>
            </a:extLst>
          </p:cNvPr>
          <p:cNvSpPr/>
          <p:nvPr/>
        </p:nvSpPr>
        <p:spPr>
          <a:xfrm>
            <a:off x="557641" y="1319928"/>
            <a:ext cx="6256591" cy="9317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/>
              <a:t>společenstvo živočichů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AE141A0-D883-47DB-A0F5-1BAF84EA4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130" y="2823916"/>
            <a:ext cx="2543022" cy="1692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307</Words>
  <Application>Microsoft Office PowerPoint</Application>
  <PresentationFormat>Předvádění na obrazovce (4:3)</PresentationFormat>
  <Paragraphs>92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Motiv sady Office</vt:lpstr>
      <vt:lpstr>Vzájemné vztahy mezi organismy, organismy a prostředím </vt:lpstr>
      <vt:lpstr>Dobrý den všem deváťákům 😊</vt:lpstr>
      <vt:lpstr>Poměr rozmanitosti organismů</vt:lpstr>
      <vt:lpstr>Co je to biosféra?</vt:lpstr>
      <vt:lpstr>Potravní vztahy</vt:lpstr>
      <vt:lpstr>Potravní řetězec</vt:lpstr>
      <vt:lpstr>Pokyny k následujícím slidům</vt:lpstr>
      <vt:lpstr>Postavení jedince v přírodě</vt:lpstr>
      <vt:lpstr>Postavení jedince v přírodě</vt:lpstr>
      <vt:lpstr>Postavení jedince v přírodě</vt:lpstr>
      <vt:lpstr>Postavení jedince v přírodě</vt:lpstr>
      <vt:lpstr>Zápis z dnešní hodiny</vt:lpstr>
      <vt:lpstr>Zápis z dnešní hodiny</vt:lpstr>
      <vt:lpstr>Tak a jsme na konci!</vt:lpstr>
    </vt:vector>
  </TitlesOfParts>
  <Company>Základní škola Dobrá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ROZMANITOST ORGANISMŮ</dc:title>
  <dc:creator>klyskova</dc:creator>
  <cp:lastModifiedBy>rnohlova</cp:lastModifiedBy>
  <cp:revision>56</cp:revision>
  <dcterms:created xsi:type="dcterms:W3CDTF">2011-05-26T17:35:08Z</dcterms:created>
  <dcterms:modified xsi:type="dcterms:W3CDTF">2020-06-04T04:25:14Z</dcterms:modified>
</cp:coreProperties>
</file>