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6656-50E3-4DC1-BA4E-62F36103F2C9}" type="datetimeFigureOut">
              <a:rPr lang="cs-CZ" smtClean="0"/>
              <a:t>24.5.2020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18DEB-F314-430C-8278-7DC90A01A18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6656-50E3-4DC1-BA4E-62F36103F2C9}" type="datetimeFigureOut">
              <a:rPr lang="cs-CZ" smtClean="0"/>
              <a:t>24.5.2020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18DEB-F314-430C-8278-7DC90A01A18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6656-50E3-4DC1-BA4E-62F36103F2C9}" type="datetimeFigureOut">
              <a:rPr lang="cs-CZ" smtClean="0"/>
              <a:t>24.5.2020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18DEB-F314-430C-8278-7DC90A01A18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6656-50E3-4DC1-BA4E-62F36103F2C9}" type="datetimeFigureOut">
              <a:rPr lang="cs-CZ" smtClean="0"/>
              <a:t>24.5.2020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18DEB-F314-430C-8278-7DC90A01A18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6656-50E3-4DC1-BA4E-62F36103F2C9}" type="datetimeFigureOut">
              <a:rPr lang="cs-CZ" smtClean="0"/>
              <a:t>24.5.2020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18DEB-F314-430C-8278-7DC90A01A18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6656-50E3-4DC1-BA4E-62F36103F2C9}" type="datetimeFigureOut">
              <a:rPr lang="cs-CZ" smtClean="0"/>
              <a:t>24.5.2020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18DEB-F314-430C-8278-7DC90A01A18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6656-50E3-4DC1-BA4E-62F36103F2C9}" type="datetimeFigureOut">
              <a:rPr lang="cs-CZ" smtClean="0"/>
              <a:t>24.5.2020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18DEB-F314-430C-8278-7DC90A01A18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6656-50E3-4DC1-BA4E-62F36103F2C9}" type="datetimeFigureOut">
              <a:rPr lang="cs-CZ" smtClean="0"/>
              <a:t>24.5.2020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18DEB-F314-430C-8278-7DC90A01A18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6656-50E3-4DC1-BA4E-62F36103F2C9}" type="datetimeFigureOut">
              <a:rPr lang="cs-CZ" smtClean="0"/>
              <a:t>24.5.2020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18DEB-F314-430C-8278-7DC90A01A18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6656-50E3-4DC1-BA4E-62F36103F2C9}" type="datetimeFigureOut">
              <a:rPr lang="cs-CZ" smtClean="0"/>
              <a:t>24.5.2020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18DEB-F314-430C-8278-7DC90A01A18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6656-50E3-4DC1-BA4E-62F36103F2C9}" type="datetimeFigureOut">
              <a:rPr lang="cs-CZ" smtClean="0"/>
              <a:t>24.5.2020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18DEB-F314-430C-8278-7DC90A01A18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06656-50E3-4DC1-BA4E-62F36103F2C9}" type="datetimeFigureOut">
              <a:rPr lang="cs-CZ" smtClean="0"/>
              <a:t>24.5.2020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18DEB-F314-430C-8278-7DC90A01A18D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živatel\AppData\Local\Microsoft\Windows\Temporary Internet Files\Content.IE5\SX3ZIE87\1200px-Lichnice-leden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400" dirty="0" smtClean="0">
                <a:solidFill>
                  <a:schemeClr val="bg1">
                    <a:lumMod val="95000"/>
                  </a:schemeClr>
                </a:solidFill>
              </a:rPr>
              <a:t>Psaní velkých písmen</a:t>
            </a:r>
            <a:endParaRPr lang="cs-CZ" sz="5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>
                    <a:lumMod val="95000"/>
                  </a:schemeClr>
                </a:solidFill>
              </a:rPr>
              <a:t>6. ročník</a:t>
            </a:r>
          </a:p>
          <a:p>
            <a:r>
              <a:rPr lang="cs-CZ" dirty="0" smtClean="0">
                <a:solidFill>
                  <a:schemeClr val="bg1">
                    <a:lumMod val="95000"/>
                  </a:schemeClr>
                </a:solidFill>
              </a:rPr>
              <a:t>25. května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Pravidla psaní velkých písmen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Jednoslovná vlastní jména:</a:t>
            </a:r>
          </a:p>
          <a:p>
            <a:pPr>
              <a:buNone/>
            </a:pPr>
            <a:r>
              <a:rPr lang="cs-CZ" dirty="0" smtClean="0"/>
              <a:t>(</a:t>
            </a:r>
            <a:r>
              <a:rPr lang="cs-CZ" i="1" dirty="0" smtClean="0"/>
              <a:t>Jana, Brno, Azor</a:t>
            </a:r>
            <a:r>
              <a:rPr lang="cs-CZ" dirty="0" smtClean="0"/>
              <a:t>)</a:t>
            </a:r>
          </a:p>
          <a:p>
            <a:pPr>
              <a:buNone/>
            </a:pP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Víceslovná vlastní jména</a:t>
            </a:r>
            <a:r>
              <a:rPr lang="cs-CZ" dirty="0" smtClean="0"/>
              <a:t> – zpravidla s</a:t>
            </a:r>
          </a:p>
          <a:p>
            <a:pPr>
              <a:buNone/>
            </a:pPr>
            <a:r>
              <a:rPr lang="cs-CZ" u="sng" dirty="0" smtClean="0"/>
              <a:t>počátečním</a:t>
            </a:r>
            <a:r>
              <a:rPr lang="cs-CZ" dirty="0" smtClean="0"/>
              <a:t> velkým písmenem:</a:t>
            </a:r>
          </a:p>
          <a:p>
            <a:pPr>
              <a:buNone/>
            </a:pPr>
            <a:r>
              <a:rPr lang="cs-CZ" dirty="0" smtClean="0"/>
              <a:t>(</a:t>
            </a:r>
            <a:r>
              <a:rPr lang="cs-CZ" i="1" dirty="0" smtClean="0"/>
              <a:t>Středozemní moře</a:t>
            </a:r>
            <a:r>
              <a:rPr lang="cs-CZ" dirty="0" smtClean="0"/>
              <a:t>)</a:t>
            </a:r>
          </a:p>
          <a:p>
            <a:pPr>
              <a:buNone/>
            </a:pPr>
            <a:r>
              <a:rPr lang="cs-CZ" dirty="0" smtClean="0"/>
              <a:t>Pokud je </a:t>
            </a:r>
            <a:r>
              <a:rPr lang="cs-CZ" u="sng" dirty="0" smtClean="0"/>
              <a:t>součástí</a:t>
            </a:r>
            <a:r>
              <a:rPr lang="cs-CZ" dirty="0" smtClean="0"/>
              <a:t> víceslovného názvu </a:t>
            </a:r>
            <a:r>
              <a:rPr lang="cs-CZ" u="sng" dirty="0" smtClean="0"/>
              <a:t>vlastní</a:t>
            </a:r>
          </a:p>
          <a:p>
            <a:pPr>
              <a:buNone/>
            </a:pPr>
            <a:r>
              <a:rPr lang="cs-CZ" u="sng" dirty="0" smtClean="0"/>
              <a:t>jméno</a:t>
            </a:r>
            <a:r>
              <a:rPr lang="cs-CZ" dirty="0" smtClean="0"/>
              <a:t>, pak i to píšeme velkým: </a:t>
            </a:r>
          </a:p>
          <a:p>
            <a:pPr>
              <a:buNone/>
            </a:pPr>
            <a:r>
              <a:rPr lang="cs-CZ" dirty="0" smtClean="0"/>
              <a:t>(</a:t>
            </a:r>
            <a:r>
              <a:rPr lang="cs-CZ" i="1" dirty="0" smtClean="0"/>
              <a:t>Univerzita Karlova</a:t>
            </a:r>
            <a:r>
              <a:rPr lang="cs-CZ" dirty="0" smtClean="0"/>
              <a:t>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Pravidla psaní velkých písmen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cs-CZ" u="sng" dirty="0" smtClean="0"/>
              <a:t>Víceslovné názvy měst</a:t>
            </a:r>
            <a:r>
              <a:rPr lang="cs-CZ" dirty="0" smtClean="0"/>
              <a:t> - </a:t>
            </a:r>
            <a:r>
              <a:rPr lang="cs-CZ" b="1" dirty="0" smtClean="0"/>
              <a:t>kromě předložky </a:t>
            </a:r>
            <a:r>
              <a:rPr lang="cs-CZ" dirty="0" smtClean="0"/>
              <a:t>vše</a:t>
            </a:r>
          </a:p>
          <a:p>
            <a:pPr>
              <a:buNone/>
            </a:pPr>
            <a:r>
              <a:rPr lang="cs-CZ" dirty="0" smtClean="0"/>
              <a:t>velkým:</a:t>
            </a:r>
          </a:p>
          <a:p>
            <a:pPr>
              <a:buNone/>
            </a:pPr>
            <a:r>
              <a:rPr lang="cs-CZ" dirty="0" smtClean="0"/>
              <a:t>(</a:t>
            </a:r>
            <a:r>
              <a:rPr lang="cs-CZ" i="1" dirty="0" smtClean="0">
                <a:solidFill>
                  <a:schemeClr val="accent2">
                    <a:lumMod val="75000"/>
                  </a:schemeClr>
                </a:solidFill>
              </a:rPr>
              <a:t>Kutná Hora, Nové Město na Moravě</a:t>
            </a:r>
            <a:r>
              <a:rPr lang="cs-CZ" dirty="0" smtClean="0"/>
              <a:t>)</a:t>
            </a:r>
          </a:p>
          <a:p>
            <a:pPr>
              <a:buNone/>
            </a:pPr>
            <a:r>
              <a:rPr lang="cs-CZ" dirty="0" smtClean="0"/>
              <a:t>Pokud je před víceslovným názvem obecné</a:t>
            </a:r>
          </a:p>
          <a:p>
            <a:pPr>
              <a:buNone/>
            </a:pPr>
            <a:r>
              <a:rPr lang="cs-CZ" u="sng" dirty="0" smtClean="0"/>
              <a:t>jméno druhové</a:t>
            </a:r>
            <a:r>
              <a:rPr lang="cs-CZ" dirty="0" smtClean="0"/>
              <a:t>, píšeme ho s malým písmenem:</a:t>
            </a:r>
          </a:p>
          <a:p>
            <a:pPr>
              <a:buNone/>
            </a:pPr>
            <a:r>
              <a:rPr lang="cs-CZ" dirty="0" smtClean="0"/>
              <a:t>(</a:t>
            </a:r>
            <a:r>
              <a:rPr lang="cs-CZ" i="1" dirty="0" smtClean="0">
                <a:solidFill>
                  <a:schemeClr val="accent2">
                    <a:lumMod val="75000"/>
                  </a:schemeClr>
                </a:solidFill>
              </a:rPr>
              <a:t>ulice </a:t>
            </a:r>
            <a:r>
              <a:rPr lang="cs-CZ" i="1" dirty="0" err="1" smtClean="0">
                <a:solidFill>
                  <a:schemeClr val="accent2">
                    <a:lumMod val="75000"/>
                  </a:schemeClr>
                </a:solidFill>
              </a:rPr>
              <a:t>Ferdiše</a:t>
            </a:r>
            <a:r>
              <a:rPr lang="cs-CZ" i="1" dirty="0" smtClean="0">
                <a:solidFill>
                  <a:schemeClr val="accent2">
                    <a:lumMod val="75000"/>
                  </a:schemeClr>
                </a:solidFill>
              </a:rPr>
              <a:t> Duši, kino Vesmír</a:t>
            </a:r>
            <a:r>
              <a:rPr lang="cs-CZ" dirty="0" smtClean="0"/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Pravidla psaní velkých písmen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cs-CZ" b="1" dirty="0"/>
              <a:t>Začíná-li vlastní jméno předložkou, píšeme </a:t>
            </a:r>
            <a:r>
              <a:rPr lang="cs-CZ" b="1" dirty="0" smtClean="0"/>
              <a:t>s</a:t>
            </a:r>
          </a:p>
          <a:p>
            <a:pPr>
              <a:buNone/>
            </a:pPr>
            <a:r>
              <a:rPr lang="cs-CZ" b="1" dirty="0" smtClean="0"/>
              <a:t>velkým </a:t>
            </a:r>
            <a:r>
              <a:rPr lang="cs-CZ" b="1" dirty="0"/>
              <a:t>písmenem </a:t>
            </a:r>
            <a:r>
              <a:rPr lang="cs-CZ" b="1" u="sng" dirty="0"/>
              <a:t>předložku i název za </a:t>
            </a:r>
            <a:r>
              <a:rPr lang="cs-CZ" b="1" u="sng" dirty="0" smtClean="0"/>
              <a:t>ní</a:t>
            </a:r>
            <a:r>
              <a:rPr lang="cs-CZ" b="1" dirty="0" smtClean="0"/>
              <a:t>:</a:t>
            </a:r>
            <a:endParaRPr lang="cs-CZ" b="1" dirty="0"/>
          </a:p>
          <a:p>
            <a:pPr>
              <a:buNone/>
            </a:pPr>
            <a:r>
              <a:rPr lang="cs-CZ" i="1" dirty="0" smtClean="0"/>
              <a:t>(</a:t>
            </a:r>
            <a:r>
              <a:rPr lang="cs-CZ" i="1" dirty="0" smtClean="0">
                <a:solidFill>
                  <a:schemeClr val="accent2">
                    <a:lumMod val="75000"/>
                  </a:schemeClr>
                </a:solidFill>
              </a:rPr>
              <a:t>penzion </a:t>
            </a:r>
            <a:r>
              <a:rPr lang="cs-CZ" i="1" dirty="0">
                <a:solidFill>
                  <a:schemeClr val="accent2">
                    <a:lumMod val="75000"/>
                  </a:schemeClr>
                </a:solidFill>
              </a:rPr>
              <a:t>U Jelena, dům U </a:t>
            </a:r>
            <a:r>
              <a:rPr lang="cs-CZ" i="1" dirty="0" smtClean="0">
                <a:solidFill>
                  <a:schemeClr val="accent2">
                    <a:lumMod val="75000"/>
                  </a:schemeClr>
                </a:solidFill>
              </a:rPr>
              <a:t>Jonáše</a:t>
            </a:r>
            <a:r>
              <a:rPr lang="cs-CZ" i="1" dirty="0" smtClean="0"/>
              <a:t>)</a:t>
            </a:r>
            <a:endParaRPr lang="cs-CZ" dirty="0"/>
          </a:p>
          <a:p>
            <a:pPr>
              <a:buNone/>
            </a:pPr>
            <a:r>
              <a:rPr lang="cs-CZ" b="1" dirty="0"/>
              <a:t>Pokud </a:t>
            </a:r>
            <a:r>
              <a:rPr lang="cs-CZ" b="1" u="sng" dirty="0"/>
              <a:t>není předložka součástí názvu</a:t>
            </a:r>
            <a:r>
              <a:rPr lang="cs-CZ" b="1" dirty="0"/>
              <a:t>, píšeme </a:t>
            </a:r>
            <a:r>
              <a:rPr lang="cs-CZ" b="1" dirty="0" smtClean="0"/>
              <a:t>ji</a:t>
            </a:r>
          </a:p>
          <a:p>
            <a:pPr>
              <a:buNone/>
            </a:pPr>
            <a:r>
              <a:rPr lang="cs-CZ" b="1" dirty="0" smtClean="0"/>
              <a:t>s </a:t>
            </a:r>
            <a:r>
              <a:rPr lang="cs-CZ" b="1" dirty="0"/>
              <a:t>malým </a:t>
            </a:r>
            <a:r>
              <a:rPr lang="cs-CZ" b="1" dirty="0" smtClean="0"/>
              <a:t>písmenem:</a:t>
            </a:r>
            <a:endParaRPr lang="cs-CZ" b="1" dirty="0"/>
          </a:p>
          <a:p>
            <a:pPr>
              <a:buNone/>
            </a:pPr>
            <a:r>
              <a:rPr lang="cs-CZ" i="1" dirty="0"/>
              <a:t>(</a:t>
            </a:r>
            <a:r>
              <a:rPr lang="cs-CZ" i="1" dirty="0" smtClean="0">
                <a:solidFill>
                  <a:schemeClr val="accent2">
                    <a:lumMod val="75000"/>
                  </a:schemeClr>
                </a:solidFill>
              </a:rPr>
              <a:t>Setkáme </a:t>
            </a:r>
            <a:r>
              <a:rPr lang="cs-CZ" i="1" dirty="0">
                <a:solidFill>
                  <a:schemeClr val="accent2">
                    <a:lumMod val="75000"/>
                  </a:schemeClr>
                </a:solidFill>
              </a:rPr>
              <a:t>se u </a:t>
            </a:r>
            <a:r>
              <a:rPr lang="cs-CZ" i="1" dirty="0" smtClean="0">
                <a:solidFill>
                  <a:schemeClr val="accent2">
                    <a:lumMod val="75000"/>
                  </a:schemeClr>
                </a:solidFill>
              </a:rPr>
              <a:t>Jonáše</a:t>
            </a:r>
            <a:r>
              <a:rPr lang="cs-CZ" i="1" dirty="0" smtClean="0"/>
              <a:t>)</a:t>
            </a:r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Procvičování – zapište do sešitu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Rozhodni, kde napíšeš velké písmeno: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JINDŘIŠSKÁ ULICE, PRAŽSKÝ HRAD, NÁMĚSTÍ</a:t>
            </a:r>
          </a:p>
          <a:p>
            <a:pPr>
              <a:buNone/>
            </a:pPr>
            <a:r>
              <a:rPr lang="cs-CZ" dirty="0" smtClean="0"/>
              <a:t>KARLA ČAPKA, HOSTINEC U DVOU SUMCŮ,</a:t>
            </a:r>
          </a:p>
          <a:p>
            <a:pPr>
              <a:buNone/>
            </a:pPr>
            <a:r>
              <a:rPr lang="cs-CZ" dirty="0" smtClean="0"/>
              <a:t>ATLANTSKÝ OCEÁN, SBÍRKA BALAD KYTICE,</a:t>
            </a:r>
          </a:p>
          <a:p>
            <a:pPr>
              <a:buNone/>
            </a:pPr>
            <a:r>
              <a:rPr lang="cs-CZ" dirty="0" smtClean="0"/>
              <a:t>ZASTÁVKA VOZOVNA STRAŠNICE, SEVERNÍ</a:t>
            </a:r>
          </a:p>
          <a:p>
            <a:pPr>
              <a:buNone/>
            </a:pPr>
            <a:r>
              <a:rPr lang="cs-CZ" dirty="0" smtClean="0"/>
              <a:t>AMERIKA, NOVÉ MĚSTO NAD METUJÍ,</a:t>
            </a:r>
          </a:p>
          <a:p>
            <a:pPr>
              <a:buNone/>
            </a:pPr>
            <a:r>
              <a:rPr lang="cs-CZ" dirty="0" smtClean="0"/>
              <a:t>NAVŠTÍVILI JSME POHOŘÍ ČESKÝ LES.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Procvičování - 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J</a:t>
            </a:r>
            <a:r>
              <a:rPr lang="cs-CZ" dirty="0" smtClean="0"/>
              <a:t>INDŘIŠSKÁ ULICE, </a:t>
            </a:r>
            <a:r>
              <a:rPr lang="cs-CZ" dirty="0" smtClean="0">
                <a:solidFill>
                  <a:srgbClr val="FF0000"/>
                </a:solidFill>
              </a:rPr>
              <a:t>P</a:t>
            </a:r>
            <a:r>
              <a:rPr lang="cs-CZ" dirty="0" smtClean="0"/>
              <a:t>RAŽSKÝ HRAD, NÁMĚSTÍ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K</a:t>
            </a:r>
            <a:r>
              <a:rPr lang="cs-CZ" dirty="0" smtClean="0"/>
              <a:t>ARLA </a:t>
            </a:r>
            <a:r>
              <a:rPr lang="cs-CZ" dirty="0" smtClean="0">
                <a:solidFill>
                  <a:srgbClr val="FF0000"/>
                </a:solidFill>
              </a:rPr>
              <a:t>Č</a:t>
            </a:r>
            <a:r>
              <a:rPr lang="cs-CZ" dirty="0" smtClean="0"/>
              <a:t>APKA, HOSTINEC </a:t>
            </a:r>
            <a:r>
              <a:rPr lang="cs-CZ" dirty="0" smtClean="0">
                <a:solidFill>
                  <a:srgbClr val="FF0000"/>
                </a:solidFill>
              </a:rPr>
              <a:t>U D</a:t>
            </a:r>
            <a:r>
              <a:rPr lang="cs-CZ" dirty="0" smtClean="0"/>
              <a:t>VOU SUMCŮ,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A</a:t>
            </a:r>
            <a:r>
              <a:rPr lang="cs-CZ" dirty="0" smtClean="0"/>
              <a:t>TLANTSKÝ OCEÁN, SBÍRKA BALAD </a:t>
            </a:r>
            <a:r>
              <a:rPr lang="cs-CZ" dirty="0" smtClean="0">
                <a:solidFill>
                  <a:srgbClr val="FF0000"/>
                </a:solidFill>
              </a:rPr>
              <a:t>K</a:t>
            </a:r>
            <a:r>
              <a:rPr lang="cs-CZ" dirty="0" smtClean="0"/>
              <a:t>YTICE,</a:t>
            </a:r>
          </a:p>
          <a:p>
            <a:pPr>
              <a:buNone/>
            </a:pPr>
            <a:r>
              <a:rPr lang="cs-CZ" dirty="0" smtClean="0"/>
              <a:t>ZASTÁVKA </a:t>
            </a:r>
            <a:r>
              <a:rPr lang="cs-CZ" dirty="0" smtClean="0">
                <a:solidFill>
                  <a:srgbClr val="FF0000"/>
                </a:solidFill>
              </a:rPr>
              <a:t>V</a:t>
            </a:r>
            <a:r>
              <a:rPr lang="cs-CZ" dirty="0" smtClean="0"/>
              <a:t>OZOVNA </a:t>
            </a:r>
            <a:r>
              <a:rPr lang="cs-CZ" dirty="0" smtClean="0">
                <a:solidFill>
                  <a:srgbClr val="FF0000"/>
                </a:solidFill>
              </a:rPr>
              <a:t>S</a:t>
            </a:r>
            <a:r>
              <a:rPr lang="cs-CZ" dirty="0" smtClean="0"/>
              <a:t>TRAŠNICE, </a:t>
            </a:r>
            <a:r>
              <a:rPr lang="cs-CZ" dirty="0" smtClean="0">
                <a:solidFill>
                  <a:srgbClr val="FF0000"/>
                </a:solidFill>
              </a:rPr>
              <a:t>S</a:t>
            </a:r>
            <a:r>
              <a:rPr lang="cs-CZ" dirty="0" smtClean="0"/>
              <a:t>EVERNÍ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A</a:t>
            </a:r>
            <a:r>
              <a:rPr lang="cs-CZ" dirty="0" smtClean="0"/>
              <a:t>MERIKA, </a:t>
            </a:r>
            <a:r>
              <a:rPr lang="cs-CZ" dirty="0" smtClean="0">
                <a:solidFill>
                  <a:srgbClr val="FF0000"/>
                </a:solidFill>
              </a:rPr>
              <a:t>N</a:t>
            </a:r>
            <a:r>
              <a:rPr lang="cs-CZ" dirty="0" smtClean="0"/>
              <a:t>OVÉ </a:t>
            </a:r>
            <a:r>
              <a:rPr lang="cs-CZ" dirty="0" smtClean="0">
                <a:solidFill>
                  <a:srgbClr val="FF0000"/>
                </a:solidFill>
              </a:rPr>
              <a:t>M</a:t>
            </a:r>
            <a:r>
              <a:rPr lang="cs-CZ" dirty="0" smtClean="0"/>
              <a:t>ĚSTO NAD </a:t>
            </a:r>
            <a:r>
              <a:rPr lang="cs-CZ" dirty="0" smtClean="0">
                <a:solidFill>
                  <a:srgbClr val="FF0000"/>
                </a:solidFill>
              </a:rPr>
              <a:t>M</a:t>
            </a:r>
            <a:r>
              <a:rPr lang="cs-CZ" dirty="0" smtClean="0"/>
              <a:t>ETUJÍ,</a:t>
            </a:r>
          </a:p>
          <a:p>
            <a:pPr>
              <a:buNone/>
            </a:pPr>
            <a:r>
              <a:rPr lang="cs-CZ" dirty="0" smtClean="0"/>
              <a:t>NAVŠTÍVILI JSME POHOŘÍ </a:t>
            </a:r>
            <a:r>
              <a:rPr lang="cs-CZ" dirty="0" smtClean="0">
                <a:solidFill>
                  <a:srgbClr val="FF0000"/>
                </a:solidFill>
              </a:rPr>
              <a:t>Č</a:t>
            </a:r>
            <a:r>
              <a:rPr lang="cs-CZ" dirty="0" smtClean="0"/>
              <a:t>ESKÝ LES.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dirty="0" smtClean="0"/>
              <a:t>Napiš ve větách s velkým i malým písmem:</a:t>
            </a:r>
          </a:p>
          <a:p>
            <a:r>
              <a:rPr lang="cs-CZ" dirty="0" smtClean="0"/>
              <a:t>smetana </a:t>
            </a:r>
            <a:r>
              <a:rPr lang="cs-CZ" dirty="0"/>
              <a:t>–  </a:t>
            </a:r>
            <a:r>
              <a:rPr lang="cs-CZ" dirty="0" err="1"/>
              <a:t>S</a:t>
            </a:r>
            <a:r>
              <a:rPr lang="cs-CZ" dirty="0" err="1" smtClean="0"/>
              <a:t>metana</a:t>
            </a:r>
            <a:endParaRPr lang="cs-CZ" dirty="0"/>
          </a:p>
          <a:p>
            <a:r>
              <a:rPr lang="cs-CZ" dirty="0"/>
              <a:t>bílá </a:t>
            </a:r>
            <a:r>
              <a:rPr lang="cs-CZ" dirty="0" smtClean="0"/>
              <a:t>hora – </a:t>
            </a:r>
            <a:r>
              <a:rPr lang="cs-CZ" dirty="0"/>
              <a:t>Bílá </a:t>
            </a:r>
            <a:r>
              <a:rPr lang="cs-CZ" dirty="0" smtClean="0"/>
              <a:t>hora</a:t>
            </a:r>
            <a:endParaRPr lang="cs-CZ" dirty="0"/>
          </a:p>
          <a:p>
            <a:r>
              <a:rPr lang="cs-CZ" dirty="0"/>
              <a:t>nový </a:t>
            </a:r>
            <a:r>
              <a:rPr lang="cs-CZ" dirty="0" smtClean="0"/>
              <a:t>rok – </a:t>
            </a:r>
            <a:r>
              <a:rPr lang="cs-CZ" dirty="0"/>
              <a:t>Nový </a:t>
            </a:r>
            <a:r>
              <a:rPr lang="cs-CZ" dirty="0" smtClean="0"/>
              <a:t>rok</a:t>
            </a:r>
            <a:endParaRPr lang="cs-CZ" dirty="0"/>
          </a:p>
          <a:p>
            <a:r>
              <a:rPr lang="cs-CZ" dirty="0" smtClean="0"/>
              <a:t>karkulka – </a:t>
            </a:r>
            <a:r>
              <a:rPr lang="cs-CZ" dirty="0" err="1" smtClean="0"/>
              <a:t>Karkulka</a:t>
            </a:r>
            <a:endParaRPr lang="cs-CZ" dirty="0"/>
          </a:p>
          <a:p>
            <a:r>
              <a:rPr lang="cs-CZ" dirty="0"/>
              <a:t>sokol </a:t>
            </a:r>
            <a:r>
              <a:rPr lang="cs-CZ" dirty="0" smtClean="0"/>
              <a:t> </a:t>
            </a:r>
            <a:r>
              <a:rPr lang="cs-CZ" dirty="0"/>
              <a:t>– </a:t>
            </a:r>
            <a:r>
              <a:rPr lang="cs-CZ" dirty="0" err="1"/>
              <a:t>Sokol</a:t>
            </a:r>
            <a:r>
              <a:rPr lang="cs-CZ" dirty="0"/>
              <a:t> </a:t>
            </a:r>
          </a:p>
          <a:p>
            <a:r>
              <a:rPr lang="cs-CZ" dirty="0" smtClean="0"/>
              <a:t>český les – </a:t>
            </a:r>
            <a:r>
              <a:rPr lang="cs-CZ" dirty="0"/>
              <a:t>Český les </a:t>
            </a:r>
          </a:p>
          <a:p>
            <a:r>
              <a:rPr lang="cs-CZ" dirty="0"/>
              <a:t>Černá </a:t>
            </a:r>
            <a:r>
              <a:rPr lang="cs-CZ" dirty="0" smtClean="0"/>
              <a:t>Hora </a:t>
            </a:r>
            <a:r>
              <a:rPr lang="cs-CZ" dirty="0"/>
              <a:t>– Černá hora </a:t>
            </a:r>
          </a:p>
          <a:p>
            <a:r>
              <a:rPr lang="cs-CZ" dirty="0" smtClean="0"/>
              <a:t>Havaj – </a:t>
            </a:r>
            <a:r>
              <a:rPr lang="cs-CZ" dirty="0" err="1"/>
              <a:t>havaj</a:t>
            </a:r>
            <a:r>
              <a:rPr lang="cs-CZ" dirty="0"/>
              <a:t>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dirty="0" smtClean="0"/>
              <a:t>Napiš ve větách s velkým i malým písmem:</a:t>
            </a:r>
          </a:p>
          <a:p>
            <a:r>
              <a:rPr lang="cs-CZ" dirty="0" smtClean="0"/>
              <a:t>smetana do kávy –  Bedřich Smetana</a:t>
            </a:r>
          </a:p>
          <a:p>
            <a:r>
              <a:rPr lang="cs-CZ" dirty="0" smtClean="0"/>
              <a:t>bílá hora (hora bílé barvy) – Bílá hora (název hory) – Bílá Hora (městská čtvrt)</a:t>
            </a:r>
          </a:p>
          <a:p>
            <a:r>
              <a:rPr lang="cs-CZ" dirty="0" smtClean="0"/>
              <a:t>nový rok (rok střídající starý rok) – Nový rok (1. leden)</a:t>
            </a:r>
          </a:p>
          <a:p>
            <a:r>
              <a:rPr lang="cs-CZ" dirty="0" smtClean="0"/>
              <a:t>karkulka (čepec) – Červená karkulka, </a:t>
            </a:r>
            <a:r>
              <a:rPr lang="cs-CZ" dirty="0" err="1" smtClean="0"/>
              <a:t>Karkulka</a:t>
            </a:r>
            <a:r>
              <a:rPr lang="cs-CZ" dirty="0" smtClean="0"/>
              <a:t> (pohádková postava)</a:t>
            </a:r>
          </a:p>
          <a:p>
            <a:r>
              <a:rPr lang="cs-CZ" dirty="0" smtClean="0"/>
              <a:t>sokol (pták) – Sokol (člen spolku)</a:t>
            </a:r>
          </a:p>
          <a:p>
            <a:r>
              <a:rPr lang="cs-CZ" dirty="0" smtClean="0"/>
              <a:t>český les (jakýkoliv les v ČR) – Český les (pohoří)</a:t>
            </a:r>
          </a:p>
          <a:p>
            <a:r>
              <a:rPr lang="cs-CZ" dirty="0" smtClean="0"/>
              <a:t>Černá Hora (stát) – Černá hora (hora)</a:t>
            </a:r>
          </a:p>
          <a:p>
            <a:r>
              <a:rPr lang="cs-CZ" dirty="0" smtClean="0"/>
              <a:t>Havaj (stát na Havajských ostrovech) – </a:t>
            </a:r>
            <a:r>
              <a:rPr lang="cs-CZ" dirty="0" err="1" smtClean="0"/>
              <a:t>havaj</a:t>
            </a:r>
            <a:r>
              <a:rPr lang="cs-CZ" dirty="0" smtClean="0"/>
              <a:t> (pohoda)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239</Words>
  <Application>Microsoft Office PowerPoint</Application>
  <PresentationFormat>Předvádění na obrazovce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Psaní velkých písmen</vt:lpstr>
      <vt:lpstr>Pravidla psaní velkých písmen</vt:lpstr>
      <vt:lpstr>Pravidla psaní velkých písmen</vt:lpstr>
      <vt:lpstr>Pravidla psaní velkých písmen</vt:lpstr>
      <vt:lpstr>Procvičování – zapište do sešitu</vt:lpstr>
      <vt:lpstr>Procvičování - ŘEŠENÍ</vt:lpstr>
      <vt:lpstr>OPAKOVÁNÍ</vt:lpstr>
      <vt:lpstr>Řešení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Psaní velkých písmen</dc:title>
  <dc:creator>Evzen</dc:creator>
  <cp:lastModifiedBy>Evzen</cp:lastModifiedBy>
  <cp:revision>12</cp:revision>
  <dcterms:created xsi:type="dcterms:W3CDTF">2020-05-24T12:27:02Z</dcterms:created>
  <dcterms:modified xsi:type="dcterms:W3CDTF">2020-05-24T14:18:15Z</dcterms:modified>
</cp:coreProperties>
</file>