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32d4c25e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32d4c25e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732d4c25e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732d4c25e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732d4c25e3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732d4c25e3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732d4c25e3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732d4c25e3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732d4c25e3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732d4c25e3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732d4c25e3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732d4c25e3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hyperlink" Target="https://cs.wikipedia.org/wiki/Hrad" TargetMode="External"/><Relationship Id="rId10" Type="http://schemas.openxmlformats.org/officeDocument/2006/relationships/hyperlink" Target="https://cs.wikipedia.org/wiki/Hradi%C5%A1t%C4%9B" TargetMode="External"/><Relationship Id="rId13" Type="http://schemas.openxmlformats.org/officeDocument/2006/relationships/hyperlink" Target="https://cs.wikipedia.org/wiki/13._stolet%C3%AD" TargetMode="External"/><Relationship Id="rId12" Type="http://schemas.openxmlformats.org/officeDocument/2006/relationships/hyperlink" Target="https://cs.wikipedia.org/wiki/Hrad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cs.wikipedia.org/wiki/9._stolet%C3%AD" TargetMode="External"/><Relationship Id="rId4" Type="http://schemas.openxmlformats.org/officeDocument/2006/relationships/hyperlink" Target="https://cs.wikipedia.org/wiki/P%C5%99emyslovci" TargetMode="External"/><Relationship Id="rId9" Type="http://schemas.openxmlformats.org/officeDocument/2006/relationships/hyperlink" Target="https://cs.wikipedia.org/wiki/Hradi%C5%A1t%C4%9B" TargetMode="External"/><Relationship Id="rId15" Type="http://schemas.openxmlformats.org/officeDocument/2006/relationships/hyperlink" Target="https://cs.wikipedia.org/wiki/St%C5%99edov%C4%9Bk%C3%A9_m%C4%9Bsto" TargetMode="External"/><Relationship Id="rId14" Type="http://schemas.openxmlformats.org/officeDocument/2006/relationships/hyperlink" Target="https://cs.wikipedia.org/wiki/13._stolet%C3%AD" TargetMode="External"/><Relationship Id="rId17" Type="http://schemas.openxmlformats.org/officeDocument/2006/relationships/image" Target="../media/image4.jpg"/><Relationship Id="rId16" Type="http://schemas.openxmlformats.org/officeDocument/2006/relationships/hyperlink" Target="https://cs.wikipedia.org/wiki/St%C5%99edov%C4%9Bk%C3%A9_m%C4%9Bsto" TargetMode="External"/><Relationship Id="rId5" Type="http://schemas.openxmlformats.org/officeDocument/2006/relationships/hyperlink" Target="https://cs.wikipedia.org/wiki/%C4%8Cesk%C3%A9_kn%C3%AD%C5%BEectv%C3%AD" TargetMode="External"/><Relationship Id="rId6" Type="http://schemas.openxmlformats.org/officeDocument/2006/relationships/hyperlink" Target="https://cs.wikipedia.org/wiki/%C4%8Cesk%C3%A9_kn%C3%AD%C5%BEectv%C3%AD" TargetMode="External"/><Relationship Id="rId7" Type="http://schemas.openxmlformats.org/officeDocument/2006/relationships/hyperlink" Target="https://cs.wikipedia.org/wiki/Podhrad%C3%AD" TargetMode="External"/><Relationship Id="rId8" Type="http://schemas.openxmlformats.org/officeDocument/2006/relationships/hyperlink" Target="https://cs.wikipedia.org/wiki/Podhrad%C3%AD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Relationship Id="rId4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jpg"/><Relationship Id="rId4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Praha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Nela Bednárová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0" y="4261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Historie Prahy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9296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</a:rPr>
              <a:t>Praha se stala významným centrem na konci</a:t>
            </a: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  <a:uFill>
                  <a:noFill/>
                </a:uFill>
                <a:hlinkClick r:id="rId3"/>
              </a:rPr>
              <a:t> </a:t>
            </a: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</a:rPr>
              <a:t>9.století, kdy si ji volí za sídlo</a:t>
            </a: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  <a:uFill>
                  <a:noFill/>
                </a:uFill>
                <a:hlinkClick r:id="rId4"/>
              </a:rPr>
              <a:t> </a:t>
            </a: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</a:rPr>
              <a:t>Přemyslovci, kteří začali budovat</a:t>
            </a: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  <a:uFill>
                  <a:noFill/>
                </a:uFill>
                <a:hlinkClick r:id="rId5"/>
              </a:rPr>
              <a:t> </a:t>
            </a:r>
            <a:r>
              <a:rPr lang="cs" sz="1400">
                <a:solidFill>
                  <a:srgbClr val="0B0080"/>
                </a:solidFill>
                <a:uFill>
                  <a:noFill/>
                </a:uFill>
                <a:hlinkClick r:id="rId6"/>
              </a:rPr>
              <a:t>české knížectví</a:t>
            </a: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</a:rPr>
              <a:t>.</a:t>
            </a:r>
            <a:endParaRPr sz="14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400"/>
              <a:buChar char="●"/>
            </a:pP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</a:rPr>
              <a:t>Rozvíjející se</a:t>
            </a: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  <a:uFill>
                  <a:noFill/>
                </a:uFill>
                <a:hlinkClick r:id="rId7"/>
              </a:rPr>
              <a:t> </a:t>
            </a:r>
            <a:r>
              <a:rPr lang="cs" sz="1400">
                <a:solidFill>
                  <a:srgbClr val="0645AD"/>
                </a:solidFill>
                <a:uFill>
                  <a:noFill/>
                </a:uFill>
                <a:hlinkClick r:id="rId8"/>
              </a:rPr>
              <a:t>podhradí</a:t>
            </a: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</a:rPr>
              <a:t> na obou březích Vltavy obklopující přemyslovské</a:t>
            </a: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  <a:uFill>
                  <a:noFill/>
                </a:uFill>
                <a:hlinkClick r:id="rId9"/>
              </a:rPr>
              <a:t> </a:t>
            </a:r>
            <a:r>
              <a:rPr lang="cs" sz="1400">
                <a:solidFill>
                  <a:srgbClr val="0645AD"/>
                </a:solidFill>
                <a:uFill>
                  <a:noFill/>
                </a:uFill>
                <a:hlinkClick r:id="rId10"/>
              </a:rPr>
              <a:t>hradiště</a:t>
            </a: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</a:rPr>
              <a:t> a později</a:t>
            </a: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  <a:uFill>
                  <a:noFill/>
                </a:uFill>
                <a:hlinkClick r:id="rId11"/>
              </a:rPr>
              <a:t> </a:t>
            </a:r>
            <a:r>
              <a:rPr lang="cs" sz="1400">
                <a:solidFill>
                  <a:srgbClr val="0645AD"/>
                </a:solidFill>
                <a:uFill>
                  <a:noFill/>
                </a:uFill>
                <a:hlinkClick r:id="rId12"/>
              </a:rPr>
              <a:t>hrad</a:t>
            </a: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</a:rPr>
              <a:t> se ve</a:t>
            </a: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  <a:uFill>
                  <a:noFill/>
                </a:uFill>
                <a:hlinkClick r:id="rId13"/>
              </a:rPr>
              <a:t> </a:t>
            </a:r>
            <a:r>
              <a:rPr lang="cs" sz="1400">
                <a:solidFill>
                  <a:srgbClr val="0645AD"/>
                </a:solidFill>
                <a:uFill>
                  <a:noFill/>
                </a:uFill>
                <a:hlinkClick r:id="rId14"/>
              </a:rPr>
              <a:t>13. století</a:t>
            </a: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</a:rPr>
              <a:t> proměnilo na opevněné vrcholně</a:t>
            </a: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  <a:uFill>
                  <a:noFill/>
                </a:uFill>
                <a:hlinkClick r:id="rId15"/>
              </a:rPr>
              <a:t> </a:t>
            </a:r>
            <a:r>
              <a:rPr lang="cs" sz="1400">
                <a:solidFill>
                  <a:srgbClr val="0645AD"/>
                </a:solidFill>
                <a:uFill>
                  <a:noFill/>
                </a:uFill>
                <a:hlinkClick r:id="rId16"/>
              </a:rPr>
              <a:t>středověké město</a:t>
            </a: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</a:rPr>
              <a:t>.</a:t>
            </a:r>
            <a:endParaRPr sz="14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400"/>
              <a:buChar char="●"/>
            </a:pP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</a:rPr>
              <a:t>Za vlády Karla IV. se stává Praha hlavním městem říše římské.</a:t>
            </a:r>
            <a:endParaRPr sz="14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400"/>
              <a:buChar char="●"/>
            </a:pP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</a:rPr>
              <a:t>Kulturrně se však město rozvíjelo v době panování Rudolfa II. ,kdy se opět stala hlavním městem říše.</a:t>
            </a:r>
            <a:endParaRPr sz="14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400"/>
              <a:buChar char="●"/>
            </a:pP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</a:rPr>
              <a:t>Současně však přichází nový, barokní sloh.</a:t>
            </a:r>
            <a:endParaRPr sz="14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400"/>
              <a:buChar char="●"/>
            </a:pP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</a:rPr>
              <a:t>V druhé polovině 19.století došlo k rozvoji osídlení (stavěly se mosty,továrny atd.)</a:t>
            </a:r>
            <a:endParaRPr sz="14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400"/>
              <a:buChar char="●"/>
            </a:pP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</a:rPr>
              <a:t>K městu byly připojeny nové čtrvti ( Žižkov atd.)</a:t>
            </a:r>
            <a:endParaRPr sz="14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400"/>
              <a:buChar char="●"/>
            </a:pPr>
            <a:r>
              <a:rPr lang="cs" sz="1400">
                <a:solidFill>
                  <a:srgbClr val="222222"/>
                </a:solidFill>
                <a:highlight>
                  <a:srgbClr val="FFFFFF"/>
                </a:highlight>
              </a:rPr>
              <a:t>V roce 1989 bylo město bylo zapsáno na seznam památek UNESCO</a:t>
            </a:r>
            <a:endParaRPr sz="14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400">
              <a:solidFill>
                <a:srgbClr val="222222"/>
              </a:solidFill>
              <a:highlight>
                <a:srgbClr val="FFFFFF"/>
              </a:highlight>
            </a:endParaRPr>
          </a:p>
        </p:txBody>
      </p:sp>
      <p:pic>
        <p:nvPicPr>
          <p:cNvPr descr="Nalezený obrázek pro rotunda v praze" id="62" name="Google Shape;62;p14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468025" y="3038900"/>
            <a:ext cx="1505900" cy="188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 Hlavní Panovníci Prahy až do teď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Karel IV. - 1346-1378                                   Marie Terezie 1740-178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Václav IV. - 1378-141                                   Josef II. 1780-1790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Zikmund Lucemburský 1419-1437               František I. Rakouský 1792-1835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Jiří z Poděbrad 1458-1471                           Ferdinand V.Dobrotivý 1835-1848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Vladislav Jagellonský 1471-1516                 František Josef I. 1848-1916           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Ferdinand I. 1526-1564                             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Rudolf II. 1576-1611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Ferdinand II. 1617-1619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Fridrich Falcký 1619-1620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Prezidenti Prahy 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Tomáš Garrigue Masaryk 1918-1935             Václav Havel 1989-1992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Edvard Beneš 1935-1938                               Václav Havel 1993-2003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Emil Hácha 1938-1945                                   Václav Klaus 2003-2013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Edvard Beneš 1945-1948                               Miloš Zeman 2013 až do teď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Klement Gottwald 1948-1953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Antonín Zátopocký 1953-1957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Antonín Novotný 1957-1968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Ludvík Svoboda 1968-1975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Gustáv Husák 1975-1989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Památky Prahy</a:t>
            </a:r>
            <a:endParaRPr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 u="sng">
                <a:solidFill>
                  <a:srgbClr val="000000"/>
                </a:solidFill>
              </a:rPr>
              <a:t>Betlémská Kaple</a:t>
            </a:r>
            <a:endParaRPr sz="2400" u="sng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1100">
                <a:solidFill>
                  <a:srgbClr val="40404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Od roku 1391 stála na Starém Městě </a:t>
            </a:r>
            <a:r>
              <a:rPr b="1" lang="cs" sz="1100">
                <a:solidFill>
                  <a:srgbClr val="404040"/>
                </a:solidFill>
                <a:latin typeface="Verdana"/>
                <a:ea typeface="Verdana"/>
                <a:cs typeface="Verdana"/>
                <a:sym typeface="Verdana"/>
              </a:rPr>
              <a:t>Betlémská kaple</a:t>
            </a:r>
            <a:r>
              <a:rPr lang="cs" sz="1100">
                <a:solidFill>
                  <a:srgbClr val="40404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, kde kázal, mimo jiné, i Mistr Jan Hus</a:t>
            </a:r>
            <a:r>
              <a:rPr lang="cs" sz="900">
                <a:solidFill>
                  <a:srgbClr val="40404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.</a:t>
            </a:r>
            <a:endParaRPr sz="900">
              <a:solidFill>
                <a:srgbClr val="404040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 u="sng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Klementinum</a:t>
            </a:r>
            <a:endParaRPr sz="2400" u="sng">
              <a:solidFill>
                <a:srgbClr val="000000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1100">
                <a:solidFill>
                  <a:srgbClr val="40404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Původní účel pražského </a:t>
            </a:r>
            <a:r>
              <a:rPr b="1" lang="cs" sz="1100">
                <a:solidFill>
                  <a:srgbClr val="404040"/>
                </a:solidFill>
                <a:latin typeface="Verdana"/>
                <a:ea typeface="Verdana"/>
                <a:cs typeface="Verdana"/>
                <a:sym typeface="Verdana"/>
              </a:rPr>
              <a:t>Klementina</a:t>
            </a:r>
            <a:r>
              <a:rPr lang="cs" sz="1100">
                <a:solidFill>
                  <a:srgbClr val="40404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byl kolej pro Jezuity, které Ferdinanda I. Habsburský pozval v roce 1556 do Prahy. </a:t>
            </a:r>
            <a:endParaRPr sz="1100" u="sng">
              <a:solidFill>
                <a:srgbClr val="000000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200" u="sng">
              <a:solidFill>
                <a:srgbClr val="000000"/>
              </a:solidFill>
            </a:endParaRPr>
          </a:p>
        </p:txBody>
      </p:sp>
      <p:pic>
        <p:nvPicPr>
          <p:cNvPr descr="Nalezený obrázek pro klementinum" id="81" name="Google Shape;8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6650" y="3331475"/>
            <a:ext cx="2531017" cy="1764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alezený obrázek pro betlemska kaple praha" id="82" name="Google Shape;8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485050" y="151887"/>
            <a:ext cx="2531025" cy="16789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 u="sng">
                <a:solidFill>
                  <a:srgbClr val="000000"/>
                </a:solidFill>
              </a:rPr>
              <a:t>Rudolfinum</a:t>
            </a:r>
            <a:endParaRPr sz="2400" u="sng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1100">
                <a:solidFill>
                  <a:srgbClr val="40404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Slavnostní otevření budovy Rudolfina proběhlo 7. února 1885.</a:t>
            </a:r>
            <a:endParaRPr sz="1100">
              <a:solidFill>
                <a:srgbClr val="404040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900">
                <a:solidFill>
                  <a:srgbClr val="40404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Rudolfinum se nachází na Starém městě pražském.</a:t>
            </a:r>
            <a:endParaRPr sz="900">
              <a:solidFill>
                <a:srgbClr val="404040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 u="sng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Tančící dům</a:t>
            </a:r>
            <a:endParaRPr sz="2400" u="sng">
              <a:solidFill>
                <a:srgbClr val="000000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" sz="1100">
                <a:solidFill>
                  <a:srgbClr val="40404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stojí od roku 1996 na rohu Jiráskova náměstí a Rašínova nábřeží. </a:t>
            </a:r>
            <a:endParaRPr sz="1100" u="sng">
              <a:solidFill>
                <a:srgbClr val="000000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100">
              <a:solidFill>
                <a:srgbClr val="404040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descr="Nalezený obrázek pro rudolfinum" id="89" name="Google Shape;8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1700" y="838425"/>
            <a:ext cx="2103900" cy="1823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alezený obrázek pro tancici dum" id="90" name="Google Shape;90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09175" y="3293725"/>
            <a:ext cx="2491550" cy="166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Celkově Praha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406075" y="11053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Praha je hlavním městem ČR.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Na Pražském hradě sídlí prezident.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Je to nejnávštěvovanější město.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>
                <a:solidFill>
                  <a:srgbClr val="222222"/>
                </a:solidFill>
                <a:highlight>
                  <a:srgbClr val="FFFFFF"/>
                </a:highlight>
              </a:rPr>
              <a:t>v Praze je přibližně 1,309 milionu lidí.</a:t>
            </a: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Char char="●"/>
            </a:pPr>
            <a:r>
              <a:rPr lang="cs">
                <a:solidFill>
                  <a:srgbClr val="222222"/>
                </a:solidFill>
                <a:highlight>
                  <a:srgbClr val="FFFFFF"/>
                </a:highlight>
              </a:rPr>
              <a:t>Praha se vyvíjela 11 let.</a:t>
            </a: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Char char="●"/>
            </a:pPr>
            <a:r>
              <a:rPr lang="cs">
                <a:solidFill>
                  <a:srgbClr val="222222"/>
                </a:solidFill>
                <a:highlight>
                  <a:srgbClr val="FFFFFF"/>
                </a:highlight>
              </a:rPr>
              <a:t>Praha je všeobecně považována za jedno z nejkrásnějších měst v Evropě.</a:t>
            </a: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</p:txBody>
      </p:sp>
      <p:pic>
        <p:nvPicPr>
          <p:cNvPr descr="Nalezený obrázek pro praha" id="97" name="Google Shape;9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42075" y="360025"/>
            <a:ext cx="2234875" cy="2056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alezený obrázek pro praha" id="98" name="Google Shape;98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6375" y="3232650"/>
            <a:ext cx="3603750" cy="1709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