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A0840-2DEF-4A43-9EBF-B91BC1768A49}" type="datetimeFigureOut">
              <a:rPr lang="cs-CZ" smtClean="0"/>
              <a:pPr/>
              <a:t>11.6.2020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1ACB2-A433-4D3A-BFFA-B6C29640401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Chrysanthemu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Pololetní opakování</a:t>
            </a:r>
            <a:endParaRPr lang="cs-CZ" sz="54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7</a:t>
            </a:r>
            <a:r>
              <a:rPr lang="cs-CZ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. </a:t>
            </a:r>
            <a:r>
              <a:rPr lang="cs-CZ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ročník</a:t>
            </a:r>
          </a:p>
          <a:p>
            <a:r>
              <a:rPr lang="cs-CZ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11</a:t>
            </a:r>
            <a:r>
              <a:rPr lang="cs-CZ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. </a:t>
            </a:r>
            <a:r>
              <a:rPr lang="cs-CZ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června</a:t>
            </a:r>
            <a:endParaRPr lang="cs-CZ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357298"/>
            <a:ext cx="8715436" cy="514353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/>
              <a:t>2. Urči slovní druhy u podtržených slov:</a:t>
            </a:r>
            <a:endParaRPr lang="cs-CZ" dirty="0"/>
          </a:p>
          <a:p>
            <a:pPr>
              <a:buNone/>
            </a:pPr>
            <a:r>
              <a:rPr lang="cs-CZ" dirty="0" smtClean="0"/>
              <a:t>	 </a:t>
            </a:r>
            <a:r>
              <a:rPr lang="cs-CZ" u="sng" dirty="0"/>
              <a:t>Vedoucí</a:t>
            </a:r>
            <a:r>
              <a:rPr lang="cs-CZ" dirty="0"/>
              <a:t> (1) oddělení vydal nová rozhodnutí. </a:t>
            </a:r>
            <a:r>
              <a:rPr lang="cs-CZ" u="sng" dirty="0"/>
              <a:t>Vedoucí</a:t>
            </a:r>
            <a:r>
              <a:rPr lang="cs-CZ" dirty="0"/>
              <a:t> (2) závodník nakonec zvítězil. Dej to </a:t>
            </a:r>
            <a:r>
              <a:rPr lang="cs-CZ" u="sng" dirty="0"/>
              <a:t>Petrovi</a:t>
            </a:r>
            <a:r>
              <a:rPr lang="cs-CZ" dirty="0"/>
              <a:t> (1). Přišli k nám </a:t>
            </a:r>
            <a:r>
              <a:rPr lang="cs-CZ" u="sng" dirty="0"/>
              <a:t>Petrovi</a:t>
            </a:r>
            <a:r>
              <a:rPr lang="cs-CZ" dirty="0"/>
              <a:t> (2) přátelé. U domu bylo slyšet </a:t>
            </a:r>
            <a:r>
              <a:rPr lang="cs-CZ" u="sng" dirty="0"/>
              <a:t>kosí</a:t>
            </a:r>
            <a:r>
              <a:rPr lang="cs-CZ" dirty="0"/>
              <a:t> (2) štěbetání. Dědeček </a:t>
            </a:r>
            <a:r>
              <a:rPr lang="cs-CZ" u="sng" dirty="0"/>
              <a:t>kosí</a:t>
            </a:r>
            <a:r>
              <a:rPr lang="cs-CZ" dirty="0"/>
              <a:t> (5) vždy po ránu louku. Přišli k nám </a:t>
            </a:r>
            <a:r>
              <a:rPr lang="cs-CZ" u="sng" dirty="0"/>
              <a:t>tři</a:t>
            </a:r>
            <a:r>
              <a:rPr lang="cs-CZ" dirty="0"/>
              <a:t> (4) chlapci. </a:t>
            </a:r>
            <a:r>
              <a:rPr lang="cs-CZ" u="sng" dirty="0"/>
              <a:t>Tři</a:t>
            </a:r>
            <a:r>
              <a:rPr lang="cs-CZ" dirty="0"/>
              <a:t> (5) tyč hadrem. </a:t>
            </a:r>
          </a:p>
          <a:p>
            <a:pPr>
              <a:buNone/>
            </a:pPr>
            <a:r>
              <a:rPr lang="cs-CZ" b="1" dirty="0" smtClean="0"/>
              <a:t>3</a:t>
            </a:r>
            <a:r>
              <a:rPr lang="cs-CZ" b="1" dirty="0"/>
              <a:t>. Užij slovo cesta ve větě jako konkrétní a </a:t>
            </a:r>
            <a:r>
              <a:rPr lang="cs-CZ" b="1" dirty="0" smtClean="0"/>
              <a:t>abstraktní</a:t>
            </a:r>
          </a:p>
          <a:p>
            <a:pPr>
              <a:buNone/>
            </a:pPr>
            <a:r>
              <a:rPr lang="cs-CZ" b="1" dirty="0" smtClean="0"/>
              <a:t>podstatné </a:t>
            </a:r>
            <a:r>
              <a:rPr lang="cs-CZ" b="1" dirty="0"/>
              <a:t>jméno:</a:t>
            </a:r>
            <a:endParaRPr lang="cs-CZ" dirty="0"/>
          </a:p>
          <a:p>
            <a:pPr>
              <a:buNone/>
            </a:pPr>
            <a:r>
              <a:rPr lang="cs-CZ" dirty="0" smtClean="0"/>
              <a:t>	K</a:t>
            </a:r>
            <a:r>
              <a:rPr lang="cs-CZ" dirty="0"/>
              <a:t>: Šli po prašné cestě. 	A: Jeho cesta životem skončila. </a:t>
            </a:r>
          </a:p>
          <a:p>
            <a:pPr>
              <a:buNone/>
            </a:pPr>
            <a:r>
              <a:rPr lang="cs-CZ" b="1" dirty="0"/>
              <a:t>4. Urči druh podstatných jmen (hromadné – H, pomnožné </a:t>
            </a:r>
            <a:r>
              <a:rPr lang="cs-CZ" b="1" dirty="0" smtClean="0"/>
              <a:t>–</a:t>
            </a:r>
          </a:p>
          <a:p>
            <a:pPr>
              <a:buNone/>
            </a:pPr>
            <a:r>
              <a:rPr lang="cs-CZ" b="1" dirty="0" smtClean="0"/>
              <a:t>P</a:t>
            </a:r>
            <a:r>
              <a:rPr lang="cs-CZ" b="1" dirty="0"/>
              <a:t>, látkové – L): </a:t>
            </a:r>
            <a:endParaRPr lang="cs-CZ" dirty="0"/>
          </a:p>
          <a:p>
            <a:pPr>
              <a:buNone/>
            </a:pPr>
            <a:r>
              <a:rPr lang="cs-CZ" dirty="0" smtClean="0"/>
              <a:t>	Housle </a:t>
            </a:r>
            <a:r>
              <a:rPr lang="cs-CZ" dirty="0"/>
              <a:t>P 		</a:t>
            </a:r>
            <a:r>
              <a:rPr lang="cs-CZ" dirty="0" smtClean="0"/>
              <a:t>	uhlí </a:t>
            </a:r>
            <a:r>
              <a:rPr lang="cs-CZ" dirty="0"/>
              <a:t>H 		</a:t>
            </a:r>
            <a:r>
              <a:rPr lang="cs-CZ" dirty="0" smtClean="0"/>
              <a:t>	voda </a:t>
            </a:r>
            <a:r>
              <a:rPr lang="cs-CZ" dirty="0"/>
              <a:t>L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r>
              <a:rPr lang="cs-CZ" b="1" dirty="0"/>
              <a:t>5. Urči mluvnické kategorie podstatných jmen (rod, číslo, pád, vzor): </a:t>
            </a:r>
            <a:endParaRPr lang="cs-CZ" b="1" dirty="0" smtClean="0"/>
          </a:p>
          <a:p>
            <a:pPr>
              <a:buNone/>
            </a:pPr>
            <a:endParaRPr lang="cs-CZ" dirty="0"/>
          </a:p>
          <a:p>
            <a:r>
              <a:rPr lang="cs-CZ" u="sng" dirty="0"/>
              <a:t>o vítězi</a:t>
            </a:r>
            <a:r>
              <a:rPr lang="cs-CZ" dirty="0"/>
              <a:t> 		6. pád, čísla jednotného, rod </a:t>
            </a:r>
            <a:r>
              <a:rPr lang="cs-CZ" dirty="0" smtClean="0"/>
              <a:t>			mužský </a:t>
            </a:r>
            <a:r>
              <a:rPr lang="cs-CZ" dirty="0"/>
              <a:t>životný, vzor muž </a:t>
            </a:r>
          </a:p>
          <a:p>
            <a:r>
              <a:rPr lang="cs-CZ" u="sng" dirty="0"/>
              <a:t>věcem</a:t>
            </a:r>
            <a:r>
              <a:rPr lang="cs-CZ" dirty="0"/>
              <a:t> 		3. pád, čísla množného, rod </a:t>
            </a:r>
            <a:r>
              <a:rPr lang="cs-CZ" dirty="0" smtClean="0"/>
              <a:t>			ženský, </a:t>
            </a:r>
            <a:r>
              <a:rPr lang="cs-CZ" dirty="0"/>
              <a:t>vzor kost </a:t>
            </a:r>
          </a:p>
          <a:p>
            <a:r>
              <a:rPr lang="cs-CZ" u="sng" dirty="0"/>
              <a:t>před zvířaty</a:t>
            </a:r>
            <a:r>
              <a:rPr lang="cs-CZ" dirty="0"/>
              <a:t> 	7. pád, čísla množného, rod </a:t>
            </a:r>
            <a:r>
              <a:rPr lang="cs-CZ" dirty="0" err="1"/>
              <a:t>stř</a:t>
            </a:r>
            <a:r>
              <a:rPr lang="cs-CZ" dirty="0"/>
              <a:t>., </a:t>
            </a:r>
            <a:r>
              <a:rPr lang="cs-CZ" dirty="0" smtClean="0"/>
              <a:t>			vzor </a:t>
            </a:r>
            <a:r>
              <a:rPr lang="cs-CZ" dirty="0"/>
              <a:t>kuře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6. Vytvoř od slova „zrát“: </a:t>
            </a:r>
            <a:endParaRPr lang="cs-CZ" dirty="0"/>
          </a:p>
          <a:p>
            <a:pPr>
              <a:buNone/>
            </a:pPr>
            <a:r>
              <a:rPr lang="cs-CZ" dirty="0"/>
              <a:t>a)podstatné jméno: 	zrání, zralost… </a:t>
            </a:r>
          </a:p>
          <a:p>
            <a:pPr>
              <a:buNone/>
            </a:pPr>
            <a:r>
              <a:rPr lang="cs-CZ" dirty="0"/>
              <a:t>b)přídavné jméno: 	</a:t>
            </a:r>
            <a:r>
              <a:rPr lang="cs-CZ" dirty="0" smtClean="0"/>
              <a:t>	zralý</a:t>
            </a:r>
            <a:r>
              <a:rPr lang="cs-CZ" dirty="0"/>
              <a:t>, vyzrálý… </a:t>
            </a:r>
          </a:p>
          <a:p>
            <a:pPr>
              <a:buNone/>
            </a:pPr>
            <a:r>
              <a:rPr lang="cs-CZ" dirty="0"/>
              <a:t>c)příslovce: 		</a:t>
            </a:r>
            <a:r>
              <a:rPr lang="cs-CZ" dirty="0" smtClean="0"/>
              <a:t>	zrale </a:t>
            </a:r>
            <a:endParaRPr lang="cs-CZ" dirty="0"/>
          </a:p>
          <a:p>
            <a:pPr>
              <a:buNone/>
            </a:pPr>
            <a:endParaRPr lang="cs-CZ" dirty="0"/>
          </a:p>
          <a:p>
            <a:r>
              <a:rPr lang="cs-CZ" b="1" dirty="0"/>
              <a:t>7. Urči </a:t>
            </a:r>
            <a:r>
              <a:rPr lang="cs-CZ" b="1" u="sng" dirty="0"/>
              <a:t>druh přídavného jména</a:t>
            </a:r>
            <a:r>
              <a:rPr lang="cs-CZ" b="1" dirty="0"/>
              <a:t> (tvrdé – T, měkké – M a přivlastňovací – P), doplň –i, -y: </a:t>
            </a:r>
            <a:endParaRPr lang="cs-CZ" dirty="0"/>
          </a:p>
          <a:p>
            <a:pPr>
              <a:buNone/>
            </a:pPr>
            <a:r>
              <a:rPr lang="cs-CZ" dirty="0"/>
              <a:t>motýlími (M) křídly, orlí (M) hnízdo, </a:t>
            </a:r>
            <a:r>
              <a:rPr lang="cs-CZ" dirty="0" err="1"/>
              <a:t>Ladovy</a:t>
            </a:r>
            <a:r>
              <a:rPr lang="cs-CZ" dirty="0"/>
              <a:t> (P) </a:t>
            </a:r>
            <a:r>
              <a:rPr lang="cs-CZ" dirty="0" smtClean="0"/>
              <a:t>obrázky,</a:t>
            </a:r>
          </a:p>
          <a:p>
            <a:pPr>
              <a:buNone/>
            </a:pPr>
            <a:r>
              <a:rPr lang="cs-CZ" dirty="0" smtClean="0"/>
              <a:t>jídlo </a:t>
            </a:r>
            <a:r>
              <a:rPr lang="cs-CZ" dirty="0"/>
              <a:t>pro sousedovy (P) psy, v tmavých (T) </a:t>
            </a:r>
            <a:r>
              <a:rPr lang="cs-CZ" dirty="0" smtClean="0"/>
              <a:t>šatech,</a:t>
            </a:r>
          </a:p>
          <a:p>
            <a:pPr>
              <a:buNone/>
            </a:pPr>
            <a:r>
              <a:rPr lang="cs-CZ" dirty="0" smtClean="0"/>
              <a:t>opuštěné </a:t>
            </a:r>
            <a:r>
              <a:rPr lang="cs-CZ" dirty="0"/>
              <a:t>soví (M) hnízdo, ze Smetanových (P) oper, </a:t>
            </a:r>
            <a:r>
              <a:rPr lang="cs-CZ" dirty="0" smtClean="0"/>
              <a:t>noví</a:t>
            </a:r>
          </a:p>
          <a:p>
            <a:pPr>
              <a:buNone/>
            </a:pPr>
            <a:r>
              <a:rPr lang="cs-CZ" dirty="0" smtClean="0"/>
              <a:t>(T</a:t>
            </a:r>
            <a:r>
              <a:rPr lang="cs-CZ" dirty="0"/>
              <a:t>) strýčkovi králíci, ryzí (M) srdce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285860"/>
            <a:ext cx="8786874" cy="52864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b="1" dirty="0"/>
              <a:t>8. Utvoř 2. stupeň přídavných jmen: </a:t>
            </a:r>
            <a:endParaRPr lang="cs-CZ" dirty="0"/>
          </a:p>
          <a:p>
            <a:pPr>
              <a:buNone/>
            </a:pPr>
            <a:r>
              <a:rPr lang="cs-CZ" dirty="0" smtClean="0"/>
              <a:t>tenký </a:t>
            </a:r>
            <a:r>
              <a:rPr lang="cs-CZ" dirty="0"/>
              <a:t>– tenčí	</a:t>
            </a:r>
            <a:r>
              <a:rPr lang="cs-CZ" dirty="0" smtClean="0"/>
              <a:t>měkký </a:t>
            </a:r>
            <a:r>
              <a:rPr lang="cs-CZ" dirty="0"/>
              <a:t>– měkčí	</a:t>
            </a:r>
            <a:r>
              <a:rPr lang="cs-CZ" dirty="0" smtClean="0"/>
              <a:t>dobrý </a:t>
            </a:r>
            <a:r>
              <a:rPr lang="cs-CZ" dirty="0"/>
              <a:t>-  </a:t>
            </a:r>
            <a:r>
              <a:rPr lang="cs-CZ" dirty="0" smtClean="0"/>
              <a:t>lepší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b="1" dirty="0"/>
              <a:t>9. Utvoř 3. stupeň přídavných jmen: </a:t>
            </a:r>
            <a:endParaRPr lang="cs-CZ" dirty="0"/>
          </a:p>
          <a:p>
            <a:pPr>
              <a:buNone/>
            </a:pPr>
            <a:r>
              <a:rPr lang="cs-CZ" dirty="0" smtClean="0"/>
              <a:t>rozumný </a:t>
            </a:r>
            <a:r>
              <a:rPr lang="cs-CZ" dirty="0"/>
              <a:t>– nejrozumnější	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zlý </a:t>
            </a:r>
            <a:r>
              <a:rPr lang="cs-CZ" dirty="0"/>
              <a:t>– </a:t>
            </a:r>
            <a:r>
              <a:rPr lang="cs-CZ" dirty="0" smtClean="0"/>
              <a:t>nejhorší	</a:t>
            </a:r>
          </a:p>
          <a:p>
            <a:pPr>
              <a:buNone/>
            </a:pPr>
            <a:r>
              <a:rPr lang="cs-CZ" dirty="0" smtClean="0"/>
              <a:t>jistý </a:t>
            </a:r>
            <a:r>
              <a:rPr lang="cs-CZ" dirty="0"/>
              <a:t>- nejjistější </a:t>
            </a:r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10</a:t>
            </a:r>
            <a:r>
              <a:rPr lang="cs-CZ" b="1" dirty="0"/>
              <a:t>. Napiš v množném čísle: </a:t>
            </a:r>
            <a:endParaRPr lang="cs-CZ" dirty="0"/>
          </a:p>
          <a:p>
            <a:pPr>
              <a:buNone/>
            </a:pPr>
            <a:r>
              <a:rPr lang="cs-CZ" dirty="0"/>
              <a:t>droboučký chlapec - droboučcí chlapci </a:t>
            </a:r>
          </a:p>
          <a:p>
            <a:pPr>
              <a:buNone/>
            </a:pPr>
            <a:r>
              <a:rPr lang="cs-CZ" dirty="0"/>
              <a:t>(N, </a:t>
            </a:r>
            <a:r>
              <a:rPr lang="cs-CZ" dirty="0" err="1"/>
              <a:t>n</a:t>
            </a:r>
            <a:r>
              <a:rPr lang="cs-CZ" dirty="0"/>
              <a:t>)</a:t>
            </a:r>
            <a:r>
              <a:rPr lang="cs-CZ" dirty="0" err="1"/>
              <a:t>ěmecký</a:t>
            </a:r>
            <a:r>
              <a:rPr lang="cs-CZ" dirty="0"/>
              <a:t> občan - němečtí občané </a:t>
            </a:r>
          </a:p>
          <a:p>
            <a:pPr>
              <a:buNone/>
            </a:pPr>
            <a:r>
              <a:rPr lang="cs-CZ" dirty="0"/>
              <a:t>(M, </a:t>
            </a:r>
            <a:r>
              <a:rPr lang="cs-CZ" dirty="0" err="1"/>
              <a:t>m</a:t>
            </a:r>
            <a:r>
              <a:rPr lang="cs-CZ" dirty="0"/>
              <a:t>)</a:t>
            </a:r>
            <a:r>
              <a:rPr lang="cs-CZ" dirty="0" err="1"/>
              <a:t>ánesův</a:t>
            </a:r>
            <a:r>
              <a:rPr lang="cs-CZ" dirty="0"/>
              <a:t> obraz - Mánesovy obrazy </a:t>
            </a:r>
          </a:p>
          <a:p>
            <a:pPr>
              <a:buNone/>
            </a:pPr>
            <a:r>
              <a:rPr lang="cs-CZ" dirty="0"/>
              <a:t>(T, </a:t>
            </a:r>
            <a:r>
              <a:rPr lang="cs-CZ" dirty="0" err="1"/>
              <a:t>t</a:t>
            </a:r>
            <a:r>
              <a:rPr lang="cs-CZ" dirty="0"/>
              <a:t>)</a:t>
            </a:r>
            <a:r>
              <a:rPr lang="cs-CZ" dirty="0" err="1"/>
              <a:t>uniský</a:t>
            </a:r>
            <a:r>
              <a:rPr lang="cs-CZ" dirty="0"/>
              <a:t> velvyslanec - tuniští vyslanci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071546"/>
            <a:ext cx="8329642" cy="542928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b="1" dirty="0"/>
              <a:t>11. Urči druhy zájmen (osobní – O, vztažná – V, tázací – T, přivlastňovací – </a:t>
            </a:r>
            <a:r>
              <a:rPr lang="cs-CZ" b="1" dirty="0" smtClean="0"/>
              <a:t>P,</a:t>
            </a:r>
          </a:p>
          <a:p>
            <a:pPr>
              <a:buNone/>
            </a:pPr>
            <a:r>
              <a:rPr lang="cs-CZ" b="1" dirty="0" smtClean="0"/>
              <a:t>neurčitá </a:t>
            </a:r>
            <a:r>
              <a:rPr lang="cs-CZ" b="1" dirty="0"/>
              <a:t>– N, záporná – Z), podtržená zájmena napiš v 1. pádě: </a:t>
            </a:r>
            <a:endParaRPr lang="cs-CZ" dirty="0"/>
          </a:p>
          <a:p>
            <a:pPr>
              <a:buNone/>
            </a:pPr>
            <a:r>
              <a:rPr lang="cs-CZ" u="sng" dirty="0"/>
              <a:t>ní</a:t>
            </a:r>
            <a:r>
              <a:rPr lang="cs-CZ" dirty="0"/>
              <a:t> 		</a:t>
            </a:r>
            <a:r>
              <a:rPr lang="cs-CZ" dirty="0" smtClean="0"/>
              <a:t>	ona </a:t>
            </a:r>
            <a:r>
              <a:rPr lang="cs-CZ" dirty="0"/>
              <a:t>	O</a:t>
            </a:r>
          </a:p>
          <a:p>
            <a:pPr>
              <a:buNone/>
            </a:pPr>
            <a:r>
              <a:rPr lang="cs-CZ" dirty="0"/>
              <a:t>náš 			P</a:t>
            </a:r>
          </a:p>
          <a:p>
            <a:pPr>
              <a:buNone/>
            </a:pPr>
            <a:r>
              <a:rPr lang="cs-CZ" u="sng" dirty="0"/>
              <a:t>mnou</a:t>
            </a:r>
            <a:r>
              <a:rPr lang="cs-CZ" dirty="0"/>
              <a:t>		já	O</a:t>
            </a:r>
          </a:p>
          <a:p>
            <a:pPr>
              <a:buNone/>
            </a:pPr>
            <a:r>
              <a:rPr lang="cs-CZ" u="sng" dirty="0"/>
              <a:t>ničemu</a:t>
            </a:r>
            <a:r>
              <a:rPr lang="cs-CZ" dirty="0"/>
              <a:t>		nic	Z</a:t>
            </a:r>
          </a:p>
          <a:p>
            <a:pPr>
              <a:buNone/>
            </a:pPr>
            <a:r>
              <a:rPr lang="cs-CZ" dirty="0"/>
              <a:t>lecjakého		N</a:t>
            </a:r>
          </a:p>
          <a:p>
            <a:pPr>
              <a:buNone/>
            </a:pPr>
            <a:r>
              <a:rPr lang="cs-CZ" dirty="0"/>
              <a:t>kdo			T</a:t>
            </a:r>
          </a:p>
          <a:p>
            <a:pPr>
              <a:buNone/>
            </a:pPr>
            <a:r>
              <a:rPr lang="cs-CZ" u="sng" dirty="0"/>
              <a:t>čemu</a:t>
            </a:r>
            <a:r>
              <a:rPr lang="cs-CZ" dirty="0"/>
              <a:t>		co	V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pPr>
              <a:buNone/>
            </a:pPr>
            <a:r>
              <a:rPr lang="cs-CZ" b="1" dirty="0"/>
              <a:t>12. Napiš číslo 7 jako číslovku: </a:t>
            </a:r>
            <a:endParaRPr lang="cs-CZ" dirty="0"/>
          </a:p>
          <a:p>
            <a:pPr>
              <a:buNone/>
            </a:pPr>
            <a:r>
              <a:rPr lang="cs-CZ" dirty="0"/>
              <a:t>a) řadovou (slovem i číslem) 		7. 		sedmý </a:t>
            </a:r>
          </a:p>
          <a:p>
            <a:pPr>
              <a:buNone/>
            </a:pPr>
            <a:r>
              <a:rPr lang="cs-CZ" dirty="0"/>
              <a:t>b) druhovou 					</a:t>
            </a:r>
            <a:r>
              <a:rPr lang="cs-CZ" dirty="0" smtClean="0"/>
              <a:t>	sedmery </a:t>
            </a:r>
            <a:endParaRPr lang="cs-CZ" dirty="0"/>
          </a:p>
          <a:p>
            <a:pPr>
              <a:buNone/>
            </a:pPr>
            <a:r>
              <a:rPr lang="cs-CZ" dirty="0"/>
              <a:t>c) násobnou (slovem, číslem) 		7 x 		sedmkrát </a:t>
            </a:r>
          </a:p>
          <a:p>
            <a:pPr>
              <a:buNone/>
            </a:pPr>
            <a:r>
              <a:rPr lang="cs-CZ" dirty="0"/>
              <a:t>d) základní (slovem, číslem) 		7 		sedm </a:t>
            </a:r>
            <a:endParaRPr lang="cs-CZ" dirty="0" smtClean="0"/>
          </a:p>
          <a:p>
            <a:pPr>
              <a:buNone/>
            </a:pPr>
            <a:endParaRPr lang="cs-CZ" b="1" dirty="0" smtClean="0"/>
          </a:p>
          <a:p>
            <a:pPr>
              <a:buNone/>
            </a:pPr>
            <a:r>
              <a:rPr lang="cs-CZ" b="1" dirty="0" smtClean="0"/>
              <a:t>13</a:t>
            </a:r>
            <a:r>
              <a:rPr lang="cs-CZ" b="1" dirty="0"/>
              <a:t>. Napiš číslo 35 dvěma způsoby: 	</a:t>
            </a:r>
            <a:r>
              <a:rPr lang="cs-CZ" b="1" dirty="0" smtClean="0"/>
              <a:t>	</a:t>
            </a:r>
            <a:r>
              <a:rPr lang="cs-CZ" dirty="0" smtClean="0"/>
              <a:t>třicet </a:t>
            </a:r>
            <a:r>
              <a:rPr lang="cs-CZ" dirty="0"/>
              <a:t>pět 	pětatřicet</a:t>
            </a:r>
            <a:r>
              <a:rPr lang="cs-CZ" b="1" dirty="0"/>
              <a:t> </a:t>
            </a: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1357298"/>
            <a:ext cx="8329642" cy="521497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/>
              <a:t>14. Doplň správné tvary slov v závorkách: </a:t>
            </a:r>
            <a:endParaRPr lang="cs-CZ" dirty="0"/>
          </a:p>
          <a:p>
            <a:pPr>
              <a:buNone/>
            </a:pPr>
            <a:r>
              <a:rPr lang="cs-CZ" dirty="0"/>
              <a:t>Předali jsme dopis (3. p. </a:t>
            </a:r>
            <a:r>
              <a:rPr lang="cs-CZ" dirty="0" err="1"/>
              <a:t>j</a:t>
            </a:r>
            <a:r>
              <a:rPr lang="cs-CZ" dirty="0"/>
              <a:t>. č. pan ředitel Nováček) </a:t>
            </a:r>
            <a:r>
              <a:rPr lang="cs-CZ" dirty="0" smtClean="0"/>
              <a:t>panu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řediteli </a:t>
            </a:r>
            <a:r>
              <a:rPr lang="cs-CZ" dirty="0">
                <a:solidFill>
                  <a:srgbClr val="FF0000"/>
                </a:solidFill>
              </a:rPr>
              <a:t>Nováčkovi</a:t>
            </a:r>
            <a:r>
              <a:rPr lang="cs-CZ" dirty="0"/>
              <a:t>. (Obyvatel mn. č) </a:t>
            </a:r>
            <a:r>
              <a:rPr lang="cs-CZ" dirty="0">
                <a:solidFill>
                  <a:srgbClr val="FF0000"/>
                </a:solidFill>
              </a:rPr>
              <a:t>Obyvatelé</a:t>
            </a:r>
            <a:r>
              <a:rPr lang="cs-CZ" dirty="0"/>
              <a:t> </a:t>
            </a:r>
            <a:r>
              <a:rPr lang="cs-CZ" dirty="0" smtClean="0"/>
              <a:t>předali</a:t>
            </a:r>
          </a:p>
          <a:p>
            <a:pPr>
              <a:buNone/>
            </a:pPr>
            <a:r>
              <a:rPr lang="cs-CZ" dirty="0" smtClean="0"/>
              <a:t>stížnost </a:t>
            </a:r>
            <a:r>
              <a:rPr lang="cs-CZ" dirty="0"/>
              <a:t>(předseda Zahradník) </a:t>
            </a:r>
            <a:r>
              <a:rPr lang="cs-CZ" dirty="0">
                <a:solidFill>
                  <a:srgbClr val="FF0000"/>
                </a:solidFill>
              </a:rPr>
              <a:t>předsedovi </a:t>
            </a:r>
            <a:r>
              <a:rPr lang="cs-CZ" dirty="0" smtClean="0">
                <a:solidFill>
                  <a:srgbClr val="FF0000"/>
                </a:solidFill>
              </a:rPr>
              <a:t>Zahradníkovi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K </a:t>
            </a:r>
            <a:r>
              <a:rPr lang="cs-CZ" dirty="0"/>
              <a:t>výtvarným (práce mn.č.) </a:t>
            </a:r>
            <a:r>
              <a:rPr lang="cs-CZ" dirty="0">
                <a:solidFill>
                  <a:srgbClr val="FF0000"/>
                </a:solidFill>
              </a:rPr>
              <a:t>pracím</a:t>
            </a:r>
            <a:r>
              <a:rPr lang="cs-CZ" dirty="0"/>
              <a:t> musíme </a:t>
            </a:r>
            <a:r>
              <a:rPr lang="cs-CZ" dirty="0" smtClean="0"/>
              <a:t>přiložit</a:t>
            </a:r>
          </a:p>
          <a:p>
            <a:pPr>
              <a:buNone/>
            </a:pPr>
            <a:r>
              <a:rPr lang="cs-CZ" dirty="0" smtClean="0"/>
              <a:t>soupis </a:t>
            </a:r>
            <a:r>
              <a:rPr lang="cs-CZ" dirty="0"/>
              <a:t>(jméno, mn. č.) </a:t>
            </a:r>
            <a:r>
              <a:rPr lang="cs-CZ" dirty="0">
                <a:solidFill>
                  <a:srgbClr val="FF0000"/>
                </a:solidFill>
              </a:rPr>
              <a:t>jmen</a:t>
            </a:r>
            <a:r>
              <a:rPr lang="cs-CZ" dirty="0"/>
              <a:t>. Nápisy byly i na (zdi, </a:t>
            </a:r>
            <a:r>
              <a:rPr lang="cs-CZ" dirty="0" smtClean="0"/>
              <a:t>mn.</a:t>
            </a:r>
          </a:p>
          <a:p>
            <a:pPr>
              <a:buNone/>
            </a:pPr>
            <a:r>
              <a:rPr lang="cs-CZ" dirty="0" smtClean="0"/>
              <a:t>č</a:t>
            </a:r>
            <a:r>
              <a:rPr lang="cs-CZ" dirty="0"/>
              <a:t>.) </a:t>
            </a:r>
            <a:r>
              <a:rPr lang="cs-CZ" dirty="0" smtClean="0">
                <a:solidFill>
                  <a:srgbClr val="FF0000"/>
                </a:solidFill>
              </a:rPr>
              <a:t>zdech</a:t>
            </a:r>
            <a:r>
              <a:rPr lang="cs-CZ" dirty="0" smtClean="0"/>
              <a:t> starých </a:t>
            </a:r>
            <a:r>
              <a:rPr lang="cs-CZ" dirty="0"/>
              <a:t>domů. Vrať se ke (já) </a:t>
            </a:r>
            <a:r>
              <a:rPr lang="cs-CZ" dirty="0">
                <a:solidFill>
                  <a:srgbClr val="FF0000"/>
                </a:solidFill>
              </a:rPr>
              <a:t>mně</a:t>
            </a:r>
            <a:r>
              <a:rPr lang="cs-CZ" dirty="0"/>
              <a:t>. Přijel s (</a:t>
            </a:r>
            <a:r>
              <a:rPr lang="cs-CZ" dirty="0" smtClean="0"/>
              <a:t>naše)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naším</a:t>
            </a:r>
            <a:r>
              <a:rPr lang="cs-CZ" dirty="0" smtClean="0"/>
              <a:t> </a:t>
            </a:r>
            <a:r>
              <a:rPr lang="cs-CZ" dirty="0"/>
              <a:t>autem. O (kdosi) </a:t>
            </a:r>
            <a:r>
              <a:rPr lang="cs-CZ" dirty="0">
                <a:solidFill>
                  <a:srgbClr val="FF0000"/>
                </a:solidFill>
              </a:rPr>
              <a:t>komsi</a:t>
            </a:r>
            <a:r>
              <a:rPr lang="cs-CZ" dirty="0"/>
              <a:t> se radili. S (</a:t>
            </a:r>
            <a:r>
              <a:rPr lang="cs-CZ" dirty="0" smtClean="0"/>
              <a:t>kdo)</a:t>
            </a:r>
          </a:p>
          <a:p>
            <a:pPr>
              <a:buNone/>
            </a:pPr>
            <a:r>
              <a:rPr lang="cs-CZ" dirty="0" smtClean="0">
                <a:solidFill>
                  <a:srgbClr val="FF0000"/>
                </a:solidFill>
              </a:rPr>
              <a:t>kým</a:t>
            </a:r>
            <a:r>
              <a:rPr lang="cs-CZ" dirty="0" smtClean="0"/>
              <a:t> </a:t>
            </a:r>
            <a:r>
              <a:rPr lang="cs-CZ" dirty="0"/>
              <a:t>jsi ho viděl? S (moji) </a:t>
            </a:r>
            <a:r>
              <a:rPr lang="cs-CZ" dirty="0">
                <a:solidFill>
                  <a:srgbClr val="FF0000"/>
                </a:solidFill>
              </a:rPr>
              <a:t>mými</a:t>
            </a:r>
            <a:r>
              <a:rPr lang="cs-CZ" dirty="0"/>
              <a:t> psy si </a:t>
            </a:r>
            <a:r>
              <a:rPr lang="cs-CZ" dirty="0" smtClean="0"/>
              <a:t>raději</a:t>
            </a:r>
          </a:p>
          <a:p>
            <a:pPr>
              <a:buNone/>
            </a:pPr>
            <a:r>
              <a:rPr lang="cs-CZ" dirty="0" smtClean="0"/>
              <a:t>nehraj</a:t>
            </a:r>
            <a:r>
              <a:rPr lang="cs-CZ" dirty="0"/>
              <a:t>. Neviděl (já) </a:t>
            </a:r>
            <a:r>
              <a:rPr lang="cs-CZ" dirty="0">
                <a:solidFill>
                  <a:srgbClr val="FF0000"/>
                </a:solidFill>
              </a:rPr>
              <a:t>mě (mne)</a:t>
            </a:r>
            <a:r>
              <a:rPr lang="cs-CZ" dirty="0"/>
              <a:t>.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15. Urči druhy vedlejších vět (VV </a:t>
            </a:r>
            <a:r>
              <a:rPr lang="cs-CZ" b="1" u="sng" dirty="0"/>
              <a:t>podtrhni</a:t>
            </a:r>
            <a:r>
              <a:rPr lang="cs-CZ" b="1" dirty="0"/>
              <a:t> </a:t>
            </a:r>
            <a:r>
              <a:rPr lang="cs-CZ" b="1" dirty="0" smtClean="0"/>
              <a:t>a</a:t>
            </a:r>
          </a:p>
          <a:p>
            <a:pPr>
              <a:buNone/>
            </a:pPr>
            <a:r>
              <a:rPr lang="cs-CZ" b="1" dirty="0" smtClean="0"/>
              <a:t>nadepiš </a:t>
            </a:r>
            <a:r>
              <a:rPr lang="cs-CZ" b="1" dirty="0"/>
              <a:t>druh): </a:t>
            </a:r>
            <a:endParaRPr lang="cs-CZ" b="1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u="sng" dirty="0"/>
              <a:t>Když přestalo pršet</a:t>
            </a:r>
            <a:r>
              <a:rPr lang="cs-CZ" dirty="0"/>
              <a:t>, šli jsme na procházku. </a:t>
            </a:r>
            <a:endParaRPr lang="cs-CZ" dirty="0" smtClean="0"/>
          </a:p>
          <a:p>
            <a:pPr>
              <a:buNone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VV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příslovečná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časová</a:t>
            </a:r>
          </a:p>
          <a:p>
            <a:pPr>
              <a:buNone/>
            </a:pPr>
            <a:r>
              <a:rPr lang="cs-CZ" dirty="0"/>
              <a:t>Letos pojedeme na chalupu, </a:t>
            </a:r>
            <a:r>
              <a:rPr lang="cs-CZ" u="sng" dirty="0"/>
              <a:t>kterou rodiče </a:t>
            </a:r>
            <a:r>
              <a:rPr lang="cs-CZ" u="sng" dirty="0" smtClean="0"/>
              <a:t>koupili</a:t>
            </a:r>
          </a:p>
          <a:p>
            <a:pPr>
              <a:buNone/>
            </a:pPr>
            <a:r>
              <a:rPr lang="cs-CZ" u="sng" dirty="0" smtClean="0"/>
              <a:t>už </a:t>
            </a:r>
            <a:r>
              <a:rPr lang="cs-CZ" u="sng" dirty="0"/>
              <a:t>před třemi lety</a:t>
            </a:r>
            <a:r>
              <a:rPr lang="cs-CZ" dirty="0"/>
              <a:t>.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VV přívlastková</a:t>
            </a:r>
          </a:p>
          <a:p>
            <a:pPr>
              <a:buNone/>
            </a:pPr>
            <a:r>
              <a:rPr lang="cs-CZ" dirty="0"/>
              <a:t>Mám pocit, </a:t>
            </a:r>
            <a:r>
              <a:rPr lang="cs-CZ" u="sng" dirty="0"/>
              <a:t>že to dopadne dobře</a:t>
            </a:r>
            <a:r>
              <a:rPr lang="cs-CZ" dirty="0"/>
              <a:t>.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VV přívlastková</a:t>
            </a:r>
          </a:p>
          <a:p>
            <a:pPr>
              <a:buNone/>
            </a:pPr>
            <a:r>
              <a:rPr lang="cs-CZ" dirty="0"/>
              <a:t>Obloha byla</a:t>
            </a:r>
            <a:r>
              <a:rPr lang="cs-CZ" u="sng" dirty="0"/>
              <a:t>, jako by ji vymetl</a:t>
            </a:r>
            <a:r>
              <a:rPr lang="cs-CZ" dirty="0"/>
              <a:t>.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VV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přísudková</a:t>
            </a:r>
          </a:p>
          <a:p>
            <a:pPr>
              <a:buNone/>
            </a:pPr>
            <a:r>
              <a:rPr lang="cs-CZ" dirty="0" smtClean="0"/>
              <a:t>Běžel </a:t>
            </a:r>
            <a:r>
              <a:rPr lang="cs-CZ" dirty="0"/>
              <a:t>jsem tam, </a:t>
            </a:r>
            <a:r>
              <a:rPr lang="cs-CZ" u="sng" dirty="0"/>
              <a:t>kde rostly nejlepší jahody</a:t>
            </a:r>
            <a:r>
              <a:rPr lang="cs-CZ" dirty="0"/>
              <a:t>. </a:t>
            </a:r>
            <a:endParaRPr lang="cs-CZ" dirty="0" smtClean="0"/>
          </a:p>
          <a:p>
            <a:pPr>
              <a:buNone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VV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příslovečná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místní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306</Words>
  <Application>Microsoft Office PowerPoint</Application>
  <PresentationFormat>Předvádění na obrazovce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Pololetní opakování</vt:lpstr>
      <vt:lpstr>Řešení</vt:lpstr>
      <vt:lpstr>Řešení</vt:lpstr>
      <vt:lpstr>Řešení</vt:lpstr>
      <vt:lpstr>Řešení</vt:lpstr>
      <vt:lpstr>Řešení</vt:lpstr>
      <vt:lpstr>Řešení</vt:lpstr>
      <vt:lpstr>Řešení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Pololetní opakování</dc:title>
  <dc:creator>Evzen</dc:creator>
  <cp:lastModifiedBy>Evzen</cp:lastModifiedBy>
  <cp:revision>4</cp:revision>
  <dcterms:created xsi:type="dcterms:W3CDTF">2020-06-07T09:39:50Z</dcterms:created>
  <dcterms:modified xsi:type="dcterms:W3CDTF">2020-06-11T09:36:25Z</dcterms:modified>
</cp:coreProperties>
</file>