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7" r:id="rId10"/>
    <p:sldId id="266" r:id="rId11"/>
    <p:sldId id="268" r:id="rId12"/>
    <p:sldId id="269" r:id="rId13"/>
    <p:sldId id="274" r:id="rId14"/>
    <p:sldId id="273" r:id="rId15"/>
    <p:sldId id="270" r:id="rId16"/>
    <p:sldId id="272" r:id="rId17"/>
    <p:sldId id="271" r:id="rId18"/>
    <p:sldId id="275" r:id="rId19"/>
    <p:sldId id="264" r:id="rId20"/>
    <p:sldId id="265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51C2-8F25-4EF9-8572-8A343753159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A02B-EBB5-4B46-9C84-A4D063BDD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42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51C2-8F25-4EF9-8572-8A343753159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A02B-EBB5-4B46-9C84-A4D063BDD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45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51C2-8F25-4EF9-8572-8A343753159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A02B-EBB5-4B46-9C84-A4D063BDD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17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51C2-8F25-4EF9-8572-8A343753159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A02B-EBB5-4B46-9C84-A4D063BDD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94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51C2-8F25-4EF9-8572-8A343753159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A02B-EBB5-4B46-9C84-A4D063BDD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16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51C2-8F25-4EF9-8572-8A343753159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A02B-EBB5-4B46-9C84-A4D063BDD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37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51C2-8F25-4EF9-8572-8A343753159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A02B-EBB5-4B46-9C84-A4D063BDD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62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51C2-8F25-4EF9-8572-8A343753159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A02B-EBB5-4B46-9C84-A4D063BDD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63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51C2-8F25-4EF9-8572-8A343753159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A02B-EBB5-4B46-9C84-A4D063BDD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61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51C2-8F25-4EF9-8572-8A343753159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A02B-EBB5-4B46-9C84-A4D063BDD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60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51C2-8F25-4EF9-8572-8A343753159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A02B-EBB5-4B46-9C84-A4D063BDD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01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751C2-8F25-4EF9-8572-8A3437531592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6A02B-EBB5-4B46-9C84-A4D063BDD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7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CRxr_1FzsI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R6aNyonoKd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64523"/>
            <a:ext cx="7772400" cy="1756565"/>
          </a:xfrm>
        </p:spPr>
        <p:txBody>
          <a:bodyPr/>
          <a:lstStyle/>
          <a:p>
            <a:r>
              <a:rPr lang="cs-CZ" dirty="0" smtClean="0"/>
              <a:t>O které skupině živočichů se budeme dnes učit?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" y="0"/>
            <a:ext cx="3696785" cy="246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3853910" cy="256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21" y="1099"/>
            <a:ext cx="3702379" cy="246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/>
          <a:stretch/>
        </p:blipFill>
        <p:spPr bwMode="auto">
          <a:xfrm>
            <a:off x="5441620" y="4293096"/>
            <a:ext cx="3702379" cy="256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24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26834"/>
            <a:ext cx="4536504" cy="4726501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Želvy mají tělo kryté </a:t>
            </a:r>
            <a:r>
              <a:rPr lang="cs-CZ" sz="2800" dirty="0" smtClean="0">
                <a:solidFill>
                  <a:srgbClr val="C00000"/>
                </a:solidFill>
              </a:rPr>
              <a:t>krunýřem</a:t>
            </a:r>
            <a:r>
              <a:rPr lang="cs-CZ" sz="2800" dirty="0" smtClean="0"/>
              <a:t>. Skládá se z horního a spodního </a:t>
            </a:r>
            <a:r>
              <a:rPr lang="cs-CZ" sz="2800" dirty="0" smtClean="0">
                <a:solidFill>
                  <a:srgbClr val="C00000"/>
                </a:solidFill>
              </a:rPr>
              <a:t>štítu</a:t>
            </a:r>
            <a:r>
              <a:rPr lang="cs-CZ" sz="2800" dirty="0" smtClean="0"/>
              <a:t>. Horní štít je spojen s kostrou. Většina želv zatahuje do krunýře </a:t>
            </a:r>
            <a:r>
              <a:rPr lang="cs-CZ" sz="2800" dirty="0" smtClean="0">
                <a:solidFill>
                  <a:srgbClr val="C00000"/>
                </a:solidFill>
              </a:rPr>
              <a:t>hlavu</a:t>
            </a:r>
            <a:r>
              <a:rPr lang="cs-CZ" sz="2800" dirty="0" smtClean="0"/>
              <a:t>, končetiny i </a:t>
            </a:r>
            <a:r>
              <a:rPr lang="cs-CZ" sz="2800" dirty="0" smtClean="0">
                <a:solidFill>
                  <a:srgbClr val="C00000"/>
                </a:solidFill>
              </a:rPr>
              <a:t>ocas</a:t>
            </a:r>
            <a:r>
              <a:rPr lang="cs-CZ" sz="2800" dirty="0" smtClean="0"/>
              <a:t>. Želvy nemají </a:t>
            </a:r>
            <a:r>
              <a:rPr lang="cs-CZ" sz="2800" dirty="0" smtClean="0">
                <a:solidFill>
                  <a:srgbClr val="C00000"/>
                </a:solidFill>
              </a:rPr>
              <a:t>zuby</a:t>
            </a:r>
            <a:r>
              <a:rPr lang="cs-CZ" sz="2800" dirty="0" smtClean="0"/>
              <a:t>, ale jen rohovité čelisti. </a:t>
            </a:r>
            <a:endParaRPr 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7065"/>
            <a:ext cx="3672408" cy="210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1"/>
          <a:stretch/>
        </p:blipFill>
        <p:spPr bwMode="auto">
          <a:xfrm>
            <a:off x="5796136" y="116632"/>
            <a:ext cx="3229241" cy="322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937" y="3703051"/>
            <a:ext cx="4265079" cy="284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461"/>
            <a:ext cx="1965482" cy="147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74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Želvy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388843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u="sng" dirty="0"/>
              <a:t>ž</a:t>
            </a:r>
            <a:r>
              <a:rPr lang="cs-CZ" sz="2800" u="sng" dirty="0" smtClean="0"/>
              <a:t>elva žlutohnědá  </a:t>
            </a:r>
            <a:r>
              <a:rPr lang="cs-CZ" sz="2800" dirty="0" smtClean="0"/>
              <a:t>– suchozemská želva žijící v jižní Evropě</a:t>
            </a:r>
            <a:endParaRPr lang="cs-CZ" sz="2800" dirty="0"/>
          </a:p>
          <a:p>
            <a:pPr marL="0" indent="0">
              <a:buNone/>
            </a:pPr>
            <a:r>
              <a:rPr lang="cs-CZ" sz="2800" u="sng" dirty="0"/>
              <a:t>ž</a:t>
            </a:r>
            <a:r>
              <a:rPr lang="cs-CZ" sz="2800" u="sng" dirty="0" smtClean="0"/>
              <a:t>elva obrovská </a:t>
            </a:r>
            <a:r>
              <a:rPr lang="cs-CZ" sz="2800" dirty="0" smtClean="0"/>
              <a:t>– délka krunýře může dosáhnout až 1,5 m a váha kolem 200 kg, je dlouhověká</a:t>
            </a:r>
            <a:endParaRPr lang="cs-CZ" sz="2800" dirty="0"/>
          </a:p>
          <a:p>
            <a:pPr marL="0" indent="0">
              <a:buNone/>
            </a:pPr>
            <a:r>
              <a:rPr lang="cs-CZ" sz="2800" u="sng" dirty="0" smtClean="0"/>
              <a:t>želva bahenní </a:t>
            </a:r>
            <a:r>
              <a:rPr lang="cs-CZ" sz="2800" dirty="0" smtClean="0"/>
              <a:t>– žije ve stojatých vodách střední Evropy, může se dožít i 100 let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1239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56615"/>
            <a:ext cx="3072590" cy="203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t="18641" r="19962" b="15028"/>
          <a:stretch/>
        </p:blipFill>
        <p:spPr bwMode="auto">
          <a:xfrm>
            <a:off x="5960011" y="1196752"/>
            <a:ext cx="2803111" cy="184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76470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Přiřaď k popisu zástupců obrázky. 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9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Želvy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388843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u="sng" dirty="0"/>
              <a:t>ž</a:t>
            </a:r>
            <a:r>
              <a:rPr lang="cs-CZ" sz="2800" u="sng" dirty="0" smtClean="0"/>
              <a:t>elva žlutohnědá  </a:t>
            </a:r>
            <a:r>
              <a:rPr lang="cs-CZ" sz="2800" dirty="0" smtClean="0"/>
              <a:t>– suchozemská želva žijící v jižní Evropě</a:t>
            </a:r>
            <a:endParaRPr lang="cs-CZ" sz="2800" dirty="0"/>
          </a:p>
          <a:p>
            <a:pPr marL="0" indent="0">
              <a:buNone/>
            </a:pPr>
            <a:r>
              <a:rPr lang="cs-CZ" sz="2800" u="sng" dirty="0"/>
              <a:t>ž</a:t>
            </a:r>
            <a:r>
              <a:rPr lang="cs-CZ" sz="2800" u="sng" dirty="0" smtClean="0"/>
              <a:t>elva obrovská </a:t>
            </a:r>
            <a:r>
              <a:rPr lang="cs-CZ" sz="2800" dirty="0" smtClean="0"/>
              <a:t>– délka krunýře může dosáhnout až 1,5 m a váha kolem 200 kg, je dlouhověká</a:t>
            </a:r>
            <a:endParaRPr lang="cs-CZ" sz="2800" dirty="0"/>
          </a:p>
          <a:p>
            <a:pPr marL="0" indent="0">
              <a:buNone/>
            </a:pPr>
            <a:r>
              <a:rPr lang="cs-CZ" sz="2800" u="sng" dirty="0" smtClean="0"/>
              <a:t>želva bahenní </a:t>
            </a:r>
            <a:r>
              <a:rPr lang="cs-CZ" sz="2800" dirty="0" smtClean="0"/>
              <a:t>– žije ve stojatých vodách střední Evropy, může se dožít i 100 let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86" y="121354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85" y="2982511"/>
            <a:ext cx="3072590" cy="203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t="18641" r="19962" b="15028"/>
          <a:stretch/>
        </p:blipFill>
        <p:spPr bwMode="auto">
          <a:xfrm>
            <a:off x="4038097" y="4994302"/>
            <a:ext cx="2803111" cy="184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76470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Správné řešení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1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Co myslíš, cítí želvy pohlazení po krunýři?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Koukni na video a zjisti, zda želvy cítí pohlazení po krunýři: </a:t>
            </a:r>
            <a:r>
              <a:rPr lang="cs-CZ" sz="2400" dirty="0" smtClean="0">
                <a:hlinkClick r:id="rId2"/>
              </a:rPr>
              <a:t>https://www.youtube.com/watch?v=CRxr_1FzsIE</a:t>
            </a:r>
            <a:endParaRPr lang="cs-CZ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1988840"/>
            <a:ext cx="46767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511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Krokodýli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005064"/>
            <a:ext cx="4720306" cy="2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1435"/>
            <a:ext cx="3941043" cy="26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11" y="1260352"/>
            <a:ext cx="3822181" cy="254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22" y="4033517"/>
            <a:ext cx="3806205" cy="252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380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Krokodýli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Vyber z červených pojmů ten správný.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Řešení je na dalším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slidu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Krokodýli žijí v řekách, jezerech a mořích </a:t>
            </a:r>
            <a:r>
              <a:rPr lang="cs-CZ" sz="2800" b="1" dirty="0" smtClean="0">
                <a:solidFill>
                  <a:srgbClr val="C00000"/>
                </a:solidFill>
              </a:rPr>
              <a:t>teplých/velmi chladných</a:t>
            </a:r>
            <a:r>
              <a:rPr lang="cs-CZ" sz="2800" dirty="0" smtClean="0"/>
              <a:t> oblastí. Patří k </a:t>
            </a:r>
            <a:r>
              <a:rPr lang="cs-CZ" sz="2800" b="1" dirty="0" smtClean="0">
                <a:solidFill>
                  <a:srgbClr val="C00000"/>
                </a:solidFill>
              </a:rPr>
              <a:t>největším/nejmenším</a:t>
            </a:r>
            <a:r>
              <a:rPr lang="cs-CZ" sz="2800" dirty="0" smtClean="0"/>
              <a:t> plazům. Mají dlouhý, </a:t>
            </a:r>
            <a:r>
              <a:rPr lang="cs-CZ" sz="2800" b="1" dirty="0" smtClean="0">
                <a:solidFill>
                  <a:srgbClr val="C00000"/>
                </a:solidFill>
              </a:rPr>
              <a:t>ze stran zploštělý/kruhovitý </a:t>
            </a:r>
            <a:r>
              <a:rPr lang="cs-CZ" sz="2800" dirty="0" smtClean="0"/>
              <a:t>ocas a silné končetiny. Prsty jsou spojeny plovací blánou. Tělo chrání </a:t>
            </a:r>
            <a:r>
              <a:rPr lang="cs-CZ" sz="2800" b="1" dirty="0" smtClean="0">
                <a:solidFill>
                  <a:srgbClr val="C00000"/>
                </a:solidFill>
              </a:rPr>
              <a:t>rohovité štítky/krunýř</a:t>
            </a:r>
            <a:r>
              <a:rPr lang="cs-CZ" sz="2800" dirty="0" smtClean="0"/>
              <a:t>. Zuby mají uloženy v zubních </a:t>
            </a:r>
            <a:r>
              <a:rPr lang="cs-CZ" sz="2800" b="1" dirty="0" smtClean="0">
                <a:solidFill>
                  <a:srgbClr val="C00000"/>
                </a:solidFill>
              </a:rPr>
              <a:t>jamkách/důlcích</a:t>
            </a:r>
            <a:r>
              <a:rPr lang="cs-CZ" sz="2800" dirty="0" smtClean="0"/>
              <a:t> (jako u savců). Mají ze všech plazů nejdokonaleji vyvinuté </a:t>
            </a:r>
            <a:r>
              <a:rPr lang="cs-CZ" sz="2800" b="1" dirty="0" smtClean="0">
                <a:solidFill>
                  <a:srgbClr val="C00000"/>
                </a:solidFill>
              </a:rPr>
              <a:t>plíce/srdce</a:t>
            </a:r>
            <a:r>
              <a:rPr lang="cs-CZ" sz="2800" dirty="0" smtClean="0"/>
              <a:t> – síně a komory jsou odděleny úplnou přepážkou. Mezi krokodýly řadíme krokodýly, aligátory, kajmany a gaviály.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22944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r"/>
            <a:r>
              <a:rPr lang="cs-CZ" dirty="0" smtClean="0"/>
              <a:t>Krokodýli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Krokodýli žijí v řekách, jezerech a mořích </a:t>
            </a:r>
            <a:r>
              <a:rPr lang="cs-CZ" sz="2800" b="1" dirty="0" smtClean="0">
                <a:solidFill>
                  <a:srgbClr val="C00000"/>
                </a:solidFill>
              </a:rPr>
              <a:t>teplých/</a:t>
            </a:r>
            <a:r>
              <a:rPr lang="cs-CZ" sz="2800" b="1" strike="sngStrike" dirty="0" smtClean="0">
                <a:solidFill>
                  <a:srgbClr val="C00000"/>
                </a:solidFill>
              </a:rPr>
              <a:t>velmi chladných</a:t>
            </a:r>
            <a:r>
              <a:rPr lang="cs-CZ" sz="2800" strike="sngStrike" dirty="0" smtClean="0"/>
              <a:t> </a:t>
            </a:r>
            <a:r>
              <a:rPr lang="cs-CZ" sz="2800" dirty="0" smtClean="0"/>
              <a:t>oblastí. Patří k </a:t>
            </a:r>
            <a:r>
              <a:rPr lang="cs-CZ" sz="2800" b="1" dirty="0" smtClean="0">
                <a:solidFill>
                  <a:srgbClr val="C00000"/>
                </a:solidFill>
              </a:rPr>
              <a:t>největším/</a:t>
            </a:r>
            <a:r>
              <a:rPr lang="cs-CZ" sz="2800" b="1" strike="sngStrike" dirty="0" smtClean="0">
                <a:solidFill>
                  <a:srgbClr val="C00000"/>
                </a:solidFill>
              </a:rPr>
              <a:t>nejmenším</a:t>
            </a:r>
            <a:r>
              <a:rPr lang="cs-CZ" sz="2800" dirty="0" smtClean="0"/>
              <a:t> plazům. Mají dlouhý, </a:t>
            </a:r>
            <a:r>
              <a:rPr lang="cs-CZ" sz="2800" b="1" dirty="0" smtClean="0">
                <a:solidFill>
                  <a:srgbClr val="C00000"/>
                </a:solidFill>
              </a:rPr>
              <a:t>ze stran zploštělý/</a:t>
            </a:r>
            <a:r>
              <a:rPr lang="cs-CZ" sz="2800" b="1" strike="sngStrike" dirty="0" smtClean="0">
                <a:solidFill>
                  <a:srgbClr val="C00000"/>
                </a:solidFill>
              </a:rPr>
              <a:t>kruhovitý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/>
              <a:t>ocas a silné končetiny. Prsty jsou spojeny plovací blánou. Tělo chrání </a:t>
            </a:r>
            <a:r>
              <a:rPr lang="cs-CZ" sz="2800" b="1" dirty="0" smtClean="0">
                <a:solidFill>
                  <a:srgbClr val="C00000"/>
                </a:solidFill>
              </a:rPr>
              <a:t>rohovité štítky/</a:t>
            </a:r>
            <a:r>
              <a:rPr lang="cs-CZ" sz="2800" b="1" strike="sngStrike" dirty="0" smtClean="0">
                <a:solidFill>
                  <a:srgbClr val="C00000"/>
                </a:solidFill>
              </a:rPr>
              <a:t>krunýř</a:t>
            </a:r>
            <a:r>
              <a:rPr lang="cs-CZ" sz="2800" dirty="0" smtClean="0"/>
              <a:t>. Zuby mají uloženy v zubních </a:t>
            </a:r>
            <a:r>
              <a:rPr lang="cs-CZ" sz="2800" b="1" dirty="0" smtClean="0">
                <a:solidFill>
                  <a:srgbClr val="C00000"/>
                </a:solidFill>
              </a:rPr>
              <a:t>jamkách/</a:t>
            </a:r>
            <a:r>
              <a:rPr lang="cs-CZ" sz="2800" b="1" strike="sngStrike" dirty="0" smtClean="0">
                <a:solidFill>
                  <a:srgbClr val="C00000"/>
                </a:solidFill>
              </a:rPr>
              <a:t>důlcích</a:t>
            </a:r>
            <a:r>
              <a:rPr lang="cs-CZ" sz="2800" dirty="0" smtClean="0"/>
              <a:t> (jako u savců). Mají ze všech plazů nejdokonaleji vyvinuté </a:t>
            </a:r>
            <a:r>
              <a:rPr lang="cs-CZ" sz="2800" b="1" strike="sngStrike" dirty="0" smtClean="0">
                <a:solidFill>
                  <a:srgbClr val="C00000"/>
                </a:solidFill>
              </a:rPr>
              <a:t>plíce</a:t>
            </a:r>
            <a:r>
              <a:rPr lang="cs-CZ" sz="2800" b="1" dirty="0" smtClean="0">
                <a:solidFill>
                  <a:srgbClr val="C00000"/>
                </a:solidFill>
              </a:rPr>
              <a:t>/srdce</a:t>
            </a:r>
            <a:r>
              <a:rPr lang="cs-CZ" sz="2800" dirty="0" smtClean="0"/>
              <a:t> – síně a komory jsou odděleny úplnou přepážkou. Mezi krokodýly řadíme krokodýly, aligátory, kajmany a gaviály. </a:t>
            </a:r>
            <a:endParaRPr lang="cs-CZ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00686" cy="230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835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Krokodýli -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35" y="3140968"/>
            <a:ext cx="4464496" cy="37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u="sng" dirty="0" smtClean="0"/>
              <a:t>krokodýl nilský </a:t>
            </a:r>
            <a:r>
              <a:rPr lang="cs-CZ" sz="2800" dirty="0" smtClean="0"/>
              <a:t>– žije v Africe, dosahuje délky až 5 m</a:t>
            </a:r>
          </a:p>
          <a:p>
            <a:pPr marL="0" indent="0">
              <a:buNone/>
            </a:pPr>
            <a:r>
              <a:rPr lang="cs-CZ" sz="2800" u="sng" dirty="0" smtClean="0"/>
              <a:t>aligátor severoamerický </a:t>
            </a:r>
            <a:r>
              <a:rPr lang="cs-CZ" sz="2800" dirty="0" smtClean="0"/>
              <a:t>– žije v JV části USA, je až 6 m dlouhý a váží přes 1 tunu</a:t>
            </a:r>
          </a:p>
          <a:p>
            <a:pPr marL="0" indent="0">
              <a:buNone/>
            </a:pPr>
            <a:r>
              <a:rPr lang="cs-CZ" sz="2800" u="sng" dirty="0" smtClean="0"/>
              <a:t>kajman </a:t>
            </a:r>
            <a:r>
              <a:rPr lang="cs-CZ" sz="2800" u="sng" dirty="0" err="1" smtClean="0"/>
              <a:t>šironosý</a:t>
            </a:r>
            <a:r>
              <a:rPr lang="cs-CZ" sz="2800" u="sng" dirty="0" smtClean="0"/>
              <a:t> </a:t>
            </a:r>
            <a:r>
              <a:rPr lang="cs-CZ" sz="2800" dirty="0" smtClean="0"/>
              <a:t>– žije v Jižní Americe, dorůstá délky 2 metrů</a:t>
            </a:r>
            <a:endParaRPr lang="cs-CZ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464496" cy="182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74507"/>
            <a:ext cx="3746310" cy="249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24" y="1268760"/>
            <a:ext cx="4087266" cy="295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395536" y="2743994"/>
            <a:ext cx="432048" cy="5409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4211960" y="3573016"/>
            <a:ext cx="1224136" cy="6462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3987552" y="6163444"/>
            <a:ext cx="1664568" cy="21788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545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Krokodýli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I přesto, že jsou někteří krokodýli opravdu mohutní, dokáži se velmi rychle hýbat. Někteří dokáží i skákat z vody. Koukni na kraťoučké video z krokodýlí farmy: </a:t>
            </a:r>
            <a:r>
              <a:rPr lang="cs-CZ" sz="2800" dirty="0" smtClean="0">
                <a:hlinkClick r:id="rId2"/>
              </a:rPr>
              <a:t>https://www.youtube.com/watch?v=R6aNyonoKdA</a:t>
            </a:r>
            <a:endParaRPr lang="cs-CZ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72765"/>
            <a:ext cx="54102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886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Do sešitu si napiš zápis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16624"/>
          </a:xfrm>
        </p:spPr>
        <p:txBody>
          <a:bodyPr/>
          <a:lstStyle/>
          <a:p>
            <a:pPr marL="0" indent="0">
              <a:buNone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Plazi</a:t>
            </a:r>
          </a:p>
          <a:p>
            <a:pPr>
              <a:buFontTx/>
              <a:buChar char="-"/>
            </a:pPr>
            <a:r>
              <a:rPr lang="cs-CZ" dirty="0" smtClean="0"/>
              <a:t>dělí se na 3 třídy: želvy, krokodýli a šupinatí (ještěři, hadi)</a:t>
            </a:r>
          </a:p>
          <a:p>
            <a:pPr marL="0" indent="0">
              <a:buNone/>
            </a:pPr>
            <a:r>
              <a:rPr lang="cs-CZ" b="1" dirty="0" smtClean="0"/>
              <a:t>Želvy</a:t>
            </a:r>
          </a:p>
          <a:p>
            <a:pPr marL="0" indent="0">
              <a:buNone/>
            </a:pPr>
            <a:r>
              <a:rPr lang="cs-CZ" dirty="0" smtClean="0"/>
              <a:t>Želvy jsou plazi s krátkým tělem krytým krunýřem z kostěných desek, které jsou na povrchu pokryty rohovitými štítky. Žijí na souši i ve vodě. </a:t>
            </a:r>
          </a:p>
          <a:p>
            <a:pPr marL="0" indent="0">
              <a:buNone/>
            </a:pPr>
            <a:r>
              <a:rPr lang="cs-CZ" u="sng" dirty="0" smtClean="0"/>
              <a:t>Zástupci:</a:t>
            </a:r>
            <a:r>
              <a:rPr lang="cs-CZ" dirty="0" smtClean="0"/>
              <a:t> želva žlutohnědá, želva obrovská, želva bahenní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31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64523"/>
            <a:ext cx="7772400" cy="1756565"/>
          </a:xfrm>
        </p:spPr>
        <p:txBody>
          <a:bodyPr>
            <a:normAutofit/>
          </a:bodyPr>
          <a:lstStyle/>
          <a:p>
            <a:r>
              <a:rPr lang="cs-CZ" sz="7200" dirty="0" smtClean="0"/>
              <a:t>PLAZI</a:t>
            </a:r>
            <a:endParaRPr lang="cs-CZ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" y="0"/>
            <a:ext cx="3696785" cy="246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3853910" cy="256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21" y="1099"/>
            <a:ext cx="3702379" cy="246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/>
          <a:stretch/>
        </p:blipFill>
        <p:spPr bwMode="auto">
          <a:xfrm>
            <a:off x="5441620" y="4293096"/>
            <a:ext cx="3702379" cy="256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469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Do sešitu si napiš zápis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1662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Krokodýli</a:t>
            </a:r>
          </a:p>
          <a:p>
            <a:pPr marL="0" indent="0">
              <a:buNone/>
            </a:pPr>
            <a:r>
              <a:rPr lang="cs-CZ" dirty="0" smtClean="0"/>
              <a:t>Krokodýli žijí ve vodách teplých oblastí. Mají dlouhý ze stran zploštělý ocas a silné končetiny s prsty spojenými plovací blánou. Zuby mají uloženy v zubních jamkách. Jejich srdce se skládá ze dvou síní a dvou komor, které odděluje úplná přepážka. </a:t>
            </a:r>
          </a:p>
          <a:p>
            <a:pPr marL="0" indent="0">
              <a:buNone/>
            </a:pPr>
            <a:r>
              <a:rPr lang="cs-CZ" u="sng" dirty="0" smtClean="0"/>
              <a:t>Zástupci:</a:t>
            </a:r>
            <a:r>
              <a:rPr lang="cs-CZ" dirty="0" smtClean="0"/>
              <a:t> krokodýl nilský, aligátor severoamerický, kajman </a:t>
            </a:r>
            <a:r>
              <a:rPr lang="cs-CZ" dirty="0" err="1" smtClean="0"/>
              <a:t>šironosý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494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Pokud jsi došel až sem, tak tě moc chválím.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3600" b="1" dirty="0" smtClean="0">
                <a:solidFill>
                  <a:srgbClr val="0070C0"/>
                </a:solidFill>
              </a:rPr>
              <a:t>Pěkný den </a:t>
            </a:r>
            <a:r>
              <a:rPr lang="cs-CZ" sz="3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cs-CZ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6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Plazi - 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Plazi jsou původně suchozemská skupina živočichů. Někteří se však přizpůsobili na vodní prostředí. </a:t>
            </a:r>
          </a:p>
          <a:p>
            <a:pPr marL="0" indent="0">
              <a:buNone/>
            </a:pPr>
            <a:r>
              <a:rPr lang="cs-CZ" dirty="0" smtClean="0"/>
              <a:t>Suchou kůži pokrývají rohovité šupiny, štítky nebo kostěné desky. Jejich tělesná teplota je proměnlivá. </a:t>
            </a:r>
          </a:p>
          <a:p>
            <a:pPr marL="0" indent="0">
              <a:buNone/>
            </a:pPr>
            <a:r>
              <a:rPr lang="cs-CZ" dirty="0" smtClean="0"/>
              <a:t>Oplození je vnitřní.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80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ělí se do 3 řádů: </a:t>
            </a:r>
          </a:p>
          <a:p>
            <a:pPr lvl="1">
              <a:buFontTx/>
              <a:buChar char="-"/>
            </a:pPr>
            <a:r>
              <a:rPr lang="cs-CZ" b="1" dirty="0" smtClean="0"/>
              <a:t>Želvy</a:t>
            </a:r>
          </a:p>
          <a:p>
            <a:pPr lvl="1">
              <a:buFontTx/>
              <a:buChar char="-"/>
            </a:pPr>
            <a:r>
              <a:rPr lang="cs-CZ" b="1" dirty="0" smtClean="0"/>
              <a:t>Krokodýli</a:t>
            </a:r>
          </a:p>
          <a:p>
            <a:pPr lvl="1">
              <a:buFontTx/>
              <a:buChar char="-"/>
            </a:pPr>
            <a:r>
              <a:rPr lang="cs-CZ" b="1" dirty="0" smtClean="0"/>
              <a:t>Šupinatí (ještěři a hadi)</a:t>
            </a:r>
          </a:p>
          <a:p>
            <a:pPr lvl="1">
              <a:buFontTx/>
              <a:buChar char="-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1007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592289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800" b="1" dirty="0" smtClean="0"/>
              <a:t>Želvy</a:t>
            </a:r>
          </a:p>
          <a:p>
            <a:pPr>
              <a:buFontTx/>
              <a:buChar char="-"/>
            </a:pPr>
            <a:r>
              <a:rPr lang="cs-CZ" sz="2800" b="1" dirty="0" smtClean="0"/>
              <a:t>Krokodýli</a:t>
            </a:r>
          </a:p>
          <a:p>
            <a:pPr>
              <a:buFontTx/>
              <a:buChar char="-"/>
            </a:pPr>
            <a:r>
              <a:rPr lang="cs-CZ" sz="2800" b="1" dirty="0" smtClean="0"/>
              <a:t>Šupinatí (ještěři a hadi)</a:t>
            </a:r>
          </a:p>
          <a:p>
            <a:pPr lvl="1">
              <a:buFontTx/>
              <a:buChar char="-"/>
            </a:pPr>
            <a:endParaRPr lang="cs-CZ" b="1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19799" y="188640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>
                <a:solidFill>
                  <a:srgbClr val="C00000"/>
                </a:solidFill>
              </a:rPr>
              <a:t>Přiřaď obrázky k jednotlivým řádům.</a:t>
            </a:r>
            <a:endParaRPr lang="cs-CZ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22" y="5027348"/>
            <a:ext cx="2458603" cy="163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5" y="2852936"/>
            <a:ext cx="2915816" cy="194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0" b="21267"/>
          <a:stretch/>
        </p:blipFill>
        <p:spPr bwMode="auto">
          <a:xfrm>
            <a:off x="0" y="4835769"/>
            <a:ext cx="2143125" cy="202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8881"/>
            <a:ext cx="2662808" cy="166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67" y="4781699"/>
            <a:ext cx="2996362" cy="200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48" y="2852936"/>
            <a:ext cx="27003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66" y="1062548"/>
            <a:ext cx="2162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94" y="1095687"/>
            <a:ext cx="2069108" cy="155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95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592289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800" b="1" dirty="0" smtClean="0"/>
              <a:t>Želvy</a:t>
            </a:r>
          </a:p>
          <a:p>
            <a:pPr>
              <a:buFontTx/>
              <a:buChar char="-"/>
            </a:pPr>
            <a:r>
              <a:rPr lang="cs-CZ" sz="2800" b="1" dirty="0" smtClean="0"/>
              <a:t>Krokodýli</a:t>
            </a:r>
          </a:p>
          <a:p>
            <a:pPr>
              <a:buFontTx/>
              <a:buChar char="-"/>
            </a:pPr>
            <a:r>
              <a:rPr lang="cs-CZ" sz="2800" b="1" dirty="0" smtClean="0"/>
              <a:t>Šupinatí (ještěři a hadi)</a:t>
            </a:r>
          </a:p>
          <a:p>
            <a:pPr lvl="1">
              <a:buFontTx/>
              <a:buChar char="-"/>
            </a:pPr>
            <a:endParaRPr lang="cs-CZ" b="1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19799" y="188640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>
                <a:solidFill>
                  <a:srgbClr val="C00000"/>
                </a:solidFill>
              </a:rPr>
              <a:t>Přiřaď obrázky k jednotlivým řádům.</a:t>
            </a:r>
            <a:endParaRPr lang="cs-CZ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22" y="5027348"/>
            <a:ext cx="2458603" cy="163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5" y="2852936"/>
            <a:ext cx="2915816" cy="194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0" b="21267"/>
          <a:stretch/>
        </p:blipFill>
        <p:spPr bwMode="auto">
          <a:xfrm>
            <a:off x="0" y="4835769"/>
            <a:ext cx="2143125" cy="202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8881"/>
            <a:ext cx="2662808" cy="166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67" y="4781699"/>
            <a:ext cx="2996362" cy="200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48" y="2852936"/>
            <a:ext cx="27003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66" y="1062548"/>
            <a:ext cx="2162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94" y="1095687"/>
            <a:ext cx="2069108" cy="155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567" y="303844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želvy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893625" y="289963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želvy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791986" y="2899634"/>
            <a:ext cx="113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krokodýli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25022" y="5027348"/>
            <a:ext cx="113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krokodýli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781047" y="4808564"/>
            <a:ext cx="175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šupinatí (hadi)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577547" y="2279328"/>
            <a:ext cx="175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šupinatí (hadi)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417481" y="2247062"/>
            <a:ext cx="175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šupinatí (ještěři)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94786" y="6488668"/>
            <a:ext cx="175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šupinatí (ještěři)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0352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176464"/>
          </a:xfrm>
        </p:spPr>
        <p:txBody>
          <a:bodyPr>
            <a:normAutofit/>
          </a:bodyPr>
          <a:lstStyle/>
          <a:p>
            <a:r>
              <a:rPr lang="cs-CZ" dirty="0" smtClean="0"/>
              <a:t>Dnes se budeme věnovat dvěma prvním skupinám. A to želvám a krokodýlům.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80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45096"/>
          </a:xfrm>
        </p:spPr>
        <p:txBody>
          <a:bodyPr/>
          <a:lstStyle/>
          <a:p>
            <a:r>
              <a:rPr lang="cs-CZ" dirty="0" smtClean="0"/>
              <a:t>Želvy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304577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4478"/>
            <a:ext cx="4565282" cy="304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1728"/>
            <a:ext cx="4027779" cy="268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2"/>
          <a:stretch/>
        </p:blipFill>
        <p:spPr bwMode="auto">
          <a:xfrm>
            <a:off x="4546492" y="1121768"/>
            <a:ext cx="4055848" cy="259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45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853136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Do textu doplň pojmy, které jsou v rámečku. Nic si nikam nepiš. </a:t>
            </a: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Řešení je na dalším </a:t>
            </a:r>
            <a:r>
              <a:rPr lang="cs-CZ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slidu</a:t>
            </a: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marL="0" indent="0" algn="ctr">
              <a:buNone/>
            </a:pPr>
            <a:r>
              <a:rPr lang="cs-CZ" dirty="0"/>
              <a:t>k</a:t>
            </a:r>
            <a:r>
              <a:rPr lang="cs-CZ" dirty="0" smtClean="0"/>
              <a:t>runýřem, štítu, hlavu, zuby, ocas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dirty="0" smtClean="0"/>
              <a:t>Želvy mají tělo kryté ………………….. Skládá se z horního a spodního ……………….. Horní štít je spojen s kostrou. Většina želv zatahuje do krunýře ………………., končetiny i ……………... Želvy nemají …………………., ale jen rohovité čelisti. 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1691680" y="2564904"/>
            <a:ext cx="5904656" cy="792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1709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747</Words>
  <Application>Microsoft Office PowerPoint</Application>
  <PresentationFormat>Předvádění na obrazovce (4:3)</PresentationFormat>
  <Paragraphs>87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Motiv systému Office</vt:lpstr>
      <vt:lpstr>O které skupině živočichů se budeme dnes učit? </vt:lpstr>
      <vt:lpstr>PLAZI</vt:lpstr>
      <vt:lpstr>Plazi - základní informace</vt:lpstr>
      <vt:lpstr>Plazi</vt:lpstr>
      <vt:lpstr>Prezentace aplikace PowerPoint</vt:lpstr>
      <vt:lpstr>Prezentace aplikace PowerPoint</vt:lpstr>
      <vt:lpstr>Dnes se budeme věnovat dvěma prvním skupinám. A to želvám a krokodýlům. </vt:lpstr>
      <vt:lpstr>Želvy</vt:lpstr>
      <vt:lpstr>Želvy</vt:lpstr>
      <vt:lpstr>Želvy</vt:lpstr>
      <vt:lpstr>Želvy zástupci</vt:lpstr>
      <vt:lpstr>Želvy zástupci</vt:lpstr>
      <vt:lpstr>Želvy</vt:lpstr>
      <vt:lpstr>Krokodýli</vt:lpstr>
      <vt:lpstr>Krokodýli</vt:lpstr>
      <vt:lpstr>Krokodýli</vt:lpstr>
      <vt:lpstr>Krokodýli - zástupci</vt:lpstr>
      <vt:lpstr>Krokodýli</vt:lpstr>
      <vt:lpstr>Do sešitu si napiš zápis</vt:lpstr>
      <vt:lpstr>Do sešitu si napiš zápis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které skupině živočichů se budeme dnes učit?</dc:title>
  <dc:creator>Markéta</dc:creator>
  <cp:lastModifiedBy>rnohlova</cp:lastModifiedBy>
  <cp:revision>14</cp:revision>
  <dcterms:created xsi:type="dcterms:W3CDTF">2020-05-31T10:09:19Z</dcterms:created>
  <dcterms:modified xsi:type="dcterms:W3CDTF">2020-06-03T04:30:43Z</dcterms:modified>
</cp:coreProperties>
</file>