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6" r:id="rId4"/>
    <p:sldId id="265" r:id="rId5"/>
    <p:sldId id="264" r:id="rId6"/>
    <p:sldId id="263" r:id="rId7"/>
    <p:sldId id="262" r:id="rId8"/>
    <p:sldId id="259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83F"/>
    <a:srgbClr val="EA8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48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77FF6-BE34-4616-A6AC-04790C72BA55}" type="datetimeFigureOut">
              <a:rPr lang="cs-CZ" smtClean="0"/>
              <a:t>7.6.2020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09221-53B4-4C78-8437-2D67F0AF5D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49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0689-CF09-4902-8DB1-BE59CDEB0BCF}" type="datetime1">
              <a:rPr lang="cs-CZ" smtClean="0"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07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3A03-1903-45C3-AC89-579B912B978A}" type="datetime1">
              <a:rPr lang="cs-CZ" smtClean="0"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83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08615-0C60-48DF-B65E-F29E35342FE3}" type="datetime1">
              <a:rPr lang="cs-CZ" smtClean="0"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983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829C7-C893-4455-97F9-064253577D9E}" type="datetime1">
              <a:rPr lang="cs-CZ" smtClean="0"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25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F5AD-2834-4197-94AC-35D8D0D2F4AA}" type="datetime1">
              <a:rPr lang="cs-CZ" smtClean="0"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16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DC7C-A254-4740-9452-EA9A265CF0B8}" type="datetime1">
              <a:rPr lang="cs-CZ" smtClean="0"/>
              <a:t>7.6.2020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035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8617-25EB-4DB5-A6E8-C2EBB6309069}" type="datetime1">
              <a:rPr lang="cs-CZ" smtClean="0"/>
              <a:t>7.6.2020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21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4E1F-623C-4116-98A7-9EC4EA9A9B43}" type="datetime1">
              <a:rPr lang="cs-CZ" smtClean="0"/>
              <a:t>7.6.2020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627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9E47-9658-4065-B1DD-A57D0062FA34}" type="datetime1">
              <a:rPr lang="cs-CZ" smtClean="0"/>
              <a:t>7.6.2020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66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4B09-2342-433A-9F0F-90F0843D41D5}" type="datetime1">
              <a:rPr lang="cs-CZ" smtClean="0"/>
              <a:t>7.6.2020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95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5F017-90D5-4FC0-81D9-1400499421AC}" type="datetime1">
              <a:rPr lang="cs-CZ" smtClean="0"/>
              <a:t>7.6.2020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04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BDAD6-5673-445B-A6CE-60BC8E952B1C}" type="datetime1">
              <a:rPr lang="cs-CZ" smtClean="0"/>
              <a:t>7.6.2020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D957D-D829-4070-AC89-93F188FE28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662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hyperlink" Target="http://cs.wikipedia.org/wiki/Soubor:Strukt_vzorec_DDT.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s.wikipedia.org/wiki/Soubor:Hazard_T.svg" TargetMode="External"/><Relationship Id="rId4" Type="http://schemas.openxmlformats.org/officeDocument/2006/relationships/hyperlink" Target="http://upload.wikimedia.org/wikipedia/commons/b/b0/Strukt_vzorec_DDT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>
            <a:off x="0" y="900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14629"/>
              </p:ext>
            </p:extLst>
          </p:nvPr>
        </p:nvGraphicFramePr>
        <p:xfrm>
          <a:off x="750311" y="2060848"/>
          <a:ext cx="7560000" cy="3672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69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0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effectLst/>
                        </a:rPr>
                        <a:t>Projekt MŠMT</a:t>
                      </a:r>
                      <a:endParaRPr lang="cs-CZ" sz="1200" b="1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EU peníze středním školám</a:t>
                      </a:r>
                      <a:endParaRPr lang="cs-CZ" sz="1200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effectLst/>
                        </a:rPr>
                        <a:t>Název projektu školy</a:t>
                      </a:r>
                      <a:endParaRPr lang="cs-CZ" sz="1200" b="1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ICT do života školy</a:t>
                      </a:r>
                      <a:endParaRPr lang="cs-CZ" sz="1200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effectLst/>
                        </a:rPr>
                        <a:t>Registrační číslo projektu</a:t>
                      </a:r>
                      <a:endParaRPr lang="cs-CZ" sz="1200" b="1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CZ.1.07/1.5.00/34.0771</a:t>
                      </a:r>
                      <a:endParaRPr lang="cs-CZ" sz="1200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effectLst/>
                        </a:rPr>
                        <a:t>Šablona</a:t>
                      </a:r>
                      <a:endParaRPr lang="cs-CZ" sz="1200" b="1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effectLst/>
                        </a:rPr>
                        <a:t>III/2</a:t>
                      </a:r>
                      <a:endParaRPr lang="cs-CZ" sz="1200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Sada</a:t>
                      </a:r>
                      <a:endParaRPr lang="cs-CZ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Anotace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Definice, rozdělení a příklady pesticidů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Klíčová slova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Pesticid, insekticid, herbicid, fungicid, biologický účinek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 smtClean="0">
                          <a:effectLst/>
                        </a:rPr>
                        <a:t>Předmět</a:t>
                      </a:r>
                      <a:endParaRPr lang="cs-CZ" sz="1200" b="1" dirty="0" smtClean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Chemie</a:t>
                      </a:r>
                      <a:endParaRPr lang="cs-CZ" sz="1200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effectLst/>
                        </a:rPr>
                        <a:t>Autor, spoluautor  </a:t>
                      </a:r>
                      <a:endParaRPr lang="cs-CZ" sz="1200" b="1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Ing. Anna Mazáčová</a:t>
                      </a:r>
                      <a:endParaRPr lang="cs-CZ" sz="1200" dirty="0"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Jazyk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Čeština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Druh učebního materiálu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Prezentace, </a:t>
                      </a:r>
                      <a:r>
                        <a:rPr lang="cs-CZ" sz="12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výklad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Potřebné pomůcky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PC, </a:t>
                      </a:r>
                      <a:r>
                        <a:rPr lang="cs-CZ" sz="12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dataprojektor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Druh interaktivity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Výklad pomocí </a:t>
                      </a:r>
                      <a:r>
                        <a:rPr lang="cs-CZ" sz="12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prezentace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Stupeň a typ vzdělávání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Střední škola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Cílová skupina</a:t>
                      </a:r>
                      <a:endParaRPr lang="cs-CZ" sz="1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cs-CZ" sz="12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a </a:t>
                      </a:r>
                      <a:r>
                        <a:rPr lang="cs-CZ" sz="12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2. ročník, žáci 15 – 17 let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Speciální vzdělávací potřeby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ne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Zdroje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cs-CZ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Seznam viz poslední </a:t>
                      </a:r>
                      <a:r>
                        <a:rPr lang="cs-CZ" sz="12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strana</a:t>
                      </a:r>
                      <a:endParaRPr lang="cs-CZ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cxnSp>
        <p:nvCxnSpPr>
          <p:cNvPr id="8" name="Přímá spojnice 7"/>
          <p:cNvCxnSpPr/>
          <p:nvPr/>
        </p:nvCxnSpPr>
        <p:spPr>
          <a:xfrm>
            <a:off x="0" y="6048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791580" y="991035"/>
            <a:ext cx="756084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2400" b="1" dirty="0" smtClean="0"/>
              <a:t>PESTICIDY</a:t>
            </a:r>
            <a:endParaRPr lang="cs-CZ" sz="2400" b="1" dirty="0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6480000" y="6336000"/>
            <a:ext cx="2133600" cy="365125"/>
          </a:xfrm>
        </p:spPr>
        <p:txBody>
          <a:bodyPr/>
          <a:lstStyle/>
          <a:p>
            <a:fld id="{785D957D-D829-4070-AC89-93F188FE283C}" type="slidenum">
              <a:rPr lang="cs-CZ" smtClean="0"/>
              <a:t>1</a:t>
            </a:fld>
            <a:endParaRPr lang="cs-CZ" dirty="0"/>
          </a:p>
        </p:txBody>
      </p:sp>
      <p:sp>
        <p:nvSpPr>
          <p:cNvPr id="19" name="Nadpis 1"/>
          <p:cNvSpPr>
            <a:spLocks noGrp="1"/>
          </p:cNvSpPr>
          <p:nvPr>
            <p:ph type="ctrTitle"/>
          </p:nvPr>
        </p:nvSpPr>
        <p:spPr>
          <a:xfrm>
            <a:off x="3203848" y="145207"/>
            <a:ext cx="5652136" cy="728720"/>
          </a:xfrm>
        </p:spPr>
        <p:txBody>
          <a:bodyPr tIns="0"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cs-CZ" sz="1800" b="1" spc="200" dirty="0" smtClean="0">
                <a:solidFill>
                  <a:srgbClr val="02283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  <a:cs typeface="Arial" pitchFamily="34" charset="0"/>
              </a:rPr>
              <a:t>STŘEDNÍ ŠKOLA STAVEBNÍ A TECHNICKÁ</a:t>
            </a:r>
            <a: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Ústí nad Labem, Čelakovského 5, příspěvková organizace</a:t>
            </a:r>
            <a:b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Páteřní škola Ústeckého kraje</a:t>
            </a:r>
            <a:endParaRPr lang="cs-CZ" sz="1600" dirty="0">
              <a:solidFill>
                <a:srgbClr val="02283F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87660" y="1452881"/>
            <a:ext cx="756084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2400" b="1" dirty="0" smtClean="0"/>
              <a:t>VY_32_INOVACE_24_483</a:t>
            </a:r>
            <a:endParaRPr lang="cs-CZ" sz="2400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0" y="51853"/>
            <a:ext cx="2710588" cy="79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593" y="6117250"/>
            <a:ext cx="3036813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75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>
            <a:off x="0" y="900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0" y="6048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6480000" y="6336000"/>
            <a:ext cx="2133600" cy="365125"/>
          </a:xfrm>
        </p:spPr>
        <p:txBody>
          <a:bodyPr/>
          <a:lstStyle/>
          <a:p>
            <a:fld id="{785D957D-D829-4070-AC89-93F188FE283C}" type="slidenum">
              <a:rPr lang="cs-CZ" smtClean="0"/>
              <a:t>2</a:t>
            </a:fld>
            <a:endParaRPr lang="cs-CZ" dirty="0"/>
          </a:p>
        </p:txBody>
      </p:sp>
      <p:sp>
        <p:nvSpPr>
          <p:cNvPr id="19" name="Nadpis 1"/>
          <p:cNvSpPr>
            <a:spLocks noGrp="1"/>
          </p:cNvSpPr>
          <p:nvPr>
            <p:ph type="ctrTitle"/>
          </p:nvPr>
        </p:nvSpPr>
        <p:spPr>
          <a:xfrm>
            <a:off x="3203848" y="145207"/>
            <a:ext cx="5652136" cy="728720"/>
          </a:xfrm>
        </p:spPr>
        <p:txBody>
          <a:bodyPr tIns="0"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cs-CZ" sz="1800" b="1" spc="200" dirty="0" smtClean="0">
                <a:solidFill>
                  <a:srgbClr val="02283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  <a:cs typeface="Arial" pitchFamily="34" charset="0"/>
              </a:rPr>
              <a:t>STŘEDNÍ ŠKOLA STAVEBNÍ A TECHNICKÁ</a:t>
            </a:r>
            <a: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Ústí nad Labem, Čelakovského 5, příspěvková organizace</a:t>
            </a:r>
            <a:b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Páteřní škola Ústeckého kraje</a:t>
            </a:r>
            <a:endParaRPr lang="cs-CZ" sz="1600" dirty="0">
              <a:solidFill>
                <a:srgbClr val="02283F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0" y="51853"/>
            <a:ext cx="2710588" cy="79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593" y="6117250"/>
            <a:ext cx="3036813" cy="64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323528" y="1196752"/>
            <a:ext cx="856895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Pesticidy</a:t>
            </a:r>
          </a:p>
          <a:p>
            <a:endParaRPr lang="cs-CZ" sz="2800" b="1" dirty="0" smtClean="0"/>
          </a:p>
          <a:p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/>
              <a:t>chemické prostředky používané k hubení </a:t>
            </a:r>
            <a:r>
              <a:rPr lang="cs-CZ" sz="2400" dirty="0" smtClean="0"/>
              <a:t>rostlinných a živočišných škůdců zejména v</a:t>
            </a:r>
            <a:r>
              <a:rPr lang="cs-CZ" sz="2400" dirty="0"/>
              <a:t> zemědělské </a:t>
            </a:r>
            <a:r>
              <a:rPr lang="cs-CZ" sz="2400" dirty="0" smtClean="0"/>
              <a:t>výrobě</a:t>
            </a:r>
          </a:p>
          <a:p>
            <a:endParaRPr lang="cs-CZ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/>
              <a:t>k ochraně rostlin, skladových zásob, technických produktů, bytů, domů, výrobních závodů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122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>
            <a:off x="0" y="900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0" y="6048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6480000" y="6336000"/>
            <a:ext cx="2133600" cy="365125"/>
          </a:xfrm>
        </p:spPr>
        <p:txBody>
          <a:bodyPr/>
          <a:lstStyle/>
          <a:p>
            <a:fld id="{785D957D-D829-4070-AC89-93F188FE283C}" type="slidenum">
              <a:rPr lang="cs-CZ" smtClean="0"/>
              <a:t>3</a:t>
            </a:fld>
            <a:endParaRPr lang="cs-CZ" dirty="0"/>
          </a:p>
        </p:txBody>
      </p:sp>
      <p:sp>
        <p:nvSpPr>
          <p:cNvPr id="19" name="Nadpis 1"/>
          <p:cNvSpPr>
            <a:spLocks noGrp="1"/>
          </p:cNvSpPr>
          <p:nvPr>
            <p:ph type="ctrTitle"/>
          </p:nvPr>
        </p:nvSpPr>
        <p:spPr>
          <a:xfrm>
            <a:off x="3203848" y="145207"/>
            <a:ext cx="5652136" cy="728720"/>
          </a:xfrm>
        </p:spPr>
        <p:txBody>
          <a:bodyPr tIns="0"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cs-CZ" sz="1800" b="1" spc="200" dirty="0" smtClean="0">
                <a:solidFill>
                  <a:srgbClr val="02283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  <a:cs typeface="Arial" pitchFamily="34" charset="0"/>
              </a:rPr>
              <a:t>STŘEDNÍ ŠKOLA STAVEBNÍ A TECHNICKÁ</a:t>
            </a:r>
            <a: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Ústí nad Labem, Čelakovského 5, příspěvková organizace</a:t>
            </a:r>
            <a:b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Páteřní škola Ústeckého kraje</a:t>
            </a:r>
            <a:endParaRPr lang="cs-CZ" sz="1600" dirty="0">
              <a:solidFill>
                <a:srgbClr val="02283F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0" y="51853"/>
            <a:ext cx="2710588" cy="79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593" y="6117250"/>
            <a:ext cx="3036813" cy="64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251520" y="1124744"/>
            <a:ext cx="864096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u="sng" dirty="0"/>
              <a:t>Rozdělení podle biologických účinků</a:t>
            </a:r>
            <a:r>
              <a:rPr lang="cs-CZ" u="sng" dirty="0" smtClean="0"/>
              <a:t>:</a:t>
            </a:r>
          </a:p>
          <a:p>
            <a:endParaRPr lang="cs-CZ" dirty="0"/>
          </a:p>
          <a:p>
            <a:pPr marL="457200" lvl="0" indent="-457200">
              <a:buAutoNum type="arabicPeriod"/>
            </a:pPr>
            <a:r>
              <a:rPr lang="cs-CZ" sz="2400" b="1" dirty="0" smtClean="0"/>
              <a:t>Herbicidy</a:t>
            </a:r>
            <a:r>
              <a:rPr lang="cs-CZ" sz="2400" dirty="0" smtClean="0"/>
              <a:t> </a:t>
            </a:r>
            <a:r>
              <a:rPr lang="cs-CZ" sz="2400" dirty="0"/>
              <a:t>– prostředky proti </a:t>
            </a:r>
            <a:r>
              <a:rPr lang="cs-CZ" sz="2400" dirty="0" smtClean="0"/>
              <a:t>plevelům </a:t>
            </a:r>
          </a:p>
          <a:p>
            <a:pPr lvl="0"/>
            <a:r>
              <a:rPr lang="cs-CZ" sz="2400" dirty="0"/>
              <a:t>	</a:t>
            </a:r>
            <a:r>
              <a:rPr lang="cs-CZ" sz="2400" dirty="0" smtClean="0"/>
              <a:t>a) totální </a:t>
            </a:r>
            <a:r>
              <a:rPr lang="cs-CZ" sz="2400" dirty="0"/>
              <a:t>účinek (ničí vše)</a:t>
            </a:r>
          </a:p>
          <a:p>
            <a:pPr lvl="0"/>
            <a:r>
              <a:rPr lang="cs-CZ" sz="2400" dirty="0" smtClean="0"/>
              <a:t>	b) selektivní </a:t>
            </a:r>
            <a:r>
              <a:rPr lang="cs-CZ" sz="2400" dirty="0"/>
              <a:t>účinek (hubí jen plevely</a:t>
            </a:r>
            <a:r>
              <a:rPr lang="cs-CZ" sz="2400" dirty="0" smtClean="0"/>
              <a:t>)</a:t>
            </a:r>
          </a:p>
          <a:p>
            <a:pPr lvl="0"/>
            <a:endParaRPr lang="cs-CZ" sz="2400" dirty="0"/>
          </a:p>
          <a:p>
            <a:pPr lvl="0"/>
            <a:r>
              <a:rPr lang="cs-CZ" sz="2400" b="1" dirty="0" smtClean="0"/>
              <a:t>2. Fungicidy </a:t>
            </a:r>
            <a:r>
              <a:rPr lang="cs-CZ" sz="2400" dirty="0"/>
              <a:t>– prostředky proti houbám, plísním a </a:t>
            </a:r>
            <a:r>
              <a:rPr lang="cs-CZ" sz="2400" dirty="0" smtClean="0"/>
              <a:t>snětím (</a:t>
            </a:r>
            <a:r>
              <a:rPr lang="cs-CZ" sz="2400" dirty="0" err="1" smtClean="0"/>
              <a:t>Kuprikol</a:t>
            </a:r>
            <a:r>
              <a:rPr lang="cs-CZ" sz="2400" dirty="0" smtClean="0"/>
              <a:t>)</a:t>
            </a:r>
            <a:endParaRPr lang="cs-CZ" sz="2400" dirty="0"/>
          </a:p>
          <a:p>
            <a:pPr lvl="0"/>
            <a:endParaRPr lang="cs-CZ" sz="2400" b="1" dirty="0" smtClean="0"/>
          </a:p>
          <a:p>
            <a:pPr lvl="0"/>
            <a:r>
              <a:rPr lang="cs-CZ" sz="2400" b="1" dirty="0" smtClean="0"/>
              <a:t>3. Insekticidy </a:t>
            </a:r>
            <a:r>
              <a:rPr lang="cs-CZ" sz="2400" dirty="0"/>
              <a:t>– prostředky proti živočišným </a:t>
            </a:r>
            <a:r>
              <a:rPr lang="cs-CZ" sz="2400" dirty="0" smtClean="0"/>
              <a:t>škůdcům</a:t>
            </a:r>
            <a:endParaRPr lang="cs-CZ" sz="2400" dirty="0"/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81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>
            <a:off x="0" y="900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0" y="6048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6480000" y="6336000"/>
            <a:ext cx="2133600" cy="365125"/>
          </a:xfrm>
        </p:spPr>
        <p:txBody>
          <a:bodyPr/>
          <a:lstStyle/>
          <a:p>
            <a:fld id="{785D957D-D829-4070-AC89-93F188FE283C}" type="slidenum">
              <a:rPr lang="cs-CZ" smtClean="0"/>
              <a:t>4</a:t>
            </a:fld>
            <a:endParaRPr lang="cs-CZ" dirty="0"/>
          </a:p>
        </p:txBody>
      </p:sp>
      <p:sp>
        <p:nvSpPr>
          <p:cNvPr id="19" name="Nadpis 1"/>
          <p:cNvSpPr>
            <a:spLocks noGrp="1"/>
          </p:cNvSpPr>
          <p:nvPr>
            <p:ph type="ctrTitle"/>
          </p:nvPr>
        </p:nvSpPr>
        <p:spPr>
          <a:xfrm>
            <a:off x="3203848" y="145207"/>
            <a:ext cx="5652136" cy="728720"/>
          </a:xfrm>
        </p:spPr>
        <p:txBody>
          <a:bodyPr tIns="0"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cs-CZ" sz="1800" b="1" spc="200" dirty="0" smtClean="0">
                <a:solidFill>
                  <a:srgbClr val="02283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  <a:cs typeface="Arial" pitchFamily="34" charset="0"/>
              </a:rPr>
              <a:t>STŘEDNÍ ŠKOLA STAVEBNÍ A TECHNICKÁ</a:t>
            </a:r>
            <a: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Ústí nad Labem, Čelakovského 5, příspěvková organizace</a:t>
            </a:r>
            <a:b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Páteřní škola Ústeckého kraje</a:t>
            </a:r>
            <a:endParaRPr lang="cs-CZ" sz="1600" dirty="0">
              <a:solidFill>
                <a:srgbClr val="02283F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0" y="51853"/>
            <a:ext cx="2710588" cy="79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593" y="6117250"/>
            <a:ext cx="3036813" cy="64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179512" y="1196752"/>
            <a:ext cx="878497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u="sng" dirty="0"/>
              <a:t>Bezpečnost práce</a:t>
            </a:r>
            <a:r>
              <a:rPr lang="cs-CZ" sz="2800" dirty="0" smtClean="0"/>
              <a:t>:</a:t>
            </a:r>
          </a:p>
          <a:p>
            <a:endParaRPr lang="cs-CZ" sz="28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dodržujeme návod výrobce</a:t>
            </a:r>
          </a:p>
          <a:p>
            <a:pPr lvl="0"/>
            <a:endParaRPr lang="cs-CZ" sz="24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opatrně </a:t>
            </a:r>
            <a:r>
              <a:rPr lang="cs-CZ" sz="2400" dirty="0"/>
              <a:t>a přesně ředíme, dodržujeme dávkování</a:t>
            </a:r>
          </a:p>
          <a:p>
            <a:pPr lvl="0"/>
            <a:endParaRPr lang="cs-CZ" sz="24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jsou </a:t>
            </a:r>
            <a:r>
              <a:rPr lang="cs-CZ" sz="2400" dirty="0"/>
              <a:t>to </a:t>
            </a:r>
            <a:r>
              <a:rPr lang="cs-CZ" sz="2400" b="1" dirty="0">
                <a:solidFill>
                  <a:srgbClr val="FF0000"/>
                </a:solidFill>
              </a:rPr>
              <a:t>toxické látky</a:t>
            </a:r>
            <a:endParaRPr lang="cs-CZ" sz="2400" dirty="0">
              <a:solidFill>
                <a:srgbClr val="FF0000"/>
              </a:solidFill>
            </a:endParaRP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73016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999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>
            <a:off x="0" y="900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0" y="6048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6480000" y="6336000"/>
            <a:ext cx="2133600" cy="365125"/>
          </a:xfrm>
        </p:spPr>
        <p:txBody>
          <a:bodyPr/>
          <a:lstStyle/>
          <a:p>
            <a:fld id="{785D957D-D829-4070-AC89-93F188FE283C}" type="slidenum">
              <a:rPr lang="cs-CZ" smtClean="0"/>
              <a:t>5</a:t>
            </a:fld>
            <a:endParaRPr lang="cs-CZ" dirty="0"/>
          </a:p>
        </p:txBody>
      </p:sp>
      <p:sp>
        <p:nvSpPr>
          <p:cNvPr id="19" name="Nadpis 1"/>
          <p:cNvSpPr>
            <a:spLocks noGrp="1"/>
          </p:cNvSpPr>
          <p:nvPr>
            <p:ph type="ctrTitle"/>
          </p:nvPr>
        </p:nvSpPr>
        <p:spPr>
          <a:xfrm>
            <a:off x="3203848" y="145207"/>
            <a:ext cx="5652136" cy="728720"/>
          </a:xfrm>
        </p:spPr>
        <p:txBody>
          <a:bodyPr tIns="0"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cs-CZ" sz="1800" b="1" spc="200" dirty="0" smtClean="0">
                <a:solidFill>
                  <a:srgbClr val="02283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  <a:cs typeface="Arial" pitchFamily="34" charset="0"/>
              </a:rPr>
              <a:t>STŘEDNÍ ŠKOLA STAVEBNÍ A TECHNICKÁ</a:t>
            </a:r>
            <a: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Ústí nad Labem, Čelakovského 5, příspěvková organizace</a:t>
            </a:r>
            <a:b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Páteřní škola Ústeckého kraje</a:t>
            </a:r>
            <a:endParaRPr lang="cs-CZ" sz="1600" dirty="0">
              <a:solidFill>
                <a:srgbClr val="02283F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0" y="51853"/>
            <a:ext cx="2710588" cy="79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593" y="6117250"/>
            <a:ext cx="3036813" cy="64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120580" y="1196752"/>
            <a:ext cx="891591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u="sng" dirty="0"/>
              <a:t>Výhoda</a:t>
            </a:r>
            <a:r>
              <a:rPr lang="cs-CZ" u="sng" dirty="0"/>
              <a:t>:</a:t>
            </a:r>
            <a:r>
              <a:rPr lang="cs-CZ" dirty="0"/>
              <a:t> </a:t>
            </a:r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snižují </a:t>
            </a:r>
            <a:r>
              <a:rPr lang="cs-CZ" sz="2400" dirty="0"/>
              <a:t>ztráty v zemědělství</a:t>
            </a:r>
          </a:p>
          <a:p>
            <a:r>
              <a:rPr lang="cs-CZ" dirty="0"/>
              <a:t> </a:t>
            </a:r>
            <a:endParaRPr lang="cs-CZ" dirty="0" smtClean="0"/>
          </a:p>
          <a:p>
            <a:endParaRPr lang="cs-CZ" dirty="0"/>
          </a:p>
          <a:p>
            <a:r>
              <a:rPr lang="cs-CZ" sz="2800" u="sng" dirty="0"/>
              <a:t>Nevýhody</a:t>
            </a:r>
            <a:r>
              <a:rPr lang="cs-CZ" sz="2800" dirty="0"/>
              <a:t>: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užívání ekologicky nebezpečné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nerozložené zbytky pesticidů se dostávají do půdy, vody a vzduchu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potravními řetězci pak dále do různých organismů, kde se mohou hromadit, odtud se dostávají i do naší potravy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/>
              <a:t>u člověka narušují buněčné děje a mohou způsobit i změny v dědičném vybavení buněk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401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>
            <a:off x="0" y="900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0" y="6048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6480000" y="6336000"/>
            <a:ext cx="2133600" cy="365125"/>
          </a:xfrm>
        </p:spPr>
        <p:txBody>
          <a:bodyPr/>
          <a:lstStyle/>
          <a:p>
            <a:fld id="{785D957D-D829-4070-AC89-93F188FE283C}" type="slidenum">
              <a:rPr lang="cs-CZ" smtClean="0"/>
              <a:t>6</a:t>
            </a:fld>
            <a:endParaRPr lang="cs-CZ" dirty="0"/>
          </a:p>
        </p:txBody>
      </p:sp>
      <p:sp>
        <p:nvSpPr>
          <p:cNvPr id="19" name="Nadpis 1"/>
          <p:cNvSpPr>
            <a:spLocks noGrp="1"/>
          </p:cNvSpPr>
          <p:nvPr>
            <p:ph type="ctrTitle"/>
          </p:nvPr>
        </p:nvSpPr>
        <p:spPr>
          <a:xfrm>
            <a:off x="3203848" y="145207"/>
            <a:ext cx="5652136" cy="728720"/>
          </a:xfrm>
        </p:spPr>
        <p:txBody>
          <a:bodyPr tIns="0"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cs-CZ" sz="1800" b="1" spc="200" dirty="0" smtClean="0">
                <a:solidFill>
                  <a:srgbClr val="02283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  <a:cs typeface="Arial" pitchFamily="34" charset="0"/>
              </a:rPr>
              <a:t>STŘEDNÍ ŠKOLA STAVEBNÍ A TECHNICKÁ</a:t>
            </a:r>
            <a: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Ústí nad Labem, Čelakovského 5, příspěvková organizace</a:t>
            </a:r>
            <a:b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Páteřní škola Ústeckého kraje</a:t>
            </a:r>
            <a:endParaRPr lang="cs-CZ" sz="1600" dirty="0">
              <a:solidFill>
                <a:srgbClr val="02283F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0" y="51853"/>
            <a:ext cx="2710588" cy="79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593" y="6117250"/>
            <a:ext cx="3036813" cy="64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215515" y="1566084"/>
            <a:ext cx="871296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u="sng" dirty="0"/>
              <a:t>Způsoby působení</a:t>
            </a:r>
            <a:r>
              <a:rPr lang="cs-CZ" dirty="0"/>
              <a:t>:</a:t>
            </a:r>
          </a:p>
          <a:p>
            <a:pPr lvl="0"/>
            <a:endParaRPr lang="cs-CZ" sz="24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dotykem</a:t>
            </a:r>
            <a:endParaRPr lang="cs-CZ" sz="2400" dirty="0"/>
          </a:p>
          <a:p>
            <a:pPr lvl="0"/>
            <a:endParaRPr lang="cs-CZ" sz="24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pozřením</a:t>
            </a:r>
            <a:endParaRPr lang="cs-CZ" sz="2400" dirty="0"/>
          </a:p>
          <a:p>
            <a:pPr lvl="0"/>
            <a:endParaRPr lang="cs-CZ" sz="24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vdechnutím </a:t>
            </a:r>
            <a:r>
              <a:rPr lang="cs-CZ" sz="2400" dirty="0"/>
              <a:t>účinné látky</a:t>
            </a:r>
          </a:p>
          <a:p>
            <a:r>
              <a:rPr lang="cs-CZ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542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>
            <a:off x="0" y="900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0" y="6048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6480000" y="6336000"/>
            <a:ext cx="2133600" cy="365125"/>
          </a:xfrm>
        </p:spPr>
        <p:txBody>
          <a:bodyPr/>
          <a:lstStyle/>
          <a:p>
            <a:fld id="{785D957D-D829-4070-AC89-93F188FE283C}" type="slidenum">
              <a:rPr lang="cs-CZ" smtClean="0"/>
              <a:t>7</a:t>
            </a:fld>
            <a:endParaRPr lang="cs-CZ" dirty="0"/>
          </a:p>
        </p:txBody>
      </p:sp>
      <p:sp>
        <p:nvSpPr>
          <p:cNvPr id="19" name="Nadpis 1"/>
          <p:cNvSpPr>
            <a:spLocks noGrp="1"/>
          </p:cNvSpPr>
          <p:nvPr>
            <p:ph type="ctrTitle"/>
          </p:nvPr>
        </p:nvSpPr>
        <p:spPr>
          <a:xfrm>
            <a:off x="3203848" y="145207"/>
            <a:ext cx="5652136" cy="728720"/>
          </a:xfrm>
        </p:spPr>
        <p:txBody>
          <a:bodyPr tIns="0"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cs-CZ" sz="1800" b="1" spc="200" dirty="0" smtClean="0">
                <a:solidFill>
                  <a:srgbClr val="02283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  <a:cs typeface="Arial" pitchFamily="34" charset="0"/>
              </a:rPr>
              <a:t>STŘEDNÍ ŠKOLA STAVEBNÍ A TECHNICKÁ</a:t>
            </a:r>
            <a: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Ústí nad Labem, Čelakovského 5, příspěvková organizace</a:t>
            </a:r>
            <a:b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Páteřní škola Ústeckého kraje</a:t>
            </a:r>
            <a:endParaRPr lang="cs-CZ" sz="1600" dirty="0">
              <a:solidFill>
                <a:srgbClr val="02283F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0" y="51853"/>
            <a:ext cx="2710588" cy="79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593" y="6117250"/>
            <a:ext cx="3036813" cy="6480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186049" y="1196752"/>
            <a:ext cx="87719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u="sng" dirty="0"/>
              <a:t>Příklad insekticidu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r>
              <a:rPr lang="cs-CZ" sz="2400" b="1" dirty="0"/>
              <a:t>DDT </a:t>
            </a:r>
            <a:r>
              <a:rPr lang="cs-CZ" b="1" dirty="0"/>
              <a:t>:</a:t>
            </a:r>
            <a:r>
              <a:rPr lang="cs-CZ" b="1" dirty="0" smtClean="0"/>
              <a:t> </a:t>
            </a:r>
            <a:r>
              <a:rPr lang="cs-CZ" sz="2400" dirty="0"/>
              <a:t>1,1,1-trichlor-2,2-bis(4-chlorofenyl)</a:t>
            </a:r>
            <a:r>
              <a:rPr lang="cs-CZ" sz="2400" dirty="0" err="1"/>
              <a:t>ethan</a:t>
            </a: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nejstarší </a:t>
            </a:r>
            <a:r>
              <a:rPr lang="cs-CZ" sz="2400" dirty="0"/>
              <a:t>a nejznámější insekticid také pod starším názvem (p,p</a:t>
            </a:r>
            <a:r>
              <a:rPr lang="cs-CZ" sz="2400" baseline="30000" dirty="0"/>
              <a:t>‘</a:t>
            </a:r>
            <a:r>
              <a:rPr lang="cs-CZ" sz="2400" dirty="0"/>
              <a:t>-</a:t>
            </a:r>
            <a:r>
              <a:rPr lang="cs-CZ" sz="2400" dirty="0" err="1"/>
              <a:t>dichlor-difenyltrichlormethylmethan</a:t>
            </a:r>
            <a:r>
              <a:rPr lang="cs-CZ" sz="2400" dirty="0" smtClean="0"/>
              <a:t>)</a:t>
            </a:r>
          </a:p>
          <a:p>
            <a:endParaRPr lang="cs-CZ" sz="2400" dirty="0"/>
          </a:p>
        </p:txBody>
      </p:sp>
      <p:pic>
        <p:nvPicPr>
          <p:cNvPr id="10" name="Obrázek 9" descr="Strukturní vzorec DDT">
            <a:hlinkClick r:id="rId4" tooltip="&quot;Strukturní vzorec DDT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1168" y="3284984"/>
            <a:ext cx="2277680" cy="16131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117111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1" y="4437112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118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>
            <a:off x="0" y="900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0" y="6048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6480000" y="6336000"/>
            <a:ext cx="2133600" cy="365125"/>
          </a:xfrm>
        </p:spPr>
        <p:txBody>
          <a:bodyPr/>
          <a:lstStyle/>
          <a:p>
            <a:fld id="{785D957D-D829-4070-AC89-93F188FE283C}" type="slidenum">
              <a:rPr lang="cs-CZ" smtClean="0"/>
              <a:t>8</a:t>
            </a:fld>
            <a:endParaRPr lang="cs-CZ" dirty="0"/>
          </a:p>
        </p:txBody>
      </p:sp>
      <p:sp>
        <p:nvSpPr>
          <p:cNvPr id="19" name="Nadpis 1"/>
          <p:cNvSpPr>
            <a:spLocks noGrp="1"/>
          </p:cNvSpPr>
          <p:nvPr>
            <p:ph type="ctrTitle"/>
          </p:nvPr>
        </p:nvSpPr>
        <p:spPr>
          <a:xfrm>
            <a:off x="3203848" y="145207"/>
            <a:ext cx="5652136" cy="728720"/>
          </a:xfrm>
        </p:spPr>
        <p:txBody>
          <a:bodyPr tIns="0"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cs-CZ" sz="1800" b="1" spc="200" dirty="0" smtClean="0">
                <a:solidFill>
                  <a:srgbClr val="02283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  <a:cs typeface="Arial" pitchFamily="34" charset="0"/>
              </a:rPr>
              <a:t>STŘEDNÍ ŠKOLA STAVEBNÍ A TECHNICKÁ</a:t>
            </a:r>
            <a: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Ústí nad Labem, Čelakovského 5, příspěvková organizace</a:t>
            </a:r>
            <a:b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Páteřní škola Ústeckého kraje</a:t>
            </a:r>
            <a:endParaRPr lang="cs-CZ" sz="1600" dirty="0">
              <a:solidFill>
                <a:srgbClr val="02283F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0" y="51853"/>
            <a:ext cx="2710588" cy="79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593" y="6117250"/>
            <a:ext cx="3036813" cy="648000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3405351" y="1080000"/>
            <a:ext cx="237956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cs-CZ" sz="3200" b="1" dirty="0" smtClean="0"/>
              <a:t>Souhrn učiva</a:t>
            </a:r>
            <a:endParaRPr lang="cs-CZ" sz="32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827584" y="1765265"/>
            <a:ext cx="76328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u="sng" dirty="0" smtClean="0"/>
              <a:t>Otázky pro opakování</a:t>
            </a:r>
          </a:p>
          <a:p>
            <a:endParaRPr lang="cs-CZ" sz="2000" dirty="0"/>
          </a:p>
          <a:p>
            <a:pPr marL="457200" indent="-457200">
              <a:buAutoNum type="arabicPeriod"/>
            </a:pPr>
            <a:r>
              <a:rPr lang="cs-CZ" sz="2000" dirty="0" smtClean="0"/>
              <a:t>Vysvětlete následující pojmy.</a:t>
            </a:r>
          </a:p>
          <a:p>
            <a:pPr marL="457200" indent="-457200">
              <a:buAutoNum type="alphaLcParenR"/>
            </a:pPr>
            <a:r>
              <a:rPr lang="cs-CZ" sz="2000" dirty="0" smtClean="0"/>
              <a:t>pesticid</a:t>
            </a:r>
          </a:p>
          <a:p>
            <a:pPr marL="457200" indent="-457200">
              <a:buAutoNum type="alphaLcParenR"/>
            </a:pPr>
            <a:r>
              <a:rPr lang="cs-CZ" sz="2000" dirty="0" smtClean="0"/>
              <a:t>insekticid</a:t>
            </a:r>
          </a:p>
          <a:p>
            <a:pPr marL="457200" indent="-457200">
              <a:buAutoNum type="alphaLcParenR"/>
            </a:pPr>
            <a:r>
              <a:rPr lang="cs-CZ" sz="2000" dirty="0" smtClean="0"/>
              <a:t>herbicid</a:t>
            </a:r>
          </a:p>
          <a:p>
            <a:pPr marL="457200" indent="-457200">
              <a:buAutoNum type="alphaLcParenR"/>
            </a:pPr>
            <a:r>
              <a:rPr lang="cs-CZ" sz="2000" dirty="0" smtClean="0"/>
              <a:t>fungicid</a:t>
            </a:r>
          </a:p>
          <a:p>
            <a:r>
              <a:rPr lang="cs-CZ" sz="2000" dirty="0" smtClean="0"/>
              <a:t>2. Jaké jsou výhody a nevýhody pesticidů?</a:t>
            </a:r>
          </a:p>
          <a:p>
            <a:r>
              <a:rPr lang="cs-CZ" sz="2000" dirty="0" smtClean="0"/>
              <a:t>3. Způsoby působení pesticidů?</a:t>
            </a:r>
          </a:p>
          <a:p>
            <a:r>
              <a:rPr lang="cs-CZ" sz="2000" dirty="0" smtClean="0"/>
              <a:t>4. Uveď nějaký příklad pesticidu.</a:t>
            </a:r>
          </a:p>
        </p:txBody>
      </p:sp>
    </p:spTree>
    <p:extLst>
      <p:ext uri="{BB962C8B-B14F-4D97-AF65-F5344CB8AC3E}">
        <p14:creationId xmlns:p14="http://schemas.microsoft.com/office/powerpoint/2010/main" val="361618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nice 6"/>
          <p:cNvCxnSpPr/>
          <p:nvPr/>
        </p:nvCxnSpPr>
        <p:spPr>
          <a:xfrm>
            <a:off x="0" y="900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0" y="6048000"/>
            <a:ext cx="9144000" cy="0"/>
          </a:xfrm>
          <a:prstGeom prst="line">
            <a:avLst/>
          </a:prstGeom>
          <a:ln w="15875">
            <a:solidFill>
              <a:srgbClr val="EA85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6480000" y="6336000"/>
            <a:ext cx="2133600" cy="365125"/>
          </a:xfrm>
        </p:spPr>
        <p:txBody>
          <a:bodyPr/>
          <a:lstStyle/>
          <a:p>
            <a:fld id="{785D957D-D829-4070-AC89-93F188FE283C}" type="slidenum">
              <a:rPr lang="cs-CZ" smtClean="0"/>
              <a:t>9</a:t>
            </a:fld>
            <a:endParaRPr lang="cs-CZ" dirty="0"/>
          </a:p>
        </p:txBody>
      </p:sp>
      <p:sp>
        <p:nvSpPr>
          <p:cNvPr id="19" name="Nadpis 1"/>
          <p:cNvSpPr>
            <a:spLocks noGrp="1"/>
          </p:cNvSpPr>
          <p:nvPr>
            <p:ph type="ctrTitle"/>
          </p:nvPr>
        </p:nvSpPr>
        <p:spPr>
          <a:xfrm>
            <a:off x="3203848" y="145207"/>
            <a:ext cx="5652136" cy="728720"/>
          </a:xfrm>
        </p:spPr>
        <p:txBody>
          <a:bodyPr tIns="0">
            <a:normAutofit fontScale="90000"/>
          </a:bodyPr>
          <a:lstStyle/>
          <a:p>
            <a:pPr algn="r">
              <a:spcBef>
                <a:spcPts val="0"/>
              </a:spcBef>
            </a:pPr>
            <a:r>
              <a:rPr lang="cs-CZ" sz="1800" b="1" spc="200" dirty="0" smtClean="0">
                <a:solidFill>
                  <a:srgbClr val="02283F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Book Antiqua" pitchFamily="18" charset="0"/>
                <a:cs typeface="Arial" pitchFamily="34" charset="0"/>
              </a:rPr>
              <a:t>STŘEDNÍ ŠKOLA STAVEBNÍ A TECHNICKÁ</a:t>
            </a:r>
            <a: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600" dirty="0" smtClean="0">
                <a:solidFill>
                  <a:srgbClr val="02283F"/>
                </a:solidFill>
                <a:latin typeface="Arial" pitchFamily="34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Ústí nad Labem, Čelakovského 5, příspěvková organizace</a:t>
            </a:r>
            <a:b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</a:br>
            <a:r>
              <a:rPr lang="cs-CZ" sz="1600" dirty="0" smtClean="0">
                <a:solidFill>
                  <a:srgbClr val="02283F"/>
                </a:solidFill>
                <a:latin typeface="Book Antiqua" pitchFamily="18" charset="0"/>
                <a:cs typeface="Arial" pitchFamily="34" charset="0"/>
              </a:rPr>
              <a:t>Páteřní škola Ústeckého kraje</a:t>
            </a:r>
            <a:endParaRPr lang="cs-CZ" sz="1600" dirty="0">
              <a:solidFill>
                <a:srgbClr val="02283F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80" y="51853"/>
            <a:ext cx="2710588" cy="79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593" y="6117250"/>
            <a:ext cx="3036813" cy="648000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3275856" y="1080000"/>
            <a:ext cx="258737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cs-CZ" sz="3200" b="1" dirty="0" smtClean="0"/>
              <a:t>Použité zdroje</a:t>
            </a:r>
            <a:endParaRPr lang="cs-CZ" sz="32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3528" y="1772816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upload.wikimedia.org/wikipedia/commons/b/b0/Strukt_vzorec_DDT.PNG</a:t>
            </a:r>
            <a:endParaRPr lang="cs-CZ" dirty="0" smtClean="0"/>
          </a:p>
          <a:p>
            <a:endParaRPr lang="cs-CZ" dirty="0"/>
          </a:p>
          <a:p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cs.wikipedia.org/wiki/Soubor:Hazard_T.svg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RNDr. </a:t>
            </a:r>
            <a:r>
              <a:rPr lang="cs-CZ" dirty="0" err="1"/>
              <a:t>BLAŽEK,CSc</a:t>
            </a:r>
            <a:r>
              <a:rPr lang="cs-CZ" dirty="0"/>
              <a:t>., Jaroslav; RNDr. FABINI, Ján. </a:t>
            </a:r>
            <a:r>
              <a:rPr lang="cs-CZ" i="1" dirty="0"/>
              <a:t>Chemie pro studijní obory SOŠ a SOU nechemického zaměření</a:t>
            </a:r>
            <a:r>
              <a:rPr lang="cs-CZ" dirty="0"/>
              <a:t>. Praha: SPN, 1999, ISBN 80-7235-104-4. </a:t>
            </a:r>
          </a:p>
          <a:p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546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290</Words>
  <Application>Microsoft Office PowerPoint</Application>
  <PresentationFormat>Předvádění na obrazovce (4:3)</PresentationFormat>
  <Paragraphs>117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Book Antiqua</vt:lpstr>
      <vt:lpstr>Calibri</vt:lpstr>
      <vt:lpstr>Times New Roman</vt:lpstr>
      <vt:lpstr>Verdana</vt:lpstr>
      <vt:lpstr>Wingdings</vt:lpstr>
      <vt:lpstr>Motiv systému Office</vt:lpstr>
      <vt:lpstr>STŘEDNÍ ŠKOLA STAVEBNÍ A TECHNICKÁ Ústí nad Labem, Čelakovského 5, příspěvková organizace Páteřní škola Ústeckého kraje</vt:lpstr>
      <vt:lpstr>STŘEDNÍ ŠKOLA STAVEBNÍ A TECHNICKÁ Ústí nad Labem, Čelakovského 5, příspěvková organizace Páteřní škola Ústeckého kraje</vt:lpstr>
      <vt:lpstr>STŘEDNÍ ŠKOLA STAVEBNÍ A TECHNICKÁ Ústí nad Labem, Čelakovského 5, příspěvková organizace Páteřní škola Ústeckého kraje</vt:lpstr>
      <vt:lpstr>STŘEDNÍ ŠKOLA STAVEBNÍ A TECHNICKÁ Ústí nad Labem, Čelakovského 5, příspěvková organizace Páteřní škola Ústeckého kraje</vt:lpstr>
      <vt:lpstr>STŘEDNÍ ŠKOLA STAVEBNÍ A TECHNICKÁ Ústí nad Labem, Čelakovského 5, příspěvková organizace Páteřní škola Ústeckého kraje</vt:lpstr>
      <vt:lpstr>STŘEDNÍ ŠKOLA STAVEBNÍ A TECHNICKÁ Ústí nad Labem, Čelakovského 5, příspěvková organizace Páteřní škola Ústeckého kraje</vt:lpstr>
      <vt:lpstr>STŘEDNÍ ŠKOLA STAVEBNÍ A TECHNICKÁ Ústí nad Labem, Čelakovského 5, příspěvková organizace Páteřní škola Ústeckého kraje</vt:lpstr>
      <vt:lpstr>STŘEDNÍ ŠKOLA STAVEBNÍ A TECHNICKÁ Ústí nad Labem, Čelakovského 5, příspěvková organizace Páteřní škola Ústeckého kraje</vt:lpstr>
      <vt:lpstr>STŘEDNÍ ŠKOLA STAVEBNÍ A TECHNICKÁ Ústí nad Labem, Čelakovského 5, příspěvková organizace Páteřní škola Ústeckého kraje</vt:lpstr>
    </vt:vector>
  </TitlesOfParts>
  <Company>Střední škola technická Ústí nad Labem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Střední škola stavební a technická Ústí nad Labem sekce technických oborů</dc:title>
  <dc:creator>Filas</dc:creator>
  <cp:lastModifiedBy>rnohlova</cp:lastModifiedBy>
  <cp:revision>47</cp:revision>
  <dcterms:created xsi:type="dcterms:W3CDTF">2010-11-01T23:40:31Z</dcterms:created>
  <dcterms:modified xsi:type="dcterms:W3CDTF">2020-06-07T15:34:39Z</dcterms:modified>
</cp:coreProperties>
</file>