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96086CA-7186-4F34-980F-DE087A634EFA}" type="datetimeFigureOut">
              <a:rPr lang="cs-CZ" smtClean="0"/>
              <a:t>10. 4. 2020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24A74F3-6233-4B9F-A8FD-77AB9A3C395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86CA-7186-4F34-980F-DE087A634EFA}" type="datetimeFigureOut">
              <a:rPr lang="cs-CZ" smtClean="0"/>
              <a:t>10. 4. 2020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74F3-6233-4B9F-A8FD-77AB9A3C395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86CA-7186-4F34-980F-DE087A634EFA}" type="datetimeFigureOut">
              <a:rPr lang="cs-CZ" smtClean="0"/>
              <a:t>10. 4. 2020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74F3-6233-4B9F-A8FD-77AB9A3C395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96086CA-7186-4F34-980F-DE087A634EFA}" type="datetimeFigureOut">
              <a:rPr lang="cs-CZ" smtClean="0"/>
              <a:t>10. 4. 2020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74F3-6233-4B9F-A8FD-77AB9A3C395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96086CA-7186-4F34-980F-DE087A634EFA}" type="datetimeFigureOut">
              <a:rPr lang="cs-CZ" smtClean="0"/>
              <a:t>10. 4. 2020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24A74F3-6233-4B9F-A8FD-77AB9A3C395F}" type="slidenum">
              <a:rPr lang="cs-CZ" smtClean="0"/>
              <a:t>‹#›</a:t>
            </a:fld>
            <a:endParaRPr lang="cs-CZ"/>
          </a:p>
        </p:txBody>
      </p:sp>
      <p:cxnSp>
        <p:nvCxnSpPr>
          <p:cNvPr id="11" name="Přímá spojovací čár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96086CA-7186-4F34-980F-DE087A634EFA}" type="datetimeFigureOut">
              <a:rPr lang="cs-CZ" smtClean="0"/>
              <a:t>10. 4. 2020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24A74F3-6233-4B9F-A8FD-77AB9A3C395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96086CA-7186-4F34-980F-DE087A634EFA}" type="datetimeFigureOut">
              <a:rPr lang="cs-CZ" smtClean="0"/>
              <a:t>10. 4. 2020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24A74F3-6233-4B9F-A8FD-77AB9A3C395F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86CA-7186-4F34-980F-DE087A634EFA}" type="datetimeFigureOut">
              <a:rPr lang="cs-CZ" smtClean="0"/>
              <a:t>10. 4. 2020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74F3-6233-4B9F-A8FD-77AB9A3C395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96086CA-7186-4F34-980F-DE087A634EFA}" type="datetimeFigureOut">
              <a:rPr lang="cs-CZ" smtClean="0"/>
              <a:t>10. 4. 2020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24A74F3-6233-4B9F-A8FD-77AB9A3C395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96086CA-7186-4F34-980F-DE087A634EFA}" type="datetimeFigureOut">
              <a:rPr lang="cs-CZ" smtClean="0"/>
              <a:t>10. 4. 2020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24A74F3-6233-4B9F-A8FD-77AB9A3C395F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96086CA-7186-4F34-980F-DE087A634EFA}" type="datetimeFigureOut">
              <a:rPr lang="cs-CZ" smtClean="0"/>
              <a:t>10. 4. 2020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24A74F3-6233-4B9F-A8FD-77AB9A3C395F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96086CA-7186-4F34-980F-DE087A634EFA}" type="datetimeFigureOut">
              <a:rPr lang="cs-CZ" smtClean="0"/>
              <a:t>10. 4. 2020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24A74F3-6233-4B9F-A8FD-77AB9A3C395F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cs.m.wikipedia.org/wiki/Pardibick%C3%BD_kraj" TargetMode="External"/><Relationship Id="rId2" Type="http://schemas.openxmlformats.org/officeDocument/2006/relationships/hyperlink" Target="https://www.youtube.com/watch?v=MS3IbqbXuKA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s.m.wikipedia.org/wiki/Jan_Mac%C3%A1k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www.youtube.com/watch?v=MS3IbqbXuK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Pardubický kraj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	</a:t>
            </a:r>
            <a:r>
              <a:rPr lang="cs-CZ" dirty="0" err="1" smtClean="0"/>
              <a:t>Houzarová</a:t>
            </a:r>
            <a:r>
              <a:rPr lang="cs-CZ" dirty="0" smtClean="0"/>
              <a:t> Vendula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</a:t>
            </a:r>
            <a:r>
              <a:rPr lang="cs-CZ" sz="1600" dirty="0" smtClean="0">
                <a:latin typeface="Times New Roman" pitchFamily="18" charset="0"/>
                <a:cs typeface="Times New Roman" pitchFamily="18" charset="0"/>
                <a:hlinkClick r:id="rId2"/>
              </a:rPr>
              <a:t>www.youtube.com/watch?v=MS3IbqbXuKA</a:t>
            </a:r>
            <a:endParaRPr lang="cs-CZ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https://cs.m.wikipedia.org/wiki/Pardibick</a:t>
            </a:r>
            <a:r>
              <a:rPr lang="cs-CZ" sz="1600" dirty="0" smtClean="0">
                <a:hlinkClick r:id="rId3"/>
              </a:rPr>
              <a:t>%C3%BD_kraj</a:t>
            </a:r>
            <a:endParaRPr lang="cs-CZ" sz="1600" dirty="0" smtClean="0"/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https://cs.m.wikipedia.org/wiki/Jan_Mac</a:t>
            </a:r>
            <a:r>
              <a:rPr lang="cs-CZ" sz="1600" dirty="0" smtClean="0">
                <a:hlinkClick r:id="rId4"/>
              </a:rPr>
              <a:t>%C3%A1k</a:t>
            </a:r>
            <a:endParaRPr lang="cs-CZ" sz="1600" dirty="0" smtClean="0"/>
          </a:p>
          <a:p>
            <a:endParaRPr lang="cs-CZ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informace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954634"/>
          </a:xfrm>
        </p:spPr>
        <p:txBody>
          <a:bodyPr>
            <a:normAutofit/>
          </a:bodyPr>
          <a:lstStyle/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Rozloha: 4 519km</a:t>
            </a:r>
            <a:r>
              <a:rPr lang="cs-CZ" sz="1600" dirty="0" smtClean="0"/>
              <a:t>²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Počet obyvatel: 520 316 (2019)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Hustota zalidnění: 114ob./km²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Nejvyšší bod: Králický Sněžník (1 424 m)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Sídlo: Pardubice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Hejtman: Martin Netolický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Okresy: 4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Obec s Rozšířenou Působností (ORP): 15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Obec s Pověřeným Obecním Úřadem (POÚ): 26</a:t>
            </a:r>
          </a:p>
          <a:p>
            <a:endParaRPr lang="cs-CZ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Pardubický kraj – zna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22" y="1500174"/>
            <a:ext cx="2141081" cy="2786082"/>
          </a:xfrm>
          <a:prstGeom prst="rect">
            <a:avLst/>
          </a:prstGeom>
          <a:noFill/>
        </p:spPr>
      </p:pic>
      <p:pic>
        <p:nvPicPr>
          <p:cNvPr id="2052" name="Picture 4" descr="Pardubický kraj – vlajk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2" y="4643446"/>
            <a:ext cx="2714644" cy="1810647"/>
          </a:xfrm>
          <a:prstGeom prst="rect">
            <a:avLst/>
          </a:prstGeom>
          <a:noFill/>
        </p:spPr>
      </p:pic>
      <p:sp>
        <p:nvSpPr>
          <p:cNvPr id="7" name="TextovéPole 6"/>
          <p:cNvSpPr txBox="1"/>
          <p:nvPr/>
        </p:nvSpPr>
        <p:spPr>
          <a:xfrm>
            <a:off x="5929322" y="4214818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Znak kraje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1643042" y="6500834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Vlajka kraje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Pardubický kraj poprvé vznikl krajskou reformou z roku 1855, kdy zahrnul části původních krajů Chrudim, Čáslav, Jičín a Praha.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V roce 1918 po vyhlášení Československé republiky byla část dnešního Pardubického kraje součástí jedné z německých provincií vyhlášených německými menšinami.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V roce 1949 bylo po zestátnění veřejné správy obnoveno třináct krajů,, mezi ně patřil i Pardubický kraj.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Dnešní území Pardubického kraje, společně s dnešním územím Královéhradeckého kraje, bylo zahrnuto v tehdejším Východočeském kraji.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V roce 1990 byly krajské národní výbory zrušeny a do roku 2000 funguje krajská správa osmi krajů.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Kraje definitivně vznikly 1. ledna 2000, samosprávné kompetence získaly na základě zákona o krajích (krajské zřízení), dne 12. listopadu 2000 proběhly první volby do nově zřízených zastupitelství.</a:t>
            </a:r>
          </a:p>
          <a:p>
            <a:endParaRPr lang="cs-CZ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Území Pardubického kraje v zrcadle času | ČSÚ v Pardubicíc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8685375" cy="61436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Přírodní podmínky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Většinu území tvoří pahorkatiny a vrchoviny předcházející do nížin kolem Labe.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Na hranici s Polskem se tyčí třetí nejvyšší pohoří v Česku, </a:t>
            </a:r>
          </a:p>
          <a:p>
            <a:pPr>
              <a:buNone/>
            </a:pP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masív Králického Sněžníku.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Na něj k severozápadu navazují nižší a plošší Orlické Hory.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Na jihu začíná Železnými horami a Žďárskými vrchy </a:t>
            </a:r>
          </a:p>
          <a:p>
            <a:pPr>
              <a:buNone/>
            </a:pP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Českomoravská vrchovina.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Větší část území kraje odvodňuje Labe, nejdelší řekou na </a:t>
            </a:r>
          </a:p>
          <a:p>
            <a:pPr>
              <a:buNone/>
            </a:pP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území kraje je levobřežní labský přítok </a:t>
            </a:r>
            <a:r>
              <a:rPr lang="cs-CZ" sz="1600" dirty="0" err="1" smtClean="0">
                <a:latin typeface="Times New Roman" pitchFamily="18" charset="0"/>
                <a:cs typeface="Times New Roman" pitchFamily="18" charset="0"/>
              </a:rPr>
              <a:t>Chrudimka</a:t>
            </a: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Krajem prochází hlavní evropské </a:t>
            </a:r>
            <a:r>
              <a:rPr lang="cs-CZ" sz="1600" dirty="0" err="1" smtClean="0">
                <a:latin typeface="Times New Roman" pitchFamily="18" charset="0"/>
                <a:cs typeface="Times New Roman" pitchFamily="18" charset="0"/>
              </a:rPr>
              <a:t>rozvodí</a:t>
            </a: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 mezi Severním a </a:t>
            </a:r>
          </a:p>
          <a:p>
            <a:pPr>
              <a:buNone/>
            </a:pP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Černým mořem.</a:t>
            </a:r>
            <a:endParaRPr lang="cs-CZ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Králický Sněžník (hora) – Wikipedi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2285992"/>
            <a:ext cx="2735353" cy="4000504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6215074" y="6429396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Králický Sněžník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Členění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23317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Okres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Počet obyvatel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Rozloha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cs-CZ" kern="1200" dirty="0" smtClean="0"/>
                        <a:t>% obyvatel</a:t>
                      </a:r>
                      <a:endParaRPr lang="cs-CZ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Hust</a:t>
                      </a:r>
                      <a:r>
                        <a:rPr lang="cs-CZ" dirty="0" smtClean="0"/>
                        <a:t>. </a:t>
                      </a:r>
                      <a:r>
                        <a:rPr lang="cs-CZ" dirty="0" err="1" smtClean="0"/>
                        <a:t>zal</a:t>
                      </a:r>
                      <a:r>
                        <a:rPr lang="cs-CZ" dirty="0" smtClean="0"/>
                        <a:t>.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Počet Obcí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Chrudim</a:t>
                      </a:r>
                      <a:endParaRPr lang="cs-CZ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103 945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993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20,2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108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Pardubice</a:t>
                      </a:r>
                      <a:endParaRPr lang="cs-CZ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169 836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880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32,8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192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112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Svitavy</a:t>
                      </a:r>
                      <a:endParaRPr lang="cs-CZ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104 189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1 379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20,2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116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Ústí</a:t>
                      </a:r>
                      <a:r>
                        <a:rPr lang="cs-CZ" sz="1600" baseline="0" dirty="0" smtClean="0"/>
                        <a:t> nad Orlicí</a:t>
                      </a:r>
                      <a:endParaRPr lang="cs-CZ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138 179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1 267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26,8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115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Města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29667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Město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Počet obyvatel (1.1.2018)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Pardubice</a:t>
                      </a:r>
                      <a:endParaRPr lang="cs-CZ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90 335</a:t>
                      </a:r>
                      <a:endParaRPr lang="cs-CZ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Chrudim</a:t>
                      </a:r>
                      <a:endParaRPr lang="cs-CZ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23 133</a:t>
                      </a:r>
                      <a:endParaRPr lang="cs-CZ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Svitavy</a:t>
                      </a:r>
                      <a:endParaRPr lang="cs-CZ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16 937</a:t>
                      </a:r>
                      <a:endParaRPr lang="cs-CZ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Česká Třebová</a:t>
                      </a:r>
                      <a:endParaRPr lang="cs-CZ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15 512</a:t>
                      </a:r>
                      <a:endParaRPr lang="cs-CZ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Ústí nad Orlicí</a:t>
                      </a:r>
                      <a:endParaRPr lang="cs-CZ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14 163</a:t>
                      </a:r>
                      <a:endParaRPr lang="cs-CZ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Vysoké Mýto</a:t>
                      </a:r>
                      <a:endParaRPr lang="cs-CZ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12 318</a:t>
                      </a:r>
                      <a:endParaRPr lang="cs-CZ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Litomyšl</a:t>
                      </a:r>
                      <a:endParaRPr lang="cs-CZ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10 278 </a:t>
                      </a:r>
                      <a:endParaRPr lang="cs-CZ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428596" y="4857760"/>
          <a:ext cx="8286808" cy="67056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143404"/>
                <a:gridCol w="4143404"/>
              </a:tblGrid>
              <a:tr h="285752">
                <a:tc>
                  <a:txBody>
                    <a:bodyPr/>
                    <a:lstStyle/>
                    <a:p>
                      <a:r>
                        <a:rPr lang="cs-CZ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Moravská Třebová</a:t>
                      </a:r>
                      <a:endParaRPr lang="cs-CZ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10 111</a:t>
                      </a:r>
                      <a:endParaRPr lang="cs-CZ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r>
                        <a:rPr lang="cs-CZ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Lanškroun</a:t>
                      </a:r>
                      <a:endParaRPr lang="cs-CZ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10 000</a:t>
                      </a:r>
                      <a:endParaRPr lang="cs-CZ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Hospodářství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entury Gothic" pitchFamily="34" charset="0"/>
              <a:buChar char="•"/>
            </a:pPr>
            <a:r>
              <a:rPr lang="cs-CZ" dirty="0" smtClean="0"/>
              <a:t>Průmysl:</a:t>
            </a:r>
          </a:p>
          <a:p>
            <a:pPr>
              <a:buFont typeface="Times New Roman" pitchFamily="18" charset="0"/>
              <a:buChar char="→"/>
            </a:pP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Nejsilnější je všeobecné strojírenství dále pak průmysl textilní, oděvní, kožedělný, nejvyšší podíl na celostátní produkci má průmysl chemický.</a:t>
            </a:r>
          </a:p>
          <a:p>
            <a:pPr>
              <a:buFont typeface="Times New Roman" pitchFamily="18" charset="0"/>
              <a:buChar char="→"/>
            </a:pP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Pardubický kraj je také známý pro výrobu Semtexu.</a:t>
            </a:r>
          </a:p>
          <a:p>
            <a:pPr>
              <a:buFont typeface="Century Gothic" pitchFamily="34" charset="0"/>
              <a:buChar char="•"/>
            </a:pPr>
            <a:r>
              <a:rPr lang="cs-CZ" dirty="0" smtClean="0"/>
              <a:t>Cestovní ruch:</a:t>
            </a:r>
          </a:p>
          <a:p>
            <a:pPr>
              <a:buFont typeface="Times New Roman" pitchFamily="18" charset="0"/>
              <a:buChar char="→"/>
            </a:pP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Postupně se v kraji rozvíjí i cestovní ruch. Na podporu jeho rozvoje kraj založil s ostatními subjekty Destilační společnost Východní Čechy.</a:t>
            </a:r>
            <a:endParaRPr lang="cs-CZ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AutoShape 2" descr="Exkluzivní odhalení redesignu Semtex... - Jake Energy Drink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8436" name="AutoShape 4" descr="Exkluzivní odhalení redesignu Semtex... - Jake Energy Drink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8438" name="AutoShape 6" descr="Exkluzivní odhalení redesignu Semtex... - Jake Energy Drink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8440" name="AutoShape 8" descr="Exkluzivní odhalení redesignu Semtex... - Jake Energy Drink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8442" name="Picture 10" descr="SEMTE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4572008"/>
            <a:ext cx="3286148" cy="1587981"/>
          </a:xfrm>
          <a:prstGeom prst="rect">
            <a:avLst/>
          </a:prstGeom>
          <a:noFill/>
        </p:spPr>
      </p:pic>
      <p:pic>
        <p:nvPicPr>
          <p:cNvPr id="18444" name="Picture 12" descr="Semtex Original | Mistrovství ČR v počítačových hrác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4036182"/>
            <a:ext cx="5643634" cy="28218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Jan Macák (</a:t>
            </a:r>
            <a:r>
              <a:rPr lang="cs-CZ" dirty="0" err="1" smtClean="0"/>
              <a:t>YouTuber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Jan Macák alias </a:t>
            </a:r>
            <a:r>
              <a:rPr lang="cs-CZ" sz="1600" dirty="0" err="1" smtClean="0">
                <a:latin typeface="Times New Roman" pitchFamily="18" charset="0"/>
                <a:cs typeface="Times New Roman" pitchFamily="18" charset="0"/>
              </a:rPr>
              <a:t>MenT</a:t>
            </a: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cs-CZ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Český </a:t>
            </a:r>
            <a:r>
              <a:rPr lang="cs-CZ" sz="1600" dirty="0" err="1" smtClean="0">
                <a:latin typeface="Times New Roman" pitchFamily="18" charset="0"/>
                <a:cs typeface="Times New Roman" pitchFamily="18" charset="0"/>
              </a:rPr>
              <a:t>YouTuber</a:t>
            </a: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Narozen 28. července 1997 v </a:t>
            </a:r>
            <a:r>
              <a:rPr lang="cs-CZ" sz="1600" dirty="0" err="1" smtClean="0">
                <a:latin typeface="Times New Roman" pitchFamily="18" charset="0"/>
                <a:cs typeface="Times New Roman" pitchFamily="18" charset="0"/>
              </a:rPr>
              <a:t>Parubicích</a:t>
            </a: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Založení kanálu proběhlo 1. listopadu 2009.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Počet odběratelů kolem 22. března 2020 je 1 340 000.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Své první video nahrál když mu bylo 12 let.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K natáčení her se dostal postupně přes videohru GTA: San </a:t>
            </a:r>
            <a:r>
              <a:rPr lang="cs-CZ" sz="1600" dirty="0" err="1" smtClean="0">
                <a:latin typeface="Times New Roman" pitchFamily="18" charset="0"/>
                <a:cs typeface="Times New Roman" pitchFamily="18" charset="0"/>
              </a:rPr>
              <a:t>Andreas</a:t>
            </a: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, u které s kamarády trávil volný čas.</a:t>
            </a:r>
          </a:p>
          <a:p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Postupem času se seznámil s ostatními </a:t>
            </a:r>
            <a:r>
              <a:rPr lang="cs-CZ" sz="1600" dirty="0" err="1" smtClean="0">
                <a:latin typeface="Times New Roman" pitchFamily="18" charset="0"/>
                <a:cs typeface="Times New Roman" pitchFamily="18" charset="0"/>
              </a:rPr>
              <a:t>YouTubery</a:t>
            </a: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 a procestoval s nimi skoro celou zemi.</a:t>
            </a:r>
          </a:p>
          <a:p>
            <a:r>
              <a:rPr lang="cs-CZ" sz="1600" dirty="0" smtClean="0">
                <a:hlinkClick r:id="rId2"/>
              </a:rPr>
              <a:t>https://www.youtube.com/watch?v=MS3IbqbXuKA</a:t>
            </a:r>
            <a:endParaRPr lang="cs-CZ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 descr="Jan Macák citáty (35 citátů) | Citáty slavných osobností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1357298"/>
            <a:ext cx="2000263" cy="22267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151</TotalTime>
  <Words>527</Words>
  <Application>Microsoft Office PowerPoint</Application>
  <PresentationFormat>Předvádění na obrazovce (4:3)</PresentationFormat>
  <Paragraphs>106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Talent</vt:lpstr>
      <vt:lpstr>Pardubický kraj</vt:lpstr>
      <vt:lpstr>Základní informace</vt:lpstr>
      <vt:lpstr>Historie</vt:lpstr>
      <vt:lpstr>Snímek 4</vt:lpstr>
      <vt:lpstr>Přírodní podmínky</vt:lpstr>
      <vt:lpstr>Členění</vt:lpstr>
      <vt:lpstr>Města</vt:lpstr>
      <vt:lpstr>Hospodářství</vt:lpstr>
      <vt:lpstr>Jan Macák (YouTuber)</vt:lpstr>
      <vt:lpstr>DĚKUJI ZA POZORNOST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Pardubický kraj</dc:title>
  <dc:creator>pavel1226</dc:creator>
  <cp:lastModifiedBy>pavel1226</cp:lastModifiedBy>
  <cp:revision>15</cp:revision>
  <dcterms:created xsi:type="dcterms:W3CDTF">2020-04-10T13:59:28Z</dcterms:created>
  <dcterms:modified xsi:type="dcterms:W3CDTF">2020-04-10T16:31:14Z</dcterms:modified>
</cp:coreProperties>
</file>