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7FF987-EBEC-4185-AA9F-05710AD7138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07795-A69F-498B-8E93-F997C4B09DC7}" type="slidenum">
              <a:rPr lang="cs-CZ"/>
              <a:pPr/>
              <a:t>1</a:t>
            </a:fld>
            <a:endParaRPr lang="cs-CZ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80315-6A91-44B3-8C36-5E90891D1EC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D0986-BBC0-4D8A-A532-67235D4ADF0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CAC41-6159-4C7B-8D58-3CD91E08FDD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C1B24-3AD1-48B3-B854-6EF19E2F60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33ED8-321F-45C9-9BC3-E9CB3B197F2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571F6-648A-45CF-83CE-DFE88DFD8EF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5CE8E-447A-4B0D-8851-EE69B3686C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81C5C-2BB3-4EFB-8F44-68288A7FEC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520D5-F01E-461E-83A0-C9EA4EA3EA1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E9D7B-CB21-4FB3-933A-9F24A3E01A2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42AF8-2EAD-4E2F-A148-673B1AE1540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C3C6FF-7C8B-4BE1-A98C-76B3D2B247C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Interior_of_St._Vitus_Cathedral_Prague_01.jpg" TargetMode="External"/><Relationship Id="rId3" Type="http://schemas.openxmlformats.org/officeDocument/2006/relationships/hyperlink" Target="http://cs.wikipedia.org/wiki/Soubor:Tagpfauenauge.jpg" TargetMode="External"/><Relationship Id="rId7" Type="http://schemas.openxmlformats.org/officeDocument/2006/relationships/hyperlink" Target="http://commons.wikimedia.org/wiki/File:Facade-notre-dame-paris-ciel-bleu.JPG" TargetMode="External"/><Relationship Id="rId2" Type="http://schemas.openxmlformats.org/officeDocument/2006/relationships/hyperlink" Target="http://commons.wikimedia.org/wiki/File:Narcissus_poeticus_%28Flower_Closeup%2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elvedere_Wien5.jpg" TargetMode="External"/><Relationship Id="rId5" Type="http://schemas.openxmlformats.org/officeDocument/2006/relationships/hyperlink" Target="http://commons.wikimedia.org/wiki/File:Ranunculus_acris_ENBLA05.JPG" TargetMode="External"/><Relationship Id="rId4" Type="http://schemas.openxmlformats.org/officeDocument/2006/relationships/hyperlink" Target="http://commons.wikimedia.org/wiki/File:Le%C5%A1n%C3%A1,_z%C3%A1mek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Osová souměrnost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Útvary souměrné podle osy, </a:t>
            </a:r>
          </a:p>
          <a:p>
            <a:r>
              <a:rPr lang="cs-CZ"/>
              <a:t>osa úsečky, osa úhlu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55650" y="5734050"/>
            <a:ext cx="76327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100" i="1">
                <a:solidFill>
                  <a:schemeClr val="accent2"/>
                </a:solidFill>
              </a:rPr>
              <a:t>Autorem materiálu a všech jeho částí, není-li uvedeno jinak, je Mgr. Dana Černíková.</a:t>
            </a:r>
            <a:br>
              <a:rPr lang="cs-CZ" sz="1100" i="1">
                <a:solidFill>
                  <a:schemeClr val="accent2"/>
                </a:solidFill>
              </a:rPr>
            </a:br>
            <a:r>
              <a:rPr lang="cs-CZ" sz="1100" i="1">
                <a:solidFill>
                  <a:schemeClr val="accent2"/>
                </a:solidFill>
              </a:rPr>
              <a:t>Dostupné z Metodického portálu www.rvp.cz, ISSN: 1802-4785, financovaného z ESF a státního rozpočtu ČR.</a:t>
            </a:r>
            <a:br>
              <a:rPr lang="cs-CZ" sz="1100" i="1">
                <a:solidFill>
                  <a:schemeClr val="accent2"/>
                </a:solidFill>
              </a:rPr>
            </a:br>
            <a:r>
              <a:rPr lang="cs-CZ" sz="1100" i="1">
                <a:solidFill>
                  <a:schemeClr val="accent2"/>
                </a:solidFill>
              </a:rPr>
              <a:t>Provozováno Výzkumným ústavem pedagogickým v Praze.</a:t>
            </a:r>
          </a:p>
          <a:p>
            <a:pPr>
              <a:spcBef>
                <a:spcPct val="50000"/>
              </a:spcBef>
            </a:pPr>
            <a:endParaRPr lang="cs-CZ" sz="110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300788" y="2060575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1187450" y="620713"/>
            <a:ext cx="1990725" cy="1493837"/>
            <a:chOff x="839" y="527"/>
            <a:chExt cx="1254" cy="941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9" y="527"/>
              <a:ext cx="1254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839" y="1253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708400" y="476250"/>
            <a:ext cx="2101850" cy="1677988"/>
            <a:chOff x="2472" y="300"/>
            <a:chExt cx="1324" cy="1057"/>
          </a:xfrm>
        </p:grpSpPr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2" y="300"/>
              <a:ext cx="1324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2517" y="1162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6156325" y="620713"/>
            <a:ext cx="2627313" cy="1751012"/>
            <a:chOff x="3923" y="482"/>
            <a:chExt cx="1655" cy="1103"/>
          </a:xfrm>
        </p:grpSpPr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" y="482"/>
              <a:ext cx="1655" cy="1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3969" y="1298"/>
              <a:ext cx="2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/>
            <a:r>
              <a:rPr lang="cs-CZ" sz="3200"/>
              <a:t>Zdroje: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1400"/>
              <a:t>Všechny uveřejněné odkazy [cit. 2011-02-19]. Dostupné pod licencí Creative Commons na WWW: </a:t>
            </a:r>
          </a:p>
          <a:p>
            <a:r>
              <a:rPr lang="cs-CZ" sz="1400"/>
              <a:t>1. HUMMERT Chriastian. &lt;</a:t>
            </a:r>
            <a:r>
              <a:rPr lang="cs-CZ" sz="1400">
                <a:hlinkClick r:id="rId2"/>
              </a:rPr>
              <a:t>http://commons.wikimedia.org/wiki/File:Narcissus_poeticus_%28Flower_Closeup%29.jpg</a:t>
            </a:r>
            <a:r>
              <a:rPr lang="cs-CZ" sz="1400"/>
              <a:t>&gt;</a:t>
            </a:r>
          </a:p>
          <a:p>
            <a:r>
              <a:rPr lang="cs-CZ" sz="1400"/>
              <a:t>2. GIMMEL, Benjamin. &lt;</a:t>
            </a:r>
            <a:r>
              <a:rPr lang="cs-CZ" sz="1400">
                <a:hlinkClick r:id="rId3"/>
              </a:rPr>
              <a:t>http://cs.wikipedia.org/wiki/Soubor:Tagpfauenauge.jpg</a:t>
            </a:r>
            <a:r>
              <a:rPr lang="cs-CZ" sz="1400"/>
              <a:t>&gt;</a:t>
            </a:r>
          </a:p>
          <a:p>
            <a:r>
              <a:rPr lang="cs-CZ" sz="1400"/>
              <a:t>3. PALICKAP. &lt;</a:t>
            </a:r>
            <a:r>
              <a:rPr lang="cs-CZ" sz="1400">
                <a:hlinkClick r:id="rId4"/>
              </a:rPr>
              <a:t>http://commons.wikimedia.org/wiki/File:Le%C5%A1n%C3%A1,_z%C3%A1mek.jpg</a:t>
            </a:r>
            <a:r>
              <a:rPr lang="cs-CZ" sz="1400"/>
              <a:t>&gt;</a:t>
            </a:r>
          </a:p>
          <a:p>
            <a:r>
              <a:rPr lang="cs-CZ" sz="1400"/>
              <a:t>4. BLASUTTO, Enrico. &lt;</a:t>
            </a:r>
            <a:r>
              <a:rPr lang="cs-CZ" sz="1400">
                <a:hlinkClick r:id="rId5"/>
              </a:rPr>
              <a:t>http://commons.wikimedia.org/wiki/File:Ranunculus_acris_ENBLA05.JPG</a:t>
            </a:r>
            <a:r>
              <a:rPr lang="cs-CZ" sz="1400"/>
              <a:t>&gt;</a:t>
            </a:r>
          </a:p>
          <a:p>
            <a:r>
              <a:rPr lang="cs-CZ" sz="1400"/>
              <a:t>5. WERCKMEISTER. &lt;</a:t>
            </a:r>
            <a:r>
              <a:rPr lang="cs-CZ" sz="1400">
                <a:hlinkClick r:id="rId6"/>
              </a:rPr>
              <a:t>http://commons.wikimedia.org/wiki/File:Belvedere_Wien5.jpg</a:t>
            </a:r>
            <a:r>
              <a:rPr lang="cs-CZ" sz="1400"/>
              <a:t>&gt;</a:t>
            </a:r>
          </a:p>
          <a:p>
            <a:r>
              <a:rPr lang="cs-CZ" sz="1400"/>
              <a:t>6. NITOT, Tristan. &lt;</a:t>
            </a:r>
            <a:r>
              <a:rPr lang="cs-CZ" sz="1400">
                <a:hlinkClick r:id="rId7"/>
              </a:rPr>
              <a:t>http://commons.wikimedia.org/wiki/File:Facade-notre-dame-paris-ciel-bleu.JPG</a:t>
            </a:r>
            <a:r>
              <a:rPr lang="cs-CZ" sz="1400"/>
              <a:t>&gt;</a:t>
            </a:r>
          </a:p>
          <a:p>
            <a:r>
              <a:rPr lang="cs-CZ" sz="1400"/>
              <a:t>7. ACONCAGUA. &lt;</a:t>
            </a:r>
            <a:r>
              <a:rPr lang="cs-CZ" sz="1400">
                <a:hlinkClick r:id="rId8"/>
              </a:rPr>
              <a:t>http://cs.wikipedia.org/wiki/Soubor:Interior_of_St._Vitus_Cathedral_Prague_01.jpg</a:t>
            </a:r>
            <a:r>
              <a:rPr lang="cs-CZ" sz="1400"/>
              <a:t>&gt;</a:t>
            </a:r>
          </a:p>
          <a:p>
            <a:endParaRPr 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/>
              <a:t>Obrázek, který překlopíme podle přímky o (osy souměrnosti), a on se kryje, se nazývá </a:t>
            </a:r>
            <a:r>
              <a:rPr lang="cs-CZ" sz="2000" b="1"/>
              <a:t>osově souměrný podle přímky o</a:t>
            </a:r>
            <a:r>
              <a:rPr lang="cs-CZ" sz="2000"/>
              <a:t>.</a:t>
            </a:r>
            <a:r>
              <a:rPr lang="cs-CZ" sz="1800"/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935038" y="3644900"/>
            <a:ext cx="1800225" cy="15843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916238" y="1844675"/>
            <a:ext cx="2232025" cy="187166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659563" y="2708275"/>
            <a:ext cx="1511300" cy="2376488"/>
          </a:xfrm>
          <a:prstGeom prst="upArrow">
            <a:avLst>
              <a:gd name="adj1" fmla="val 50000"/>
              <a:gd name="adj2" fmla="val 39312"/>
            </a:avLst>
          </a:prstGeom>
          <a:solidFill>
            <a:srgbClr val="FFFF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7416800" y="2133600"/>
            <a:ext cx="0" cy="4175125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95288" y="260350"/>
            <a:ext cx="820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Úkol č. 1: Překresli si obrázky na průsvitku. Potom </a:t>
            </a:r>
            <a:r>
              <a:rPr lang="cs-CZ" sz="2000">
                <a:latin typeface="Arial" charset="0"/>
              </a:rPr>
              <a:t>je </a:t>
            </a:r>
            <a:r>
              <a:rPr lang="cs-CZ" sz="2000"/>
              <a:t>zkus přeložit, tak aby se útvar kryl.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2916238" y="1844675"/>
            <a:ext cx="2232025" cy="187166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3598863" y="4437063"/>
            <a:ext cx="2520950" cy="1943100"/>
          </a:xfrm>
          <a:prstGeom prst="star5">
            <a:avLst/>
          </a:prstGeom>
          <a:solidFill>
            <a:srgbClr val="FFFF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835150" y="2708275"/>
            <a:ext cx="0" cy="3168650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030663" y="1412875"/>
            <a:ext cx="0" cy="3024188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859338" y="3357563"/>
            <a:ext cx="0" cy="3500437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32" grpId="0" animBg="1"/>
      <p:bldP spid="5133" grpId="0" build="allAtOnce"/>
      <p:bldP spid="5129" grpId="0" animBg="1"/>
      <p:bldP spid="5130" grpId="0" animBg="1"/>
      <p:bldP spid="51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627313" y="476250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Osově souměrné obrazce</a:t>
            </a:r>
            <a:r>
              <a:rPr lang="cs-CZ"/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00113" y="76517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V přírodě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00113" y="3500438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V architektuře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05263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716338"/>
            <a:ext cx="19129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500438"/>
            <a:ext cx="194151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268413"/>
            <a:ext cx="25209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900113" y="1268413"/>
            <a:ext cx="2449512" cy="1800225"/>
            <a:chOff x="839" y="527"/>
            <a:chExt cx="1254" cy="941"/>
          </a:xfrm>
        </p:grpSpPr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9" y="527"/>
              <a:ext cx="1254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839" y="1253"/>
              <a:ext cx="22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2195513" y="765175"/>
            <a:ext cx="431800" cy="2735263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1196975"/>
            <a:ext cx="23177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4716463" y="908050"/>
            <a:ext cx="792162" cy="2663825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4067175" y="2708275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6372225" y="26368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6372225" y="1268413"/>
            <a:ext cx="2520950" cy="1679575"/>
            <a:chOff x="4014" y="799"/>
            <a:chExt cx="1588" cy="1058"/>
          </a:xfrm>
        </p:grpSpPr>
        <p:pic>
          <p:nvPicPr>
            <p:cNvPr id="3103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14" y="799"/>
              <a:ext cx="1588" cy="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>
              <a:off x="4014" y="1661"/>
              <a:ext cx="3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7308850" y="404813"/>
            <a:ext cx="431800" cy="2952750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827088" y="5805488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3109" name="Group 37"/>
          <p:cNvGrpSpPr>
            <a:grpSpLocks/>
          </p:cNvGrpSpPr>
          <p:nvPr/>
        </p:nvGrpSpPr>
        <p:grpSpPr bwMode="auto">
          <a:xfrm>
            <a:off x="755650" y="4005263"/>
            <a:ext cx="2808288" cy="2106612"/>
            <a:chOff x="476" y="2523"/>
            <a:chExt cx="1769" cy="1327"/>
          </a:xfrm>
        </p:grpSpPr>
        <p:pic>
          <p:nvPicPr>
            <p:cNvPr id="3107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2523"/>
              <a:ext cx="1769" cy="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08" name="Text Box 36"/>
            <p:cNvSpPr txBox="1">
              <a:spLocks noChangeArrowheads="1"/>
            </p:cNvSpPr>
            <p:nvPr/>
          </p:nvSpPr>
          <p:spPr bwMode="auto">
            <a:xfrm>
              <a:off x="521" y="3657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2195513" y="3716338"/>
            <a:ext cx="0" cy="2592387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4356100" y="6308725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4284663" y="3716338"/>
            <a:ext cx="1912937" cy="2897187"/>
            <a:chOff x="2699" y="2341"/>
            <a:chExt cx="1205" cy="1825"/>
          </a:xfrm>
        </p:grpSpPr>
        <p:pic>
          <p:nvPicPr>
            <p:cNvPr id="3111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" y="2341"/>
              <a:ext cx="1205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12" name="Text Box 40"/>
            <p:cNvSpPr txBox="1">
              <a:spLocks noChangeArrowheads="1"/>
            </p:cNvSpPr>
            <p:nvPr/>
          </p:nvSpPr>
          <p:spPr bwMode="auto">
            <a:xfrm>
              <a:off x="2744" y="3974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5219700" y="3284538"/>
            <a:ext cx="33338" cy="3384550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95288" y="6308725"/>
            <a:ext cx="482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Úkol č. 2: Naznač osy souměrnosti.</a:t>
            </a: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6732588" y="6092825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3117" name="Group 45"/>
          <p:cNvGrpSpPr>
            <a:grpSpLocks/>
          </p:cNvGrpSpPr>
          <p:nvPr/>
        </p:nvGrpSpPr>
        <p:grpSpPr bwMode="auto">
          <a:xfrm>
            <a:off x="6659563" y="3500438"/>
            <a:ext cx="1941512" cy="2898775"/>
            <a:chOff x="4195" y="2205"/>
            <a:chExt cx="1223" cy="1826"/>
          </a:xfrm>
        </p:grpSpPr>
        <p:pic>
          <p:nvPicPr>
            <p:cNvPr id="3115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5" y="2205"/>
              <a:ext cx="1223" cy="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16" name="Text Box 44"/>
            <p:cNvSpPr txBox="1">
              <a:spLocks noChangeArrowheads="1"/>
            </p:cNvSpPr>
            <p:nvPr/>
          </p:nvSpPr>
          <p:spPr bwMode="auto">
            <a:xfrm>
              <a:off x="4241" y="3838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7596188" y="3284538"/>
            <a:ext cx="0" cy="3457575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sz="2400" b="1"/>
              <a:t>Úkol č. 3</a:t>
            </a:r>
            <a:r>
              <a:rPr lang="cs-CZ" sz="2400"/>
              <a:t>: Kolik os souměrnosti mají dané obrazce?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71550" y="1484313"/>
            <a:ext cx="2160588" cy="19446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95288" y="4365625"/>
            <a:ext cx="2879725" cy="1368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6372225" y="1341438"/>
            <a:ext cx="2090738" cy="21621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924300" y="2852738"/>
            <a:ext cx="3454400" cy="273685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35375" y="1700213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/>
              <a:t>4 osy souměrnosti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187450" y="6021388"/>
            <a:ext cx="1512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/>
              <a:t>2 osy souměrnosti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292725" y="5876925"/>
            <a:ext cx="1800225" cy="581025"/>
          </a:xfrm>
          <a:prstGeom prst="rect">
            <a:avLst/>
          </a:prstGeom>
          <a:noFill/>
          <a:ln w="9525">
            <a:noFill/>
            <a:prstDash val="lg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/>
              <a:t>3 osy souměrnosti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019925" y="3716338"/>
            <a:ext cx="15843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/>
              <a:t>Nekonečně mnoho os souměrnosti procházející středem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84213" y="1196975"/>
            <a:ext cx="2879725" cy="2592388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611188" y="1125538"/>
            <a:ext cx="2952750" cy="2590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051050" y="981075"/>
            <a:ext cx="0" cy="3095625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23850" y="2420938"/>
            <a:ext cx="3744913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50825" y="422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1835150" y="3789363"/>
            <a:ext cx="0" cy="2447925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07950" y="5013325"/>
            <a:ext cx="3671888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5651500" y="2276475"/>
            <a:ext cx="0" cy="360045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3419475" y="3933825"/>
            <a:ext cx="3673475" cy="19431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 flipV="1">
            <a:off x="4427538" y="4076700"/>
            <a:ext cx="3097212" cy="1584325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6156325" y="1412875"/>
            <a:ext cx="2592388" cy="2160588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6300788" y="1125538"/>
            <a:ext cx="2159000" cy="2590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7164388" y="981075"/>
            <a:ext cx="431800" cy="2808288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5" grpId="0"/>
      <p:bldP spid="6156" grpId="0"/>
      <p:bldP spid="6157" grpId="0" animBg="1"/>
      <p:bldP spid="6158" grpId="0" animBg="1"/>
      <p:bldP spid="6159" grpId="0" animBg="1"/>
      <p:bldP spid="6160" grpId="0" animBg="1"/>
      <p:bldP spid="6162" grpId="0" animBg="1"/>
      <p:bldP spid="6163" grpId="0" animBg="1"/>
      <p:bldP spid="6164" grpId="0" animBg="1"/>
      <p:bldP spid="6166" grpId="0" animBg="1"/>
      <p:bldP spid="6167" grpId="0" animBg="1"/>
      <p:bldP spid="6168" grpId="0" animBg="1"/>
      <p:bldP spid="6169" grpId="0" animBg="1"/>
      <p:bldP spid="6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400" b="1"/>
              <a:t>Úkol č. 4: </a:t>
            </a:r>
            <a:r>
              <a:rPr lang="cs-CZ" sz="2400"/>
              <a:t>Znáš způsob, jak vyrobit osově souměrné útvary? Pokud ano, tak si nějaký pěkný útvar vyrob.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9750" y="17732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Přelož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700338" y="34290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5148263" y="34290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492500" y="177323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Vystřihni obrazec</a:t>
            </a:r>
          </a:p>
        </p:txBody>
      </p:sp>
      <p:grpSp>
        <p:nvGrpSpPr>
          <p:cNvPr id="8235" name="Group 43"/>
          <p:cNvGrpSpPr>
            <a:grpSpLocks/>
          </p:cNvGrpSpPr>
          <p:nvPr/>
        </p:nvGrpSpPr>
        <p:grpSpPr bwMode="auto">
          <a:xfrm>
            <a:off x="6300788" y="2349500"/>
            <a:ext cx="936625" cy="2160588"/>
            <a:chOff x="3764" y="2614"/>
            <a:chExt cx="590" cy="1361"/>
          </a:xfrm>
        </p:grpSpPr>
        <p:sp>
          <p:nvSpPr>
            <p:cNvPr id="8233" name="AutoShape 41"/>
            <p:cNvSpPr>
              <a:spLocks noChangeArrowheads="1"/>
            </p:cNvSpPr>
            <p:nvPr/>
          </p:nvSpPr>
          <p:spPr bwMode="auto">
            <a:xfrm>
              <a:off x="3764" y="3022"/>
              <a:ext cx="590" cy="590"/>
            </a:xfrm>
            <a:prstGeom prst="star5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>
              <a:off x="4059" y="2614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8207" name="Rectangle 15"/>
          <p:cNvSpPr>
            <a:spLocks noChangeArrowheads="1"/>
          </p:cNvSpPr>
          <p:nvPr/>
        </p:nvSpPr>
        <p:spPr bwMode="auto">
          <a:xfrm>
            <a:off x="3132138" y="2781300"/>
            <a:ext cx="647700" cy="13684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 useBgFill="1">
        <p:nvSpPr>
          <p:cNvPr id="8282" name="Rectangle 90"/>
          <p:cNvSpPr>
            <a:spLocks noChangeArrowheads="1"/>
          </p:cNvSpPr>
          <p:nvPr/>
        </p:nvSpPr>
        <p:spPr bwMode="auto">
          <a:xfrm>
            <a:off x="3132138" y="2781300"/>
            <a:ext cx="647700" cy="13684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 useBgFill="1">
        <p:nvSpPr>
          <p:cNvPr id="8285" name="Rectangle 93"/>
          <p:cNvSpPr>
            <a:spLocks noChangeArrowheads="1"/>
          </p:cNvSpPr>
          <p:nvPr/>
        </p:nvSpPr>
        <p:spPr bwMode="auto">
          <a:xfrm>
            <a:off x="3132138" y="2781300"/>
            <a:ext cx="647700" cy="13684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 useBgFill="1">
        <p:nvSpPr>
          <p:cNvPr id="8289" name="Rectangle 97"/>
          <p:cNvSpPr>
            <a:spLocks noChangeArrowheads="1"/>
          </p:cNvSpPr>
          <p:nvPr/>
        </p:nvSpPr>
        <p:spPr bwMode="auto">
          <a:xfrm>
            <a:off x="3132138" y="2781300"/>
            <a:ext cx="647700" cy="13684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8295" name="Group 103"/>
          <p:cNvGrpSpPr>
            <a:grpSpLocks/>
          </p:cNvGrpSpPr>
          <p:nvPr/>
        </p:nvGrpSpPr>
        <p:grpSpPr bwMode="auto">
          <a:xfrm>
            <a:off x="3276600" y="2060575"/>
            <a:ext cx="1511300" cy="3167063"/>
            <a:chOff x="1973" y="1344"/>
            <a:chExt cx="952" cy="1995"/>
          </a:xfrm>
        </p:grpSpPr>
        <p:pic>
          <p:nvPicPr>
            <p:cNvPr id="8290" name="Picture 98" descr="MC900254348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5" y="2795"/>
              <a:ext cx="417" cy="544"/>
            </a:xfrm>
            <a:prstGeom prst="rect">
              <a:avLst/>
            </a:prstGeom>
            <a:noFill/>
          </p:spPr>
        </p:pic>
        <p:sp>
          <p:nvSpPr>
            <p:cNvPr id="8291" name="Line 99"/>
            <p:cNvSpPr>
              <a:spLocks noChangeShapeType="1"/>
            </p:cNvSpPr>
            <p:nvPr/>
          </p:nvSpPr>
          <p:spPr bwMode="auto">
            <a:xfrm>
              <a:off x="2381" y="1344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292" name="Rectangle 100"/>
            <p:cNvSpPr>
              <a:spLocks noChangeArrowheads="1"/>
            </p:cNvSpPr>
            <p:nvPr/>
          </p:nvSpPr>
          <p:spPr bwMode="auto">
            <a:xfrm>
              <a:off x="2381" y="1797"/>
              <a:ext cx="544" cy="7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93" name="AutoShape 101"/>
            <p:cNvSpPr>
              <a:spLocks noChangeArrowheads="1"/>
            </p:cNvSpPr>
            <p:nvPr/>
          </p:nvSpPr>
          <p:spPr bwMode="auto">
            <a:xfrm>
              <a:off x="2064" y="1888"/>
              <a:ext cx="590" cy="590"/>
            </a:xfrm>
            <a:prstGeom prst="star5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 useBgFill="1">
          <p:nvSpPr>
            <p:cNvPr id="8294" name="Rectangle 102"/>
            <p:cNvSpPr>
              <a:spLocks noChangeArrowheads="1"/>
            </p:cNvSpPr>
            <p:nvPr/>
          </p:nvSpPr>
          <p:spPr bwMode="auto">
            <a:xfrm>
              <a:off x="1973" y="1752"/>
              <a:ext cx="408" cy="86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301" name="Group 109"/>
          <p:cNvGrpSpPr>
            <a:grpSpLocks/>
          </p:cNvGrpSpPr>
          <p:nvPr/>
        </p:nvGrpSpPr>
        <p:grpSpPr bwMode="auto">
          <a:xfrm>
            <a:off x="179388" y="2205038"/>
            <a:ext cx="2160587" cy="2663825"/>
            <a:chOff x="204" y="1298"/>
            <a:chExt cx="1361" cy="1678"/>
          </a:xfrm>
        </p:grpSpPr>
        <p:sp>
          <p:nvSpPr>
            <p:cNvPr id="8298" name="Freeform 106"/>
            <p:cNvSpPr>
              <a:spLocks/>
            </p:cNvSpPr>
            <p:nvPr/>
          </p:nvSpPr>
          <p:spPr bwMode="auto">
            <a:xfrm>
              <a:off x="204" y="1570"/>
              <a:ext cx="1361" cy="227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680" y="0"/>
                </a:cxn>
                <a:cxn ang="0">
                  <a:pos x="1361" y="227"/>
                </a:cxn>
              </a:cxnLst>
              <a:rect l="0" t="0" r="r" b="b"/>
              <a:pathLst>
                <a:path w="1361" h="227">
                  <a:moveTo>
                    <a:pt x="0" y="227"/>
                  </a:moveTo>
                  <a:cubicBezTo>
                    <a:pt x="226" y="113"/>
                    <a:pt x="453" y="0"/>
                    <a:pt x="680" y="0"/>
                  </a:cubicBezTo>
                  <a:cubicBezTo>
                    <a:pt x="907" y="0"/>
                    <a:pt x="1247" y="189"/>
                    <a:pt x="1361" y="227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299" name="Rectangle 107"/>
            <p:cNvSpPr>
              <a:spLocks noChangeArrowheads="1"/>
            </p:cNvSpPr>
            <p:nvPr/>
          </p:nvSpPr>
          <p:spPr bwMode="auto">
            <a:xfrm>
              <a:off x="204" y="1797"/>
              <a:ext cx="1361" cy="7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300" name="Line 108"/>
            <p:cNvSpPr>
              <a:spLocks noChangeShapeType="1"/>
            </p:cNvSpPr>
            <p:nvPr/>
          </p:nvSpPr>
          <p:spPr bwMode="auto">
            <a:xfrm>
              <a:off x="884" y="1298"/>
              <a:ext cx="0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9" grpId="0"/>
      <p:bldP spid="8200" grpId="0" animBg="1"/>
      <p:bldP spid="8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400" b="1"/>
              <a:t>Úkol č. 4:</a:t>
            </a:r>
            <a:r>
              <a:rPr lang="cs-CZ" sz="2400"/>
              <a:t> Z naší abecedy vyber písmena, která jsou osově souměrná.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cs-CZ" sz="6000"/>
              <a:t>A    </a:t>
            </a:r>
            <a:r>
              <a:rPr lang="cs-CZ" sz="6000">
                <a:latin typeface="Arial" charset="0"/>
              </a:rPr>
              <a:t> </a:t>
            </a:r>
            <a:r>
              <a:rPr lang="cs-CZ" sz="6000"/>
              <a:t>B    C     D    E </a:t>
            </a:r>
            <a:r>
              <a:rPr lang="cs-CZ" sz="6000">
                <a:latin typeface="Arial" charset="0"/>
              </a:rPr>
              <a:t> </a:t>
            </a:r>
            <a:r>
              <a:rPr lang="cs-CZ" sz="6000"/>
              <a:t>  H    </a:t>
            </a:r>
          </a:p>
          <a:p>
            <a:pPr>
              <a:buFontTx/>
              <a:buNone/>
            </a:pPr>
            <a:r>
              <a:rPr lang="cs-CZ" sz="6000"/>
              <a:t>I      M     O      T      U   </a:t>
            </a:r>
          </a:p>
          <a:p>
            <a:pPr>
              <a:buFontTx/>
              <a:buNone/>
            </a:pPr>
            <a:r>
              <a:rPr lang="cs-CZ" sz="6000"/>
              <a:t>V     W    X      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400" b="1"/>
              <a:t>Úkol č. 5</a:t>
            </a:r>
            <a:r>
              <a:rPr lang="cs-CZ" sz="2400"/>
              <a:t>: Najdi slova, která jsou složena jen z osově souměrných písmen.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820738"/>
          </a:xfrm>
        </p:spPr>
        <p:txBody>
          <a:bodyPr/>
          <a:lstStyle/>
          <a:p>
            <a:pPr>
              <a:buFontTx/>
              <a:buNone/>
            </a:pPr>
            <a:r>
              <a:rPr lang="cs-CZ"/>
              <a:t>MAMA…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313" y="2420938"/>
            <a:ext cx="8351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/>
              <a:t>Úkol č. 6</a:t>
            </a:r>
            <a:r>
              <a:rPr lang="cs-CZ" sz="2400"/>
              <a:t>: Dokresli dané obrázky tak, aby byly osově souměrné.</a:t>
            </a:r>
          </a:p>
        </p:txBody>
      </p:sp>
      <p:sp useBgFill="1">
        <p:nvSpPr>
          <p:cNvPr id="10251" name="Rectangle 11"/>
          <p:cNvSpPr>
            <a:spLocks noChangeArrowheads="1"/>
          </p:cNvSpPr>
          <p:nvPr/>
        </p:nvSpPr>
        <p:spPr bwMode="auto">
          <a:xfrm>
            <a:off x="6659563" y="3429000"/>
            <a:ext cx="1441450" cy="2087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 useBgFill="1">
        <p:nvSpPr>
          <p:cNvPr id="10262" name="Rectangle 22"/>
          <p:cNvSpPr>
            <a:spLocks noChangeArrowheads="1"/>
          </p:cNvSpPr>
          <p:nvPr/>
        </p:nvSpPr>
        <p:spPr bwMode="auto">
          <a:xfrm>
            <a:off x="827088" y="3429000"/>
            <a:ext cx="1152525" cy="25209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 useBgFill="1">
        <p:nvSpPr>
          <p:cNvPr id="10282" name="Rectangle 42"/>
          <p:cNvSpPr>
            <a:spLocks noChangeArrowheads="1"/>
          </p:cNvSpPr>
          <p:nvPr/>
        </p:nvSpPr>
        <p:spPr bwMode="auto">
          <a:xfrm>
            <a:off x="6659563" y="3429000"/>
            <a:ext cx="1441450" cy="2087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5148263" y="3284538"/>
            <a:ext cx="2881312" cy="2663825"/>
            <a:chOff x="3288" y="2024"/>
            <a:chExt cx="1815" cy="1678"/>
          </a:xfrm>
        </p:grpSpPr>
        <p:sp>
          <p:nvSpPr>
            <p:cNvPr id="10284" name="AutoShape 44"/>
            <p:cNvSpPr>
              <a:spLocks noChangeArrowheads="1"/>
            </p:cNvSpPr>
            <p:nvPr/>
          </p:nvSpPr>
          <p:spPr bwMode="auto">
            <a:xfrm>
              <a:off x="3288" y="2659"/>
              <a:ext cx="1769" cy="726"/>
            </a:xfrm>
            <a:prstGeom prst="ribbon">
              <a:avLst>
                <a:gd name="adj1" fmla="val 125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 useBgFill="1">
          <p:nvSpPr>
            <p:cNvPr id="10285" name="Rectangle 45"/>
            <p:cNvSpPr>
              <a:spLocks noChangeArrowheads="1"/>
            </p:cNvSpPr>
            <p:nvPr/>
          </p:nvSpPr>
          <p:spPr bwMode="auto">
            <a:xfrm>
              <a:off x="4195" y="2160"/>
              <a:ext cx="908" cy="131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4195" y="2024"/>
              <a:ext cx="0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300" name="Group 60"/>
          <p:cNvGrpSpPr>
            <a:grpSpLocks/>
          </p:cNvGrpSpPr>
          <p:nvPr/>
        </p:nvGrpSpPr>
        <p:grpSpPr bwMode="auto">
          <a:xfrm>
            <a:off x="827088" y="3141663"/>
            <a:ext cx="2105025" cy="3024187"/>
            <a:chOff x="521" y="1979"/>
            <a:chExt cx="1326" cy="1905"/>
          </a:xfrm>
        </p:grpSpPr>
        <p:pic>
          <p:nvPicPr>
            <p:cNvPr id="10297" name="Picture 57" descr="MC900434563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" y="2341"/>
              <a:ext cx="1190" cy="1152"/>
            </a:xfrm>
            <a:prstGeom prst="rect">
              <a:avLst/>
            </a:prstGeom>
            <a:noFill/>
          </p:spPr>
        </p:pic>
        <p:sp useBgFill="1">
          <p:nvSpPr>
            <p:cNvPr id="10298" name="Rectangle 58"/>
            <p:cNvSpPr>
              <a:spLocks noChangeArrowheads="1"/>
            </p:cNvSpPr>
            <p:nvPr/>
          </p:nvSpPr>
          <p:spPr bwMode="auto">
            <a:xfrm>
              <a:off x="521" y="2160"/>
              <a:ext cx="726" cy="1588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9" name="Line 59"/>
            <p:cNvSpPr>
              <a:spLocks noChangeShapeType="1"/>
            </p:cNvSpPr>
            <p:nvPr/>
          </p:nvSpPr>
          <p:spPr bwMode="auto">
            <a:xfrm>
              <a:off x="1247" y="1979"/>
              <a:ext cx="0" cy="19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sz="3600"/>
              <a:t>Osa úsečky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979613" y="4005263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124075" y="39338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5435600" y="39338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250825" y="2133600"/>
            <a:ext cx="3743325" cy="3743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3635375" y="2133600"/>
            <a:ext cx="3743325" cy="3743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814763" y="1412875"/>
            <a:ext cx="0" cy="4608513"/>
          </a:xfrm>
          <a:prstGeom prst="line">
            <a:avLst/>
          </a:prstGeom>
          <a:noFill/>
          <a:ln w="15875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763713" y="414972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835150" y="40767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A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64163" y="40767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B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851275" y="148431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643438" y="1341438"/>
            <a:ext cx="42497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Přímka o – </a:t>
            </a:r>
            <a:r>
              <a:rPr lang="cs-CZ" b="1"/>
              <a:t>osa úsečky</a:t>
            </a:r>
          </a:p>
          <a:p>
            <a:pPr>
              <a:spcBef>
                <a:spcPct val="50000"/>
              </a:spcBef>
            </a:pPr>
            <a:r>
              <a:rPr lang="cs-CZ" b="1"/>
              <a:t>Osu úsečky</a:t>
            </a:r>
            <a:r>
              <a:rPr lang="cs-CZ"/>
              <a:t> AB tvoří všechny body, které mají od krajních bodů A, B stejné vzdálenosti.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2124075" y="2205038"/>
            <a:ext cx="172720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3779838" y="2205038"/>
            <a:ext cx="1655762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419475" y="19161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C</a:t>
            </a:r>
          </a:p>
        </p:txBody>
      </p:sp>
      <p:sp>
        <p:nvSpPr>
          <p:cNvPr id="11283" name="Arc 19"/>
          <p:cNvSpPr>
            <a:spLocks/>
          </p:cNvSpPr>
          <p:nvPr/>
        </p:nvSpPr>
        <p:spPr bwMode="auto">
          <a:xfrm rot="1053329">
            <a:off x="3635375" y="3573463"/>
            <a:ext cx="688975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282"/>
              <a:gd name="T1" fmla="*/ 0 h 21600"/>
              <a:gd name="T2" fmla="*/ 16282 w 16282"/>
              <a:gd name="T3" fmla="*/ 7407 h 21600"/>
              <a:gd name="T4" fmla="*/ 0 w 1628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82" h="21600" fill="none" extrusionOk="0">
                <a:moveTo>
                  <a:pt x="-1" y="0"/>
                </a:moveTo>
                <a:cubicBezTo>
                  <a:pt x="6242" y="0"/>
                  <a:pt x="12180" y="2700"/>
                  <a:pt x="16282" y="7406"/>
                </a:cubicBezTo>
              </a:path>
              <a:path w="16282" h="21600" stroke="0" extrusionOk="0">
                <a:moveTo>
                  <a:pt x="-1" y="0"/>
                </a:moveTo>
                <a:cubicBezTo>
                  <a:pt x="6242" y="0"/>
                  <a:pt x="12180" y="2700"/>
                  <a:pt x="16282" y="740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924300" y="3500438"/>
            <a:ext cx="452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/>
              <a:t>.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156325" y="3068638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/AC/ = /BC/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 animBg="1"/>
      <p:bldP spid="11269" grpId="0" animBg="1"/>
      <p:bldP spid="11270" grpId="0" animBg="1"/>
      <p:bldP spid="11271" grpId="0" animBg="1"/>
      <p:bldP spid="11271" grpId="1" animBg="1"/>
      <p:bldP spid="11272" grpId="0" animBg="1"/>
      <p:bldP spid="11272" grpId="1" animBg="1"/>
      <p:bldP spid="11273" grpId="0" animBg="1"/>
      <p:bldP spid="11276" grpId="0"/>
      <p:bldP spid="11277" grpId="0"/>
      <p:bldP spid="11278" grpId="0"/>
      <p:bldP spid="11280" grpId="0" animBg="1"/>
      <p:bldP spid="11281" grpId="0" animBg="1"/>
      <p:bldP spid="11283" grpId="0" animBg="1"/>
      <p:bldP spid="11284" grpId="0"/>
      <p:bldP spid="112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Osa úhlu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116013" y="4797425"/>
            <a:ext cx="6192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1403350" y="1484313"/>
            <a:ext cx="4176713" cy="367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2700338" y="3933825"/>
            <a:ext cx="358775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227"/>
              </a:cxn>
              <a:cxn ang="0">
                <a:pos x="226" y="499"/>
              </a:cxn>
            </a:cxnLst>
            <a:rect l="0" t="0" r="r" b="b"/>
            <a:pathLst>
              <a:path w="226" h="499">
                <a:moveTo>
                  <a:pt x="0" y="0"/>
                </a:moveTo>
                <a:cubicBezTo>
                  <a:pt x="71" y="72"/>
                  <a:pt x="143" y="144"/>
                  <a:pt x="181" y="227"/>
                </a:cubicBezTo>
                <a:cubicBezTo>
                  <a:pt x="219" y="310"/>
                  <a:pt x="219" y="454"/>
                  <a:pt x="226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1547813" y="2708275"/>
            <a:ext cx="2595562" cy="2593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1835150" y="3500438"/>
            <a:ext cx="2595563" cy="2524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1258888" y="2852738"/>
            <a:ext cx="5976937" cy="2160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484438" y="443706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555875" y="44370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α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877050" y="30686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</a:t>
            </a:r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128713">
            <a:off x="3492500" y="3716338"/>
            <a:ext cx="8334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97"/>
              <a:gd name="T1" fmla="*/ 0 h 21600"/>
              <a:gd name="T2" fmla="*/ 19697 w 19697"/>
              <a:gd name="T3" fmla="*/ 12736 h 21600"/>
              <a:gd name="T4" fmla="*/ 0 w 196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97" h="21600" fill="none" extrusionOk="0">
                <a:moveTo>
                  <a:pt x="-1" y="0"/>
                </a:moveTo>
                <a:cubicBezTo>
                  <a:pt x="8499" y="0"/>
                  <a:pt x="16209" y="4984"/>
                  <a:pt x="19697" y="12735"/>
                </a:cubicBezTo>
              </a:path>
              <a:path w="19697" h="21600" stroke="0" extrusionOk="0">
                <a:moveTo>
                  <a:pt x="-1" y="0"/>
                </a:moveTo>
                <a:cubicBezTo>
                  <a:pt x="8499" y="0"/>
                  <a:pt x="16209" y="4984"/>
                  <a:pt x="19697" y="1273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05" name="Arc 17"/>
          <p:cNvSpPr>
            <a:spLocks/>
          </p:cNvSpPr>
          <p:nvPr/>
        </p:nvSpPr>
        <p:spPr bwMode="auto">
          <a:xfrm rot="3247980">
            <a:off x="3420269" y="3572669"/>
            <a:ext cx="8334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97"/>
              <a:gd name="T1" fmla="*/ 0 h 21600"/>
              <a:gd name="T2" fmla="*/ 19697 w 19697"/>
              <a:gd name="T3" fmla="*/ 12736 h 21600"/>
              <a:gd name="T4" fmla="*/ 0 w 196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97" h="21600" fill="none" extrusionOk="0">
                <a:moveTo>
                  <a:pt x="-1" y="0"/>
                </a:moveTo>
                <a:cubicBezTo>
                  <a:pt x="8499" y="0"/>
                  <a:pt x="16209" y="4984"/>
                  <a:pt x="19697" y="12735"/>
                </a:cubicBezTo>
              </a:path>
              <a:path w="19697" h="21600" stroke="0" extrusionOk="0">
                <a:moveTo>
                  <a:pt x="-1" y="0"/>
                </a:moveTo>
                <a:cubicBezTo>
                  <a:pt x="8499" y="0"/>
                  <a:pt x="16209" y="4984"/>
                  <a:pt x="19697" y="12735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795963" y="1125538"/>
            <a:ext cx="30972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Přímka o</a:t>
            </a:r>
            <a:r>
              <a:rPr lang="cs-CZ"/>
              <a:t> – osa úhlu</a:t>
            </a:r>
          </a:p>
          <a:p>
            <a:pPr>
              <a:spcBef>
                <a:spcPct val="50000"/>
              </a:spcBef>
            </a:pPr>
            <a:r>
              <a:rPr lang="cs-CZ" b="1"/>
              <a:t>Osa úhlu</a:t>
            </a:r>
            <a:r>
              <a:rPr lang="cs-CZ"/>
              <a:t> dělí úhel na dvě stejné části.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2000"/>
                                        <p:tgtEl>
                                          <p:spTgt spid="12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2000"/>
                                        <p:tgtEl>
                                          <p:spTgt spid="1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animBg="1"/>
      <p:bldP spid="12293" grpId="0" animBg="1"/>
      <p:bldP spid="12295" grpId="0" animBg="1"/>
      <p:bldP spid="12298" grpId="0" animBg="1"/>
      <p:bldP spid="12298" grpId="1" animBg="1"/>
      <p:bldP spid="12299" grpId="0" animBg="1"/>
      <p:bldP spid="12299" grpId="1" animBg="1"/>
      <p:bldP spid="12300" grpId="0" animBg="1"/>
      <p:bldP spid="12302" grpId="0"/>
      <p:bldP spid="12303" grpId="0"/>
      <p:bldP spid="12304" grpId="0" animBg="1"/>
      <p:bldP spid="12305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374</Words>
  <Application>Microsoft Office PowerPoint</Application>
  <PresentationFormat>Předvádění na obrazovce (4:3)</PresentationFormat>
  <Paragraphs>63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Impact</vt:lpstr>
      <vt:lpstr>Arial Unicode MS</vt:lpstr>
      <vt:lpstr>Výchozí návrh</vt:lpstr>
      <vt:lpstr>Osová souměrnost</vt:lpstr>
      <vt:lpstr>Obrázek, který překlopíme podle přímky o (osy souměrnosti), a on se kryje, se nazývá osově souměrný podle přímky o. </vt:lpstr>
      <vt:lpstr>Snímek 3</vt:lpstr>
      <vt:lpstr>Úkol č. 3: Kolik os souměrnosti mají dané obrazce?</vt:lpstr>
      <vt:lpstr>Úkol č. 4: Znáš způsob, jak vyrobit osově souměrné útvary? Pokud ano, tak si nějaký pěkný útvar vyrob.</vt:lpstr>
      <vt:lpstr>Úkol č. 4: Z naší abecedy vyber písmena, která jsou osově souměrná.</vt:lpstr>
      <vt:lpstr>Úkol č. 5: Najdi slova, která jsou složena jen z osově souměrných písmen.</vt:lpstr>
      <vt:lpstr>Osa úsečky</vt:lpstr>
      <vt:lpstr>Osa úhlu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Osová souměrnost</dc:title>
  <dc:creator>Danuška</dc:creator>
  <dc:description>Autorem materiálu a všech jeho částí, není-li uvedeno jinak, je Mgr. Dana Černíková._x000d_
Dostupné z Metodického portálu www.rvp.cz, ISSN: 1802-4785, financovaného z ESF a státního rozpočtu ČR._x000d_
Provozováno Výzkumným ústavem pedagogickým v Praze.</dc:description>
  <cp:lastModifiedBy>jfilipova</cp:lastModifiedBy>
  <cp:revision>13</cp:revision>
  <dcterms:created xsi:type="dcterms:W3CDTF">2011-02-19T18:18:54Z</dcterms:created>
  <dcterms:modified xsi:type="dcterms:W3CDTF">2020-05-25T13:20:25Z</dcterms:modified>
</cp:coreProperties>
</file>