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58" r:id="rId7"/>
    <p:sldId id="262" r:id="rId8"/>
    <p:sldId id="260" r:id="rId9"/>
    <p:sldId id="265" r:id="rId10"/>
    <p:sldId id="271" r:id="rId11"/>
    <p:sldId id="267" r:id="rId12"/>
    <p:sldId id="268" r:id="rId13"/>
    <p:sldId id="270" r:id="rId14"/>
    <p:sldId id="269" r:id="rId15"/>
    <p:sldId id="272" r:id="rId16"/>
    <p:sldId id="273" r:id="rId17"/>
    <p:sldId id="266" r:id="rId18"/>
    <p:sldId id="264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2F78"/>
    <a:srgbClr val="DD2B2B"/>
    <a:srgbClr val="FF67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E88709-B8EB-497C-871C-DC16B620B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10BCF71-E720-4A20-8173-FF940733C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DF12D63-C251-40F9-A310-55A4E519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9B1C63-7759-45A4-8FA1-2DC0C601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4F8CF4A-C89C-4779-BBC7-33A9F9BC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076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3D1302-5D27-488A-A049-1B50CAD4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63E107F-BAC1-47DC-AE08-8CDFAC50A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8E70F73-848F-4DA2-912C-1CEFA1D3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818625B-176A-4BE9-BC3D-55ECF85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4F57CD6-6063-4A23-8408-682699B5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96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A519D8FF-3287-4205-99D7-843EECFB7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87C0FAC-1CCD-40DB-9B8A-759099866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48E7551-A4C3-4097-92A4-00AFD35B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968BDE7-2C70-4F95-B7AE-3E2C11BA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A255F00-6AE3-42B4-A575-DFB1C5D4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952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0C138F-F6BD-485D-B388-773686A8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7A3A41C-76B9-4DA3-994E-62AA008BE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DBA4D14-A2D0-4B2B-9D20-BA19EC7A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A84E0EF-DE2B-4110-B167-3DD6B951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0238301-90CA-4C59-9DF9-7E15E3D4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265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003362-3536-4CEB-BDE8-5200CAF1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673C6F2-5B31-48D0-944F-B480FE45D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5C20120-AE82-4D97-9ECD-EFD812FB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24BC4D8-2350-4226-8339-7C5572A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006F449-5B5B-4843-8106-141676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695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CE8D9C-16F7-4BA7-9F89-103FE0CB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0B0CDA8-834D-43FB-8080-93C07391D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86E8E12-2526-4F51-9B8D-327ED8656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0BAEAF5-FE8E-4F2E-901D-859F383A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7B4AA28-99E5-42AE-A78C-1C2AD5AA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578E06B-1319-46D0-8083-C4112736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747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A49449-C818-4479-AABE-45126DFC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A71E292-D879-4035-A068-BDB97D02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34CFC7C-E30F-465D-9893-D97A162E7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83883A6-2C33-4645-97B8-FC95E08CE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75E3094D-76E7-4327-AA5B-D3A3B436C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F60AD30D-19EC-493D-A1C5-C5C2D5AF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846DED9-0F88-43FA-8C46-6AAE987D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2A8A608F-C55E-418A-8903-522DDF50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800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47E59E-8C99-45C7-A99F-8F821FDF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2C7D864-4F68-4249-9AE7-48FEF34D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F34B643-37DD-44BF-880F-B4C0DD7C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F5BEADE-7046-45D9-819D-F8D869F4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13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F144D296-778C-46E1-8309-760F0CE3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C54EE38C-095B-449C-94FC-356F6B49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A776798-1784-48CF-8362-764BF2B2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43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12243A-8815-468A-91B6-5B571742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539CEE-A046-4C20-A0FA-C29AFB45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E962E85-31B6-4F6B-9922-453602DA3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767D404-E4F0-43DC-BD80-F52DB468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B7A504D-D8FA-4480-B294-6A7C4091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823B70E-5265-40C6-BF41-2E87B810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178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29E86B-0933-44C7-8CDA-386A03C8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B3FF1F3-BE2F-41D6-B9DF-32782A447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705630A-8F95-42A5-BCF9-6B5671A47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E62D0CD-E735-49B7-BFF6-B78BB2E2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0ED62A5-FC8C-429F-A0AB-FD393FFC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BE2DA73-F62B-49AD-818C-928A23CD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39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965342B1-6BFB-4D52-87B2-E99F9F27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C9D2417-640E-4BAE-9441-A1FDFB959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6C92281-45BA-47DC-A574-1B8049EB2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0C68-5A69-494E-BBEF-FA9939AA5A1D}" type="datetimeFigureOut">
              <a:rPr lang="cs-CZ" smtClean="0"/>
              <a:pPr/>
              <a:t>5. 4. 2020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BCD6742-FE0B-4A2F-ABA6-7DC2D3615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8D24273-3999-4784-B091-D569DD358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4CB99-FA16-4258-B1C8-87041BA66A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937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hyperlink" Target="https://www.google.com/search?q=Sloup+Nejsv%C4%9Bt%C4%9Bj%C5%A1%C3%AD+Trojice&amp;client=avast&amp;sxsrf=ALeKk00sNw-29NkmYkvvH2HNm2bwTu--pw:1585999669353&amp;source=lnms&amp;tbm=isch&amp;sa=X&amp;ved=2ahUKEwi-g5-X1c7oAhWRlFwKHdAICg4Q_AUoAXoECBcQAw&amp;biw=1854&amp;bih=967#imgrc=2dHdmVDaCrpfKM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m/search?q=bouzov&amp;client=avast&amp;sxsrf=ALeKk03X_D0tGnmnnq9EYuYuQUuzt80dkw:1586001008208&amp;source=lnms&amp;tbm=isch&amp;sa=X&amp;ved=2ahUKEwjgn9SV2s7oAhWHOcAKHQljCeUQ_AUoAnoECA4QBA&amp;cshid=1586001017700267&amp;biw=1854&amp;bih=967#imgrc=i2U6YH1nf_iymM" TargetMode="External"/><Relationship Id="rId10" Type="http://schemas.openxmlformats.org/officeDocument/2006/relationships/image" Target="../media/image11.jpeg"/><Relationship Id="rId4" Type="http://schemas.openxmlformats.org/officeDocument/2006/relationships/slide" Target="slide14.xml"/><Relationship Id="rId9" Type="http://schemas.openxmlformats.org/officeDocument/2006/relationships/hyperlink" Target="https://www.google.com/search?q=litovle+mapa&amp;tbm=isch&amp;ved=2ahUKEwj4to7a1s7oAhUXgqQKHVAmB68Q2-cCegQIABAA&amp;oq=litovle+mapa&amp;gs_lcp=CgNpbWcQAzIGCAAQCBAeOgYIABAFEB5QhwFYuwRg-gZoAHAAeACAAYQBiAH9A5IBAzMuMpgBAKABAaoBC2d3cy13aXotaW1n&amp;sclient=img&amp;ei=znCIXviXAZeEkgXQzJz4Cg&amp;bih=967&amp;biw=1854&amp;client=avast#imgrc=D1c8ti4aX2FDm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cs.wikipedia.org/wiki/Bouzov_(hrad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cs.wikipedia.org/wiki/Bouzov_(hrad)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s.wikipedia.org/wiki/Sloup_Nejsv%C4%9Bt%C4%9Bj%C5%A1%C3%AD_Trojice_(Olomouc)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search?q=litovel&amp;client=avast&amp;sxsrf=ALeKk02wjgmNN30pqCiOI06ULh2yoMRvOA:1585998596232&amp;source=lnms&amp;tbm=isch&amp;sa=X&amp;ved=2ahUKEwim8cSX0c7oAhVOUMAKHZEbDOgQ_AUoAnoECBsQBA&amp;biw=1854&amp;bih=967#imgrc=QhQndPfCqEY75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search?q=syre%C4%8Dky+olomouc&amp;client=avast&amp;sxsrf=ALeKk0192brsbU04-_Y_utzQGgBz3JyJaQ:1586001045563&amp;source=lnms&amp;tbm=isch&amp;sa=X&amp;ved=2ahUKEwjJpLyn2s7oAhWTh1wKHZMuCVoQ_AUoAXoECBMQAw&amp;biw=1854&amp;bih=967#imgrc=PF-FidMXc_gYOM&amp;imgdii=Db_5FOStok2zS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Olomouck%C3%BD_kraj" TargetMode="External"/><Relationship Id="rId2" Type="http://schemas.openxmlformats.org/officeDocument/2006/relationships/hyperlink" Target="https://cs.wikipedia.org/wiki/Biskupsk%C3%A1_kup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olomouck%C3%BD+kraj+prezentace+hospodarstv%C3%AD&amp;tbm=isch&amp;ved=2ahUKEwj067bmjszoAhXG1eAKHUpwDJcQ2-cCegQIABAA&amp;oq=olomouck%C3%BD+kraj&amp;gs_lcp=CgNpbWcQARgBMgQIIxAnMgQIIxAnMgQIABBDMgIIADICCAAyAggAMgIIADICCAAyAggAMgIIADoGCAAQChAYUJzCAVi8xQFgytkBaABwAHgAgAFqiAGzAZIBAzEuMZgBAKABAaoBC2d3cy13aXotaW1n&amp;sclient=img&amp;ei=-RiHXrSLAcargwfK4LG4CQ&amp;bih=468&amp;biw=500#imgrc=akJlDjheywn9GM" TargetMode="External"/><Relationship Id="rId5" Type="http://schemas.openxmlformats.org/officeDocument/2006/relationships/hyperlink" Target="https://cs.wikipedia.org/wiki/Hranick%C3%A1_propast" TargetMode="External"/><Relationship Id="rId4" Type="http://schemas.openxmlformats.org/officeDocument/2006/relationships/hyperlink" Target="https://cs.wikipedia.org/wiki/Hrub%C3%BD_Jesen%C3%AD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aruzky.cz/o-tvaruzkach" TargetMode="External"/><Relationship Id="rId2" Type="http://schemas.openxmlformats.org/officeDocument/2006/relationships/hyperlink" Target="https://cs.wikipedia.org/wiki/Sloup_Nejsv%C4%9Bt%C4%9Bj%C5%A1%C3%AD_Trojice_(Olomouc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talia.cz/clanky/olomoucke-tvaruzky-proc-uz-syrecky-nesmrd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search?q=lokomotiva+ze+%C5%A1umperka&amp;tbm=isch&amp;ved=2ahUKEwjSjsa_1s7oAhWbKuwKHdXxDSkQ2-cCegQIABAA&amp;oq=lokomotiva+ze+%C5%A1umperka&amp;gs_lcp=CgNpbWcQAzoECAAQQzoCCAA6BAgAEB46BggAEAgQHjoECAAQGFCWIViQMGCOMWgAcAB4AIABT4gBzgaSAQIxMpgBAKABAaoBC2d3cy13aXotaW1n&amp;sclient=img&amp;ei=lnCIXtLrEpvVsAfV47fIAg&amp;bih=967&amp;biw=1854&amp;client=avast#imgrc=WHrtrUZBTHK-5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8A0956-3C32-4D69-A8F5-CF0AB3853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9913" y="2569059"/>
            <a:ext cx="5194852" cy="953225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Olomoucký kraj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8A151B3-8C6C-4870-877C-7A5BC26B0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2824" y="3522284"/>
            <a:ext cx="4134679" cy="624600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Chromuláková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Ivona,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Křibík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Michal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xmlns="" id="{2C7698B6-42AE-44EB-B101-30B2F4F3DE08}"/>
              </a:ext>
            </a:extLst>
          </p:cNvPr>
          <p:cNvSpPr/>
          <p:nvPr/>
        </p:nvSpPr>
        <p:spPr>
          <a:xfrm>
            <a:off x="1514056" y="1427079"/>
            <a:ext cx="1759230" cy="1703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xmlns="" id="{986AB24C-3319-4DD8-BAB4-FFE83A7C1A66}"/>
              </a:ext>
            </a:extLst>
          </p:cNvPr>
          <p:cNvSpPr/>
          <p:nvPr/>
        </p:nvSpPr>
        <p:spPr>
          <a:xfrm>
            <a:off x="2981741" y="1456808"/>
            <a:ext cx="1225826" cy="111225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2E07FEDE-1CDE-4405-89D8-C6D58BE54929}"/>
              </a:ext>
            </a:extLst>
          </p:cNvPr>
          <p:cNvSpPr/>
          <p:nvPr/>
        </p:nvSpPr>
        <p:spPr>
          <a:xfrm>
            <a:off x="7497416" y="3731086"/>
            <a:ext cx="1557130" cy="1359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C09A4B12-84AB-462A-A7EB-BC537D3BC1F1}"/>
              </a:ext>
            </a:extLst>
          </p:cNvPr>
          <p:cNvSpPr/>
          <p:nvPr/>
        </p:nvSpPr>
        <p:spPr>
          <a:xfrm>
            <a:off x="8912086" y="2570788"/>
            <a:ext cx="1225826" cy="11122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57BD8024-332F-4FA5-8893-058F4C4C141D}"/>
              </a:ext>
            </a:extLst>
          </p:cNvPr>
          <p:cNvSpPr/>
          <p:nvPr/>
        </p:nvSpPr>
        <p:spPr>
          <a:xfrm>
            <a:off x="1659833" y="2791590"/>
            <a:ext cx="1166191" cy="1125857"/>
          </a:xfrm>
          <a:prstGeom prst="ellipse">
            <a:avLst/>
          </a:prstGeom>
          <a:solidFill>
            <a:srgbClr val="DD2B2B"/>
          </a:solidFill>
          <a:ln>
            <a:solidFill>
              <a:srgbClr val="DD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0AE8460C-A614-4BC5-8B98-EBE9DCC40606}"/>
              </a:ext>
            </a:extLst>
          </p:cNvPr>
          <p:cNvSpPr/>
          <p:nvPr/>
        </p:nvSpPr>
        <p:spPr>
          <a:xfrm>
            <a:off x="8564216" y="3534926"/>
            <a:ext cx="1755913" cy="1620553"/>
          </a:xfrm>
          <a:prstGeom prst="ellipse">
            <a:avLst/>
          </a:prstGeom>
          <a:solidFill>
            <a:srgbClr val="D92F78"/>
          </a:solidFill>
          <a:ln>
            <a:solidFill>
              <a:srgbClr val="D92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67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8B6F5E-DE04-4A6A-A272-0C5845C3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Důležitá místa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77076B4-3B64-445C-9B00-12BBFAE13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(hypertext pro pohyb mezi slidy)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Bouzov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Sloup nejsvětější trojice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Litovel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 descr="Spor o hrad Bouzov pokračuje, německý řád podává ústavní stížnost ...">
            <a:hlinkClick r:id="rId5"/>
            <a:extLst>
              <a:ext uri="{FF2B5EF4-FFF2-40B4-BE49-F238E27FC236}">
                <a16:creationId xmlns:a16="http://schemas.microsoft.com/office/drawing/2014/main" xmlns="" id="{D6515B9D-6C23-4F33-B9D6-02D51B77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816" y="2262689"/>
            <a:ext cx="1337511" cy="75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lomouc - Sloup Nejsvětější Trojice | Tip na výlet">
            <a:hlinkClick r:id="rId7"/>
            <a:extLst>
              <a:ext uri="{FF2B5EF4-FFF2-40B4-BE49-F238E27FC236}">
                <a16:creationId xmlns:a16="http://schemas.microsoft.com/office/drawing/2014/main" xmlns="" id="{EBF21476-5B8F-478D-BDA8-14A31A31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358" y="2755230"/>
            <a:ext cx="1179095" cy="15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ěstská policie - Město Litovel">
            <a:hlinkClick r:id="rId9"/>
            <a:extLst>
              <a:ext uri="{FF2B5EF4-FFF2-40B4-BE49-F238E27FC236}">
                <a16:creationId xmlns:a16="http://schemas.microsoft.com/office/drawing/2014/main" xmlns="" id="{2B7211D6-F1C5-40A4-8D2C-3709CD23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324" y="4615531"/>
            <a:ext cx="2576763" cy="16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8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410A00-0080-4209-A811-E5922B3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Bouzov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2312E6A-2635-4D0B-BA66-668E4A171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původně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Búzov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stojí ve stejnojmenné vesnici jihozápadně od města Loštice na středozápadní Moravě,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1999 byl zapsán na seznam národních kulturních památek,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patří mezi nejnavštěvovanější památky v Česku,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vyhledávaným místem filmařů.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Filmy natáčené v Bouzově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Zpátky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stupní část hradu s první bránou">
            <a:hlinkClick r:id="rId4"/>
            <a:extLst>
              <a:ext uri="{FF2B5EF4-FFF2-40B4-BE49-F238E27FC236}">
                <a16:creationId xmlns:a16="http://schemas.microsoft.com/office/drawing/2014/main" xmlns="" id="{1B9EC540-A216-423D-A517-06316D61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0890" y="3793708"/>
            <a:ext cx="3169222" cy="23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6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8B736B-D46E-4EC5-828B-E96F3F36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 natáčené v Bouzově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C298C39-6926-494E-99C6-30DA3CB93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Bouzov se objevil např. ve: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Arabela se vrací aneb Rumburak králem Říše pohádek,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Princezna a půl království,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Princezna zakletá v čase,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mnoho dalších.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Bouzov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Zpátky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hlinkClick r:id="rId4"/>
            <a:extLst>
              <a:ext uri="{FF2B5EF4-FFF2-40B4-BE49-F238E27FC236}">
                <a16:creationId xmlns:a16="http://schemas.microsoft.com/office/drawing/2014/main" xmlns="" id="{426D6D71-8A74-4F83-ABFF-4915D0F3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6569" y="2785345"/>
            <a:ext cx="3517232" cy="39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50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197630-7CF9-42AB-83B6-21DA469A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Sloup nejsvětější trojice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F25D258-9391-4167-AC84-CE9235C09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Nachází se v Olomouci,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monument postavený ke slávě Boží v letech 1716 až 1754,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hlavním účelem byla okázalá oslava ukončení moru,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Moravě udeřil v letech 1714 až 1716.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Zajímavost: Někteří si možná pamatujete, jak jsme tam byli v 7. Třídě.</a:t>
            </a:r>
          </a:p>
        </p:txBody>
      </p:sp>
      <p:pic>
        <p:nvPicPr>
          <p:cNvPr id="4098" name="Picture 2">
            <a:hlinkClick r:id="rId2"/>
            <a:extLst>
              <a:ext uri="{FF2B5EF4-FFF2-40B4-BE49-F238E27FC236}">
                <a16:creationId xmlns:a16="http://schemas.microsoft.com/office/drawing/2014/main" xmlns="" id="{DF6BBD92-96FA-479B-896C-4BBBF041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811" y="4344737"/>
            <a:ext cx="1884947" cy="25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C3B82D0-24FC-4345-91D4-1E04536025EB}"/>
              </a:ext>
            </a:extLst>
          </p:cNvPr>
          <p:cNvSpPr txBox="1"/>
          <p:nvPr/>
        </p:nvSpPr>
        <p:spPr>
          <a:xfrm>
            <a:off x="6416842" y="4892842"/>
            <a:ext cx="308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hlinkClick r:id="rId4" action="ppaction://hlinksldjump"/>
              </a:rPr>
              <a:t>Zpátky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743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F18DE0-6E60-45A9-8107-26321B1C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Litovel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51EAE70-DB46-45CC-94D7-B2BC8137F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Litovel je město v okrese Olomouc v Olomouckém kraji,</a:t>
            </a:r>
          </a:p>
          <a:p>
            <a:r>
              <a:rPr lang="cs-CZ" dirty="0"/>
              <a:t>žije zde přibližně 9 800 obyvatel,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morový sloup: Památník morové epidemie z roku 1714,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vytvořil jej Václav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roku 1724,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Litovel je velmi přínosný pro ekonomiku výrobou piva.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3074" name="Picture 2" descr="Hasičská 11 od pivovaru Litovel | FireTV">
            <a:hlinkClick r:id="rId2"/>
            <a:extLst>
              <a:ext uri="{FF2B5EF4-FFF2-40B4-BE49-F238E27FC236}">
                <a16:creationId xmlns:a16="http://schemas.microsoft.com/office/drawing/2014/main" xmlns="" id="{801331D1-A159-4103-9E74-603C03FC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9254" y="138047"/>
            <a:ext cx="3410451" cy="362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7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BEE688-6B80-42DF-81B6-927C62C9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Olomoucké syrečky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0DEF271-8764-45AD-9E53-28940D3F6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Olomoucké tvarůžky jsou zrajícím sýrem vyrobeným z netučného kyselého tvarohu,</a:t>
            </a:r>
          </a:p>
          <a:p>
            <a:r>
              <a:rPr lang="cs-CZ" dirty="0"/>
              <a:t>mají zcela ojedinělou pikantní chuť a vůni způsobenou rozkladem bílkoviny sýra při zrání,</a:t>
            </a:r>
          </a:p>
          <a:p>
            <a:r>
              <a:rPr lang="cs-CZ" dirty="0"/>
              <a:t>povrch se zlatožlutým mazem a soudržnou poloměkkou až měkkou     </a:t>
            </a:r>
            <a:br>
              <a:rPr lang="cs-CZ" dirty="0"/>
            </a:br>
            <a:r>
              <a:rPr lang="cs-CZ" dirty="0"/>
              <a:t>konzistencí s patrným světlejším jádrem.</a:t>
            </a:r>
          </a:p>
          <a:p>
            <a:endParaRPr lang="cs-CZ" dirty="0"/>
          </a:p>
        </p:txBody>
      </p:sp>
      <p:pic>
        <p:nvPicPr>
          <p:cNvPr id="7" name="Zástupný obsah 3">
            <a:extLst>
              <a:ext uri="{FF2B5EF4-FFF2-40B4-BE49-F238E27FC236}">
                <a16:creationId xmlns:a16="http://schemas.microsoft.com/office/drawing/2014/main" xmlns="" id="{59106571-47AA-4F08-9525-D5DF1FB4F8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9554" y="112294"/>
            <a:ext cx="2995241" cy="14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9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9C2794-9D26-485C-A28F-BD03897A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syrečků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C26F076-8816-4CDC-8095-543CE6EC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Olomoucké tvarůžky byly vyrobeny na přelomu 17. a 18. st.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nejstarší zprávy je uvádějí jako běžné jídlo,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Vídni roku 1872 se jim dostalo velkého ocenění.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nejstarší doložená zmínka o tvarůžcích je z Olomouce 10. ledna 1583,</a:t>
            </a:r>
          </a:p>
        </p:txBody>
      </p:sp>
      <p:pic>
        <p:nvPicPr>
          <p:cNvPr id="7170" name="Picture 2" descr="Voňavá“ pochoutka z Hané | Radio Prague International">
            <a:hlinkClick r:id="rId2"/>
            <a:extLst>
              <a:ext uri="{FF2B5EF4-FFF2-40B4-BE49-F238E27FC236}">
                <a16:creationId xmlns:a16="http://schemas.microsoft.com/office/drawing/2014/main" xmlns="" id="{50A9F0B0-FFFB-4485-90F2-C0A30146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015" y="3978876"/>
            <a:ext cx="3259470" cy="25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1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999B786-7B34-469C-ACEC-AFF5DF21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46" y="2099774"/>
            <a:ext cx="4859215" cy="2658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19575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C6D55D-EF73-4218-AD2F-9E6CD8A7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34BF02-77DB-469F-B3D4-543B25A0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https://cs.wikipedia.org/wiki/Biskupsk%C3%A1_kupa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https://cs.wikipedia.org/wiki/Olomouck%C3%BD_kraj</a:t>
            </a:r>
            <a:endParaRPr lang="cs-CZ" dirty="0"/>
          </a:p>
          <a:p>
            <a:r>
              <a:rPr lang="cs-CZ" dirty="0">
                <a:hlinkClick r:id="rId4"/>
              </a:rPr>
              <a:t>https://cs.wikipedia.org/wiki/Hrub%C3%BD_Jesen%C3%ADk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https://cs.wikipedia.org/wiki/Hranick%C3%A1_propast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s://www.google.com/search?q=olomouck%C3%BD+kraj+prezentace+hospodarstv%C3%AD&amp;tbm=isch&amp;ved=2ahUKEwj067bmjszoAhXG1eAKHUpwDJcQ2-cCegQIABAA&amp;oq=olomouck%C3%BD+kraj&amp;gs_lcp=CgNpbWcQARgBMgQIIxAnMgQIIxAnMgQIABBDMgIIADICCAAyAggAMgIIADICCAAyAggAMgIIADoGCAAQChAYUJzCAVi8xQFgytkBaABwAHgAgAFqiAGzAZIBAzEuMZgBAKABAaoBC2d3cy13aXotaW1n&amp;sclient=img&amp;ei=-RiHXrSLAcargwfK4LG4CQ&amp;bih=468&amp;biw=500#imgrc=akJlDjheywn9GM</a:t>
            </a:r>
            <a:r>
              <a:rPr lang="cs-CZ" dirty="0"/>
              <a:t> </a:t>
            </a:r>
          </a:p>
          <a:p>
            <a:r>
              <a:rPr lang="cs-CZ" dirty="0"/>
              <a:t>obrázky</a:t>
            </a:r>
          </a:p>
        </p:txBody>
      </p:sp>
    </p:spTree>
    <p:extLst>
      <p:ext uri="{BB962C8B-B14F-4D97-AF65-F5344CB8AC3E}">
        <p14:creationId xmlns:p14="http://schemas.microsoft.com/office/powerpoint/2010/main" xmlns="" val="9980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511E00-8A70-4AC9-BD8F-22C9508A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C56D5ED-2F5C-405E-8726-B6B81FE51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https://cs.wikipedia.org/wiki/Sloup_Nejsv%C4%9Bt%C4%9Bj%C5%A1%C3%AD_Trojice_(Olomouc)</a:t>
            </a:r>
            <a:endParaRPr lang="cs-CZ" dirty="0"/>
          </a:p>
          <a:p>
            <a:r>
              <a:rPr lang="cs-CZ" dirty="0">
                <a:hlinkClick r:id="rId3"/>
              </a:rPr>
              <a:t>https://www.tvaruzky.cz/o-tvaruzkach</a:t>
            </a:r>
            <a:endParaRPr lang="cs-CZ" dirty="0"/>
          </a:p>
          <a:p>
            <a:r>
              <a:rPr lang="cs-CZ" dirty="0">
                <a:hlinkClick r:id="rId4"/>
              </a:rPr>
              <a:t>https://www.vitalia.cz/clanky/olomoucke-tvaruzky-proc-uz-syrecky-nesmrdi/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048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FCBBDF-35E7-4FF7-9D84-6FCADAB2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517" y="245856"/>
            <a:ext cx="4740965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FFF78DD-6380-4144-ACD9-42163E2D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1470" cy="3291498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Leží ve střední a severozápadní Moravě,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rozloha: 5 267 km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obyvatel: 632 492,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krajské město: Olomouc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okresů: 5,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bod: Praděd (1491 m),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nejnižší bod: Hranická propast (-404 m).</a:t>
            </a:r>
          </a:p>
          <a:p>
            <a:endParaRPr lang="cs-CZ" dirty="0"/>
          </a:p>
        </p:txBody>
      </p:sp>
      <p:pic>
        <p:nvPicPr>
          <p:cNvPr id="1027" name="Picture 3" descr="Dotace | klopotovice.cz">
            <a:extLst>
              <a:ext uri="{FF2B5EF4-FFF2-40B4-BE49-F238E27FC236}">
                <a16:creationId xmlns:a16="http://schemas.microsoft.com/office/drawing/2014/main" xmlns="" id="{1B5F6D3A-11DF-41B7-A9BE-4A3CD37E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121" y="2274887"/>
            <a:ext cx="5302679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1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CC9AB7-8824-4510-8B59-72D058B9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168" y="346298"/>
            <a:ext cx="3446585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Mapa s okresy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CDB59EF-A098-469F-AB50-5D7513DB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098431" cy="2693621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Prostějov,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Přerov,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Šumperk,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Olomouc,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Jeseník.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289946E-AB38-487D-91E7-C558D0EB27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1504" y="1825625"/>
            <a:ext cx="2586404" cy="40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7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0630D4-0142-4DF4-83AC-E3010973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815" y="189279"/>
            <a:ext cx="3540369" cy="1325563"/>
          </a:xfrm>
        </p:spPr>
        <p:txBody>
          <a:bodyPr/>
          <a:lstStyle/>
          <a:p>
            <a:r>
              <a:rPr lang="cs-CZ" dirty="0"/>
              <a:t>Hospodářství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502D14B-7476-4F37-8612-1D00FA67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027984" cy="4351338"/>
          </a:xfrm>
        </p:spPr>
        <p:txBody>
          <a:bodyPr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Nejvíce obyvatel pracuje v průmyslu  zpracovatelsko-strojírenský, kovodělný, elektrické a optické přístroje,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kraj je vhodný pro brigádníky,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hanácké města a obce protkané železniční sítí, i vznikající hustou sítí dálnic,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Pěstování: ječmen, kukuřice, cukrovka, pšenice, ovoce, zelenina, chmel.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18A165C-A886-4EAC-B6E6-8C1B642E6E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6184" y="2223721"/>
            <a:ext cx="4111502" cy="30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0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11818E-5816-450A-891C-87334A69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207" y="259618"/>
            <a:ext cx="6113585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Hospodářství v okresech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A41E9AF-083B-4D82-9D25-FCDE976B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643190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Olomouc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syrečky,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Prostějov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textil,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Přerov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strojírenství,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Šumperk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hedvábí, lokomotivy,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Jeseník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zpracování dřeva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xmlns="" id="{E80E8E83-CC69-49C3-A373-40EF719B072A}"/>
              </a:ext>
            </a:extLst>
          </p:cNvPr>
          <p:cNvCxnSpPr>
            <a:cxnSpLocks/>
          </p:cNvCxnSpPr>
          <p:nvPr/>
        </p:nvCxnSpPr>
        <p:spPr>
          <a:xfrm>
            <a:off x="6095999" y="3505200"/>
            <a:ext cx="1227222" cy="28875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Na nádraží hořela lokomotiva, vlak do Brna kvůli tomu neodjel ...">
            <a:hlinkClick r:id="rId2"/>
            <a:extLst>
              <a:ext uri="{FF2B5EF4-FFF2-40B4-BE49-F238E27FC236}">
                <a16:creationId xmlns:a16="http://schemas.microsoft.com/office/drawing/2014/main" xmlns="" id="{40D3FA15-944E-4E7C-810D-898D5358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1215" y="2642936"/>
            <a:ext cx="3842585" cy="215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2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DC8281-8D32-4925-96D5-8F19A9DF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9270"/>
            <a:ext cx="2590800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180958B-E334-44A5-B3B1-A4D00D87C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0046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Šest řek, všechny patří do povodí řeky Moravy a tudíž se vlévají do Černého moře,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je dlouhá 354 km a protéká od severu k jihu,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Desná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patří do přítoku řeky Kamenice,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protéká i Jihomoravským a Zlínským krajem,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Oskava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je dlouhá 50 km,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Romže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malá řeka na střední Moravě,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Bečva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největší levostranný přítok Moravy.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39EA725-6811-48C9-A833-2773692F24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1829" y="3102585"/>
            <a:ext cx="3899335" cy="25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6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7D0327-8DD8-4C4A-A7E4-4F03CB2C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696" y="365125"/>
            <a:ext cx="4334608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Hranická propast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346943C-3C39-4114-8307-0EE017106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3569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také zvána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Macůška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hloubka dosahuje asi 404 m, 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přesná hloubka není známá protože její spodní část je zatopena Hranickým jezírkem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nejhlubší zatopená jeskyně světa,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leží na pravém břehu Bečvy,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obehnaná plotem.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C8C3F7D-AB00-4279-A400-A05898A0A8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5743" y="1897951"/>
            <a:ext cx="4088057" cy="30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1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A2EE3F-061D-4CCC-A493-D5A69039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669" y="259617"/>
            <a:ext cx="3358662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Hrubý Jeseník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082FD5D-85BA-4902-863E-6CF36C4B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3112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moravské pohoří,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hora je Praděd,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Praděd dosahuje výšky 1 491 m,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jeho území byla vyhlášena chráněná krajinná oblast, kvůli jeho přírodnímu bohatství,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velkou sněhovou nadílku v zimě pro lyžaře.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A84804A-CD5D-4079-B01F-E8D0EB898F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5758" y="2153383"/>
            <a:ext cx="3894626" cy="29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D7F62A-2B8A-4BA0-9466-83F502DE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970" y="189279"/>
            <a:ext cx="3821723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Biskupská kupa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347B65D-F25F-49E4-A72D-3BFE8D7F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7046" cy="43513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kopec ležící 2,5 km severovýchodně od Zlatých hor na česko-polské hranici,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kopci stojí nejstarší rozhledna v Jeseníkách,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jde se tam po zelené turistické značce,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 dlouhá 4 km,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výhled : Polsko, Zlaté hory, hřeben Hrubého Jeseníku a nejvyšší horou Praděd.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5CEC68D-DA3A-4B5A-A507-365617FE9F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5246" y="2408205"/>
            <a:ext cx="4991358" cy="279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5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593</Words>
  <Application>Microsoft Office PowerPoint</Application>
  <PresentationFormat>Vlastní</PresentationFormat>
  <Paragraphs>117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Office</vt:lpstr>
      <vt:lpstr>Olomoucký kraj</vt:lpstr>
      <vt:lpstr>Základní informace</vt:lpstr>
      <vt:lpstr>Mapa s okresy</vt:lpstr>
      <vt:lpstr>Hospodářství</vt:lpstr>
      <vt:lpstr>Hospodářství v okresech</vt:lpstr>
      <vt:lpstr>Vodstvo</vt:lpstr>
      <vt:lpstr>Hranická propast</vt:lpstr>
      <vt:lpstr>Hrubý Jeseník</vt:lpstr>
      <vt:lpstr>Biskupská kupa</vt:lpstr>
      <vt:lpstr>Důležitá místa</vt:lpstr>
      <vt:lpstr>Bouzov</vt:lpstr>
      <vt:lpstr>Filmy natáčené v Bouzově</vt:lpstr>
      <vt:lpstr>Sloup nejsvětější trojice</vt:lpstr>
      <vt:lpstr>Litovel</vt:lpstr>
      <vt:lpstr>Olomoucké syrečky</vt:lpstr>
      <vt:lpstr>Historie syrečků</vt:lpstr>
      <vt:lpstr>Snímek 17</vt:lpstr>
      <vt:lpstr>Zdroje </vt:lpstr>
      <vt:lpstr>Zdroje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Olomoucký kraj</dc:title>
  <dc:creator>Simona</dc:creator>
  <cp:lastModifiedBy>Vojta</cp:lastModifiedBy>
  <cp:revision>22</cp:revision>
  <dcterms:created xsi:type="dcterms:W3CDTF">2020-04-03T09:42:03Z</dcterms:created>
  <dcterms:modified xsi:type="dcterms:W3CDTF">2020-04-05T14:20:50Z</dcterms:modified>
</cp:coreProperties>
</file>