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6" r:id="rId5"/>
    <p:sldId id="267" r:id="rId6"/>
    <p:sldId id="260" r:id="rId7"/>
    <p:sldId id="261" r:id="rId8"/>
    <p:sldId id="270" r:id="rId9"/>
    <p:sldId id="263" r:id="rId10"/>
    <p:sldId id="269" r:id="rId11"/>
    <p:sldId id="271" r:id="rId12"/>
    <p:sldId id="272" r:id="rId13"/>
    <p:sldId id="275" r:id="rId14"/>
    <p:sldId id="258" r:id="rId15"/>
    <p:sldId id="265" r:id="rId16"/>
    <p:sldId id="268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4A2B6B-4FC1-448C-A232-8499552CF0F1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153A7F-04CA-45D8-820D-2F3E8F4DDFE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OBĚHOVÁ SOUSTAVA</a:t>
            </a:r>
            <a:br>
              <a:rPr lang="cs-CZ" dirty="0" smtClean="0"/>
            </a:br>
            <a:r>
              <a:rPr lang="cs-CZ" dirty="0" smtClean="0"/>
              <a:t>SRDCE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OPAKOVÁNÍ UČIVA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Je aorta žíla nebo tepna?</a:t>
            </a:r>
            <a:endParaRPr lang="cs-CZ" sz="4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556792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Přímá spojovací šipka 3"/>
          <p:cNvCxnSpPr/>
          <p:nvPr/>
        </p:nvCxnSpPr>
        <p:spPr>
          <a:xfrm flipH="1">
            <a:off x="1547664" y="3140968"/>
            <a:ext cx="1152128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940152" y="1988840"/>
            <a:ext cx="259228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Fáze </a:t>
            </a:r>
            <a:r>
              <a:rPr lang="cs-CZ" dirty="0" smtClean="0"/>
              <a:t>6</a:t>
            </a:r>
            <a:endParaRPr lang="cs-CZ" dirty="0"/>
          </a:p>
          <a:p>
            <a:endParaRPr lang="cs-CZ" b="1" dirty="0"/>
          </a:p>
          <a:p>
            <a:r>
              <a:rPr lang="cs-CZ" dirty="0"/>
              <a:t>Srdce pumpuje krev do </a:t>
            </a:r>
            <a:r>
              <a:rPr lang="cs-CZ" dirty="0" smtClean="0"/>
              <a:t>celého </a:t>
            </a:r>
            <a:r>
              <a:rPr lang="cs-CZ" dirty="0"/>
              <a:t>těla z levé komory </a:t>
            </a:r>
            <a:r>
              <a:rPr lang="cs-CZ" dirty="0" smtClean="0"/>
              <a:t>přes </a:t>
            </a:r>
            <a:r>
              <a:rPr lang="cs-CZ" dirty="0"/>
              <a:t>aortu.</a:t>
            </a:r>
          </a:p>
          <a:p>
            <a:endParaRPr lang="cs-CZ" dirty="0"/>
          </a:p>
          <a:p>
            <a:pPr algn="ctr"/>
            <a:r>
              <a:rPr lang="cs-CZ" b="1" dirty="0" smtClean="0"/>
              <a:t>TEPNA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6372200" y="364502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 flipH="1" flipV="1">
            <a:off x="1043608" y="2276872"/>
            <a:ext cx="158417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V="1">
            <a:off x="3131840" y="2204864"/>
            <a:ext cx="792088" cy="3768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H="1" flipV="1">
            <a:off x="3059832" y="2708920"/>
            <a:ext cx="36004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 flipV="1">
            <a:off x="3707904" y="3861048"/>
            <a:ext cx="72008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Krevní oběh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Slova </a:t>
            </a:r>
            <a:r>
              <a:rPr lang="cs-CZ" dirty="0" smtClean="0"/>
              <a:t>k doplnění do </a:t>
            </a:r>
            <a:r>
              <a:rPr lang="cs-CZ" dirty="0" smtClean="0"/>
              <a:t>vět: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	</a:t>
            </a:r>
            <a:r>
              <a:rPr lang="cs-CZ" b="1" dirty="0" smtClean="0"/>
              <a:t>horní a dolní dutou, tělní, aortou, plicní, do těla, plicními žilami, plicní</a:t>
            </a:r>
            <a:endParaRPr lang="cs-CZ" b="1" dirty="0" smtClean="0"/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Velký _________ oběh </a:t>
            </a:r>
            <a:r>
              <a:rPr lang="cs-CZ" dirty="0" smtClean="0"/>
              <a:t>začíná ___________ v levé komoře, odtud je krev vedena ________________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a končí _________________________žilou v pravé síni.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Malý __________ oběh </a:t>
            </a:r>
            <a:r>
              <a:rPr lang="cs-CZ" dirty="0" smtClean="0"/>
              <a:t>začíná __________ tepnou v pravé komoře a končí _____________ v levé síni.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Doplň správné údaje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Počet stahů srdce za 1 minutu (v klidu) - ________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 jednom stahu vypudí srdce ( v klidu) -  ___ml krve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 tělesné práci a sportu vypudí srdce až ____ml </a:t>
            </a:r>
          </a:p>
          <a:p>
            <a:pPr>
              <a:buNone/>
            </a:pPr>
            <a:r>
              <a:rPr lang="cs-CZ" dirty="0" smtClean="0"/>
              <a:t>	krve.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 1 minutu projde srdcem </a:t>
            </a:r>
            <a:r>
              <a:rPr lang="cs-CZ" dirty="0" smtClean="0"/>
              <a:t>____ml </a:t>
            </a:r>
            <a:r>
              <a:rPr lang="cs-CZ" dirty="0" smtClean="0"/>
              <a:t>krve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99592" y="1412776"/>
            <a:ext cx="7272808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u="sng" dirty="0" smtClean="0"/>
              <a:t>SPRÁVNÉ ODPOVĚDI</a:t>
            </a:r>
          </a:p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VYUŽIJ PRO KONTROLU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Popiš srdce</a:t>
            </a:r>
            <a:endParaRPr lang="cs-CZ" sz="4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556792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4572000" y="4941168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5229200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267744" y="3933056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691680" y="5301208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475656" y="155679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211960" y="3284984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364088" y="2060848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08104" y="3068960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707904" y="191683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915816" y="3212976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788024" y="4149080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555776" y="4653136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156176" y="1412776"/>
            <a:ext cx="2520280" cy="42484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/>
              <a:t>horní dutá žíla</a:t>
            </a:r>
          </a:p>
          <a:p>
            <a:pPr marL="342900" indent="-342900">
              <a:buAutoNum type="arabicPeriod"/>
            </a:pPr>
            <a:r>
              <a:rPr lang="cs-CZ" dirty="0" smtClean="0"/>
              <a:t>pravá síň</a:t>
            </a:r>
          </a:p>
          <a:p>
            <a:pPr marL="342900" indent="-342900">
              <a:buAutoNum type="arabicPeriod"/>
            </a:pPr>
            <a:r>
              <a:rPr lang="cs-CZ" dirty="0" smtClean="0"/>
              <a:t>dolní dutá žíla</a:t>
            </a:r>
          </a:p>
          <a:p>
            <a:pPr marL="342900" indent="-342900">
              <a:buAutoNum type="arabicPeriod"/>
            </a:pPr>
            <a:r>
              <a:rPr lang="cs-CZ" dirty="0" smtClean="0"/>
              <a:t>trojcípá chlopeň</a:t>
            </a:r>
          </a:p>
          <a:p>
            <a:pPr marL="342900" indent="-342900">
              <a:buAutoNum type="arabicPeriod"/>
            </a:pPr>
            <a:r>
              <a:rPr lang="cs-CZ" dirty="0" smtClean="0"/>
              <a:t>pravá komora</a:t>
            </a:r>
          </a:p>
          <a:p>
            <a:pPr marL="342900" indent="-342900">
              <a:buAutoNum type="arabicPeriod"/>
            </a:pPr>
            <a:r>
              <a:rPr lang="cs-CZ" dirty="0" smtClean="0"/>
              <a:t>poloměsíčitá chlopeň</a:t>
            </a:r>
          </a:p>
          <a:p>
            <a:pPr marL="342900" indent="-342900">
              <a:buAutoNum type="arabicPeriod"/>
            </a:pPr>
            <a:r>
              <a:rPr lang="cs-CZ" dirty="0" smtClean="0"/>
              <a:t>aorta (srdečnice)</a:t>
            </a:r>
          </a:p>
          <a:p>
            <a:pPr marL="342900" indent="-342900">
              <a:buAutoNum type="arabicPeriod"/>
            </a:pPr>
            <a:r>
              <a:rPr lang="cs-CZ" dirty="0" smtClean="0"/>
              <a:t>plicní tepna (plicnice)</a:t>
            </a:r>
          </a:p>
          <a:p>
            <a:pPr marL="342900" indent="-342900">
              <a:buAutoNum type="arabicPeriod"/>
            </a:pPr>
            <a:r>
              <a:rPr lang="cs-CZ" dirty="0" smtClean="0"/>
              <a:t>levá síň</a:t>
            </a:r>
          </a:p>
          <a:p>
            <a:pPr marL="342900" indent="-342900">
              <a:buAutoNum type="arabicPeriod"/>
            </a:pPr>
            <a:r>
              <a:rPr lang="cs-CZ" dirty="0" smtClean="0"/>
              <a:t>plicní žíla</a:t>
            </a:r>
          </a:p>
          <a:p>
            <a:pPr marL="342900" indent="-342900">
              <a:buAutoNum type="arabicPeriod"/>
            </a:pPr>
            <a:r>
              <a:rPr lang="cs-CZ" dirty="0" smtClean="0"/>
              <a:t>dvojcípá chlopeň</a:t>
            </a:r>
          </a:p>
          <a:p>
            <a:pPr marL="342900" indent="-342900">
              <a:buAutoNum type="arabicPeriod"/>
            </a:pPr>
            <a:r>
              <a:rPr lang="cs-CZ" dirty="0" smtClean="0"/>
              <a:t>levá komora</a:t>
            </a:r>
          </a:p>
          <a:p>
            <a:pPr marL="342900" indent="-342900" algn="ctr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Co víš o srdci? odpovědi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má čtyři dutiny. </a:t>
            </a:r>
            <a:r>
              <a:rPr lang="cs-CZ" sz="1200" dirty="0" smtClean="0">
                <a:solidFill>
                  <a:schemeClr val="accent6">
                    <a:lumMod val="50000"/>
                  </a:schemeClr>
                </a:solidFill>
              </a:rPr>
              <a:t>PRAVDA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je největší orgán v těla. </a:t>
            </a:r>
            <a:r>
              <a:rPr lang="cs-CZ" sz="1200" dirty="0" smtClean="0"/>
              <a:t>NE</a:t>
            </a:r>
            <a:r>
              <a:rPr lang="cs-CZ" sz="1200" dirty="0" smtClean="0">
                <a:solidFill>
                  <a:schemeClr val="accent6">
                    <a:lumMod val="50000"/>
                  </a:schemeClr>
                </a:solidFill>
              </a:rPr>
              <a:t>PRAVDA</a:t>
            </a:r>
            <a:endParaRPr lang="cs-CZ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obsahuje chlopně. </a:t>
            </a:r>
            <a:r>
              <a:rPr lang="cs-CZ" sz="1200" dirty="0" smtClean="0">
                <a:solidFill>
                  <a:schemeClr val="accent6">
                    <a:lumMod val="50000"/>
                  </a:schemeClr>
                </a:solidFill>
              </a:rPr>
              <a:t>PRAVDA</a:t>
            </a:r>
            <a:endParaRPr lang="cs-CZ" sz="12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je tvořeno srdečním svalem.                    </a:t>
            </a:r>
            <a:r>
              <a:rPr lang="cs-CZ" sz="1200" dirty="0" smtClean="0"/>
              <a:t>PRAVDA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Co víš o srdci</a:t>
            </a:r>
            <a:r>
              <a:rPr lang="cs-CZ" sz="4000" b="1" dirty="0" smtClean="0"/>
              <a:t>? odpovědi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Srdce je obsahuje dutiny zvané </a:t>
            </a:r>
            <a:r>
              <a:rPr lang="cs-CZ" sz="3600" dirty="0" smtClean="0"/>
              <a:t>předsíně. </a:t>
            </a:r>
            <a:r>
              <a:rPr lang="cs-CZ" sz="1200" dirty="0" smtClean="0">
                <a:solidFill>
                  <a:schemeClr val="accent6">
                    <a:lumMod val="50000"/>
                  </a:schemeClr>
                </a:solidFill>
              </a:rPr>
              <a:t>PRAVDA</a:t>
            </a:r>
            <a:endParaRPr lang="cs-CZ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Srdce </a:t>
            </a:r>
            <a:r>
              <a:rPr lang="cs-CZ" sz="3600" dirty="0" smtClean="0"/>
              <a:t>není </a:t>
            </a:r>
            <a:r>
              <a:rPr lang="cs-CZ" sz="3600" dirty="0" smtClean="0"/>
              <a:t>orgán. </a:t>
            </a:r>
            <a:r>
              <a:rPr lang="cs-CZ" sz="1200" dirty="0" smtClean="0"/>
              <a:t>NEPRAVDA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Levá </a:t>
            </a:r>
            <a:r>
              <a:rPr lang="cs-CZ" sz="3600" dirty="0" smtClean="0"/>
              <a:t>strana srdce odvádí krev do plic</a:t>
            </a:r>
            <a:r>
              <a:rPr lang="cs-CZ" sz="3600" dirty="0" smtClean="0"/>
              <a:t>. </a:t>
            </a:r>
            <a:r>
              <a:rPr lang="cs-CZ" sz="1200" dirty="0" smtClean="0"/>
              <a:t>NEPRAVDA</a:t>
            </a:r>
            <a:endParaRPr lang="cs-CZ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Krevní oběh - odpovědi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Slova </a:t>
            </a:r>
            <a:r>
              <a:rPr lang="cs-CZ" dirty="0" smtClean="0"/>
              <a:t>k doplnění do </a:t>
            </a:r>
            <a:r>
              <a:rPr lang="cs-CZ" dirty="0" smtClean="0"/>
              <a:t>vět: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	</a:t>
            </a:r>
            <a:r>
              <a:rPr lang="cs-CZ" b="1" dirty="0" smtClean="0"/>
              <a:t>horní a dolní dutou, tělní, aortou, plicní, do těla, plicními žilami, plicní</a:t>
            </a:r>
            <a:endParaRPr lang="cs-CZ" b="1" dirty="0" smtClean="0"/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b="1" dirty="0" smtClean="0"/>
              <a:t>Velký _________ oběh </a:t>
            </a:r>
            <a:r>
              <a:rPr lang="cs-CZ" sz="2800" dirty="0" smtClean="0"/>
              <a:t>začíná ________________ </a:t>
            </a:r>
          </a:p>
          <a:p>
            <a:pPr>
              <a:lnSpc>
                <a:spcPct val="150000"/>
              </a:lnSpc>
              <a:buNone/>
            </a:pPr>
            <a:r>
              <a:rPr lang="cs-CZ" sz="2800" dirty="0" smtClean="0"/>
              <a:t>	v levé komoře, odtud je krev vedena ___________ </a:t>
            </a:r>
          </a:p>
          <a:p>
            <a:pPr>
              <a:lnSpc>
                <a:spcPct val="150000"/>
              </a:lnSpc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a končí _________________________žilou v pravé síni.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b="1" dirty="0" smtClean="0"/>
              <a:t>Malý __________ oběh </a:t>
            </a:r>
            <a:r>
              <a:rPr lang="cs-CZ" sz="2800" dirty="0" smtClean="0"/>
              <a:t>začíná __________ tepnou v pravé komoře a končí __________________ v levé síni.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07704" y="2780928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tělní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96136" y="2708920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aortou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27984" y="544522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plicními žilami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339752" y="3933056"/>
            <a:ext cx="28083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horní a dolní dutou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907704" y="4869160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plicní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220072" y="4941168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plicní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372200" y="3356992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 těla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Doplň správné údaje - odpovědi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920880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Počet stahů srdce za 1 minutu (v klidu) - ________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 jednom stahu vypudí srdce ( v klidu) -  _______ml krve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 tělesné práci a sportu vypudí srdce až _______ml </a:t>
            </a:r>
          </a:p>
          <a:p>
            <a:pPr>
              <a:buNone/>
            </a:pPr>
            <a:r>
              <a:rPr lang="cs-CZ" dirty="0" smtClean="0"/>
              <a:t>	krve.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 1 minutu projde srdcem ______ml krve, což je asi 5 litrů krve.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732240" y="1844824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70x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32240" y="2780928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60-80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660232" y="3573016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100-200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44008" y="4437112"/>
            <a:ext cx="8640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4 900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Popiš srdce</a:t>
            </a:r>
            <a:endParaRPr lang="cs-CZ" sz="4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66740" y="1600200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5292080" y="5301208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139952" y="5301208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843808" y="407707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411760" y="587727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411760" y="155679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932040" y="335699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588224" y="1988840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372200" y="3140968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932040" y="1844824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419872" y="335699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580112" y="4365104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275856" y="4797152"/>
            <a:ext cx="5760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Co víš o srdci?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má čtyři dutiny.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je největší orgán v těla.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obsahuje chlopně.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 Srdce je tvořeno srdečním svalem.</a:t>
            </a:r>
          </a:p>
          <a:p>
            <a:pPr lvl="1" algn="ctr">
              <a:lnSpc>
                <a:spcPct val="150000"/>
              </a:lnSpc>
              <a:buNone/>
            </a:pPr>
            <a:r>
              <a:rPr lang="cs-CZ" sz="3300" b="1" dirty="0" smtClean="0">
                <a:solidFill>
                  <a:srgbClr val="C00000"/>
                </a:solidFill>
              </a:rPr>
              <a:t>PRAVDA X NEPRAVDA</a:t>
            </a:r>
            <a:endParaRPr lang="cs-CZ" sz="3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Co víš o srdci?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Srdce je obsahuje dutiny zvané </a:t>
            </a:r>
            <a:r>
              <a:rPr lang="cs-CZ" sz="3600" dirty="0" smtClean="0"/>
              <a:t>předsíně.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Srdce </a:t>
            </a:r>
            <a:r>
              <a:rPr lang="cs-CZ" sz="3600" dirty="0" smtClean="0"/>
              <a:t>není </a:t>
            </a:r>
            <a:r>
              <a:rPr lang="cs-CZ" sz="3600" dirty="0" smtClean="0"/>
              <a:t>orgán.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3600" dirty="0" smtClean="0"/>
              <a:t>Levá </a:t>
            </a:r>
            <a:r>
              <a:rPr lang="cs-CZ" sz="3600" dirty="0" smtClean="0"/>
              <a:t>strana srdce odvádí krev do plic.</a:t>
            </a:r>
          </a:p>
          <a:p>
            <a:pPr marL="274320" lvl="1" algn="ctr">
              <a:lnSpc>
                <a:spcPct val="150000"/>
              </a:lnSpc>
              <a:spcBef>
                <a:spcPts val="600"/>
              </a:spcBef>
              <a:buSzPct val="70000"/>
              <a:buNone/>
            </a:pPr>
            <a:r>
              <a:rPr lang="cs-CZ" sz="3300" b="1" dirty="0" smtClean="0">
                <a:solidFill>
                  <a:srgbClr val="C00000"/>
                </a:solidFill>
              </a:rPr>
              <a:t>PRAVDA X NEPRAVDA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/>
              <a:t>Odkud </a:t>
            </a:r>
            <a:r>
              <a:rPr lang="cs-CZ" sz="3600" b="1" dirty="0" smtClean="0"/>
              <a:t>myslíš</a:t>
            </a:r>
            <a:r>
              <a:rPr lang="cs-CZ" sz="3200" b="1" dirty="0" smtClean="0"/>
              <a:t>, že krev teče?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556792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ovací šipka 5"/>
          <p:cNvCxnSpPr/>
          <p:nvPr/>
        </p:nvCxnSpPr>
        <p:spPr>
          <a:xfrm flipV="1">
            <a:off x="2195736" y="4437112"/>
            <a:ext cx="14401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1763688" y="2204864"/>
            <a:ext cx="21602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123728" y="3284984"/>
            <a:ext cx="36004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5940152" y="1772816"/>
            <a:ext cx="2592288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Fáze 1</a:t>
            </a:r>
          </a:p>
          <a:p>
            <a:endParaRPr lang="cs-CZ" b="1" dirty="0"/>
          </a:p>
          <a:p>
            <a:r>
              <a:rPr lang="cs-CZ" dirty="0"/>
              <a:t>Krev vstupuje do srdce </a:t>
            </a:r>
            <a:r>
              <a:rPr lang="cs-CZ" dirty="0" smtClean="0"/>
              <a:t>žílou zvanou horní </a:t>
            </a:r>
            <a:r>
              <a:rPr lang="cs-CZ" dirty="0"/>
              <a:t>a </a:t>
            </a:r>
            <a:r>
              <a:rPr lang="cs-CZ" dirty="0" smtClean="0"/>
              <a:t>dolní </a:t>
            </a:r>
            <a:r>
              <a:rPr lang="cs-CZ" dirty="0"/>
              <a:t>dutá </a:t>
            </a:r>
            <a:br>
              <a:rPr lang="cs-CZ" dirty="0"/>
            </a:br>
            <a:r>
              <a:rPr lang="cs-CZ" dirty="0" smtClean="0"/>
              <a:t>žíla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Krev je odkysličená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 smtClean="0"/>
              <a:t>Přichází </a:t>
            </a:r>
            <a:r>
              <a:rPr lang="cs-CZ" dirty="0"/>
              <a:t>do pravé předsíně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          Z TĚLA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6444208" y="4725144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Co zabrání krvi, </a:t>
            </a:r>
            <a:br>
              <a:rPr lang="cs-CZ" sz="4000" b="1" dirty="0" smtClean="0"/>
            </a:br>
            <a:r>
              <a:rPr lang="cs-CZ" sz="4000" b="1" dirty="0" smtClean="0"/>
              <a:t>aby se vrátila do předsíně? </a:t>
            </a:r>
            <a:endParaRPr lang="cs-CZ" sz="4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484784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Přímá spojovací šipka 3"/>
          <p:cNvCxnSpPr/>
          <p:nvPr/>
        </p:nvCxnSpPr>
        <p:spPr>
          <a:xfrm>
            <a:off x="2339752" y="4005064"/>
            <a:ext cx="79208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6012160" y="1628800"/>
            <a:ext cx="259228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Fáze </a:t>
            </a:r>
            <a:r>
              <a:rPr lang="cs-CZ" dirty="0" smtClean="0"/>
              <a:t>2</a:t>
            </a:r>
            <a:endParaRPr lang="cs-CZ" dirty="0"/>
          </a:p>
          <a:p>
            <a:endParaRPr lang="cs-CZ" b="1" dirty="0"/>
          </a:p>
          <a:p>
            <a:r>
              <a:rPr lang="cs-CZ" dirty="0" smtClean="0"/>
              <a:t>Srdce odvádí krev z pravé předsíně do pravé komory.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       CHLOPNĚ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6444208" y="3429000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PROČ JDE KREV DO PLIC?</a:t>
            </a:r>
            <a:endParaRPr lang="cs-CZ" sz="36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556792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Přímá spojovací šipka 3"/>
          <p:cNvCxnSpPr/>
          <p:nvPr/>
        </p:nvCxnSpPr>
        <p:spPr>
          <a:xfrm flipH="1" flipV="1">
            <a:off x="3203848" y="4077072"/>
            <a:ext cx="36004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6084168" y="1916832"/>
            <a:ext cx="259228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Fáze </a:t>
            </a:r>
            <a:r>
              <a:rPr lang="cs-CZ" dirty="0" smtClean="0"/>
              <a:t>3</a:t>
            </a:r>
            <a:endParaRPr lang="cs-CZ" dirty="0"/>
          </a:p>
          <a:p>
            <a:endParaRPr lang="cs-CZ" b="1" dirty="0"/>
          </a:p>
          <a:p>
            <a:r>
              <a:rPr lang="cs-CZ" dirty="0" smtClean="0"/>
              <a:t>Srdce odvádí krev z pravé komory</a:t>
            </a:r>
            <a:r>
              <a:rPr lang="cs-CZ" dirty="0"/>
              <a:t> </a:t>
            </a:r>
            <a:r>
              <a:rPr lang="cs-CZ" dirty="0" smtClean="0"/>
              <a:t>plicní tepnou do plic.</a:t>
            </a:r>
          </a:p>
          <a:p>
            <a:endParaRPr lang="cs-CZ" dirty="0"/>
          </a:p>
          <a:p>
            <a:pPr algn="ctr"/>
            <a:r>
              <a:rPr lang="cs-CZ" b="1" dirty="0" smtClean="0"/>
              <a:t>ABY SE OKYSLIČILA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6516216" y="364502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3203848" y="2996952"/>
            <a:ext cx="50405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Jak nazýváme krev, </a:t>
            </a:r>
            <a:br>
              <a:rPr lang="cs-CZ" sz="4000" b="1" dirty="0" smtClean="0"/>
            </a:br>
            <a:r>
              <a:rPr lang="cs-CZ" sz="4000" b="1" dirty="0" smtClean="0"/>
              <a:t>která obsahuje kyslík?</a:t>
            </a:r>
            <a:endParaRPr lang="cs-CZ" sz="4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556792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Přímá spojovací šipka 4"/>
          <p:cNvCxnSpPr/>
          <p:nvPr/>
        </p:nvCxnSpPr>
        <p:spPr>
          <a:xfrm flipH="1">
            <a:off x="4283968" y="3068960"/>
            <a:ext cx="1512168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H="1">
            <a:off x="4427984" y="3501008"/>
            <a:ext cx="136815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6084168" y="1916832"/>
            <a:ext cx="259228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Fáze </a:t>
            </a:r>
            <a:r>
              <a:rPr lang="cs-CZ" dirty="0" smtClean="0"/>
              <a:t>4</a:t>
            </a:r>
            <a:endParaRPr lang="cs-CZ" dirty="0"/>
          </a:p>
          <a:p>
            <a:endParaRPr lang="cs-CZ" b="1" dirty="0"/>
          </a:p>
          <a:p>
            <a:r>
              <a:rPr lang="cs-CZ" dirty="0" smtClean="0"/>
              <a:t>Okysličená krev se vrací zpátky do srdce, do levé předsíně.</a:t>
            </a:r>
          </a:p>
          <a:p>
            <a:endParaRPr lang="cs-CZ" dirty="0"/>
          </a:p>
          <a:p>
            <a:pPr algn="ctr"/>
            <a:r>
              <a:rPr lang="cs-CZ" b="1" dirty="0" smtClean="0"/>
              <a:t>OKYSLIČENÁ KREV</a:t>
            </a:r>
            <a:endParaRPr lang="cs-CZ" b="1" dirty="0"/>
          </a:p>
        </p:txBody>
      </p:sp>
      <p:sp>
        <p:nvSpPr>
          <p:cNvPr id="18" name="Obdélník 17"/>
          <p:cNvSpPr/>
          <p:nvPr/>
        </p:nvSpPr>
        <p:spPr>
          <a:xfrm>
            <a:off x="6516216" y="3573016"/>
            <a:ext cx="18002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Která strana srdce je více svalovitá?</a:t>
            </a:r>
            <a:endParaRPr lang="cs-CZ" sz="4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628800"/>
            <a:ext cx="524851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Přímá spojovací šipka 3"/>
          <p:cNvCxnSpPr/>
          <p:nvPr/>
        </p:nvCxnSpPr>
        <p:spPr>
          <a:xfrm>
            <a:off x="4211960" y="3645024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5940152" y="1988840"/>
            <a:ext cx="259228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Fáze </a:t>
            </a:r>
            <a:r>
              <a:rPr lang="cs-CZ" dirty="0" smtClean="0"/>
              <a:t>5</a:t>
            </a:r>
            <a:endParaRPr lang="cs-CZ" dirty="0"/>
          </a:p>
          <a:p>
            <a:endParaRPr lang="cs-CZ" b="1" dirty="0"/>
          </a:p>
          <a:p>
            <a:r>
              <a:rPr lang="cs-CZ" dirty="0" smtClean="0"/>
              <a:t>Srdce vede krev z levé předsíně do levé komory.</a:t>
            </a:r>
          </a:p>
          <a:p>
            <a:endParaRPr lang="cs-CZ" dirty="0"/>
          </a:p>
          <a:p>
            <a:pPr algn="ctr"/>
            <a:r>
              <a:rPr lang="cs-CZ" b="1" dirty="0" smtClean="0"/>
              <a:t>LEVÁ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6516216" y="364502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428</Words>
  <Application>Microsoft Office PowerPoint</Application>
  <PresentationFormat>Předvádění na obrazovce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OBĚHOVÁ SOUSTAVA SRDCE</vt:lpstr>
      <vt:lpstr>Popiš srdce</vt:lpstr>
      <vt:lpstr>Co víš o srdci?</vt:lpstr>
      <vt:lpstr>Co víš o srdci?</vt:lpstr>
      <vt:lpstr>Odkud myslíš, že krev teče?</vt:lpstr>
      <vt:lpstr>Co zabrání krvi,  aby se vrátila do předsíně? </vt:lpstr>
      <vt:lpstr>PROČ JDE KREV DO PLIC?</vt:lpstr>
      <vt:lpstr>Jak nazýváme krev,  která obsahuje kyslík?</vt:lpstr>
      <vt:lpstr>Která strana srdce je více svalovitá?</vt:lpstr>
      <vt:lpstr>Je aorta žíla nebo tepna?</vt:lpstr>
      <vt:lpstr>Krevní oběh</vt:lpstr>
      <vt:lpstr>Doplň správné údaje</vt:lpstr>
      <vt:lpstr>Snímek 13</vt:lpstr>
      <vt:lpstr>Popiš srdce</vt:lpstr>
      <vt:lpstr>Co víš o srdci? odpovědi</vt:lpstr>
      <vt:lpstr>Co víš o srdci? odpovědi</vt:lpstr>
      <vt:lpstr>Krevní oběh - odpovědi</vt:lpstr>
      <vt:lpstr>Doplň správné údaje - odpovědi</vt:lpstr>
    </vt:vector>
  </TitlesOfParts>
  <Company>Základní škola Dobrá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OBĚHOVÁ SOUSTAVA SRDCE</dc:title>
  <dc:creator>klyskova</dc:creator>
  <cp:lastModifiedBy>klyskova</cp:lastModifiedBy>
  <cp:revision>23</cp:revision>
  <dcterms:created xsi:type="dcterms:W3CDTF">2020-03-16T19:06:29Z</dcterms:created>
  <dcterms:modified xsi:type="dcterms:W3CDTF">2020-03-16T22:03:14Z</dcterms:modified>
</cp:coreProperties>
</file>