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4" r:id="rId4"/>
    <p:sldId id="266" r:id="rId5"/>
    <p:sldId id="267" r:id="rId6"/>
    <p:sldId id="260" r:id="rId7"/>
    <p:sldId id="261" r:id="rId8"/>
    <p:sldId id="270" r:id="rId9"/>
    <p:sldId id="263" r:id="rId10"/>
    <p:sldId id="269" r:id="rId11"/>
    <p:sldId id="271" r:id="rId12"/>
    <p:sldId id="272" r:id="rId13"/>
    <p:sldId id="275" r:id="rId14"/>
    <p:sldId id="258" r:id="rId15"/>
    <p:sldId id="265" r:id="rId16"/>
    <p:sldId id="268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4A2B6B-4FC1-448C-A232-8499552CF0F1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8153A7F-04CA-45D8-820D-2F3E8F4DDFE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2B6B-4FC1-448C-A232-8499552CF0F1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3A7F-04CA-45D8-820D-2F3E8F4DDFE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2B6B-4FC1-448C-A232-8499552CF0F1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3A7F-04CA-45D8-820D-2F3E8F4DDFE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4A2B6B-4FC1-448C-A232-8499552CF0F1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8153A7F-04CA-45D8-820D-2F3E8F4DDF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4A2B6B-4FC1-448C-A232-8499552CF0F1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8153A7F-04CA-45D8-820D-2F3E8F4DDFE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2B6B-4FC1-448C-A232-8499552CF0F1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3A7F-04CA-45D8-820D-2F3E8F4DDFE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2B6B-4FC1-448C-A232-8499552CF0F1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3A7F-04CA-45D8-820D-2F3E8F4DDFE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4A2B6B-4FC1-448C-A232-8499552CF0F1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8153A7F-04CA-45D8-820D-2F3E8F4DDF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2B6B-4FC1-448C-A232-8499552CF0F1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3A7F-04CA-45D8-820D-2F3E8F4DDFE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4A2B6B-4FC1-448C-A232-8499552CF0F1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8153A7F-04CA-45D8-820D-2F3E8F4DDFE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4A2B6B-4FC1-448C-A232-8499552CF0F1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8153A7F-04CA-45D8-820D-2F3E8F4DDFE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4A2B6B-4FC1-448C-A232-8499552CF0F1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8153A7F-04CA-45D8-820D-2F3E8F4DDFE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OBĚHOVÁ SOUSTAVA</a:t>
            </a:r>
            <a:br>
              <a:rPr lang="cs-CZ" dirty="0" smtClean="0"/>
            </a:br>
            <a:r>
              <a:rPr lang="cs-CZ" dirty="0" smtClean="0"/>
              <a:t>SRDCE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OPAKOVÁNÍ UČIVA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Je aorta žíla nebo tepna?</a:t>
            </a:r>
            <a:endParaRPr lang="cs-CZ" sz="4000" b="1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11560" y="1556792"/>
            <a:ext cx="5248519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Přímá spojovací šipka 3"/>
          <p:cNvCxnSpPr/>
          <p:nvPr/>
        </p:nvCxnSpPr>
        <p:spPr>
          <a:xfrm flipH="1">
            <a:off x="1547664" y="3140968"/>
            <a:ext cx="1152128" cy="720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5940152" y="1988840"/>
            <a:ext cx="2592288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/>
              <a:t>Fáze </a:t>
            </a:r>
            <a:r>
              <a:rPr lang="cs-CZ" dirty="0" smtClean="0"/>
              <a:t>6</a:t>
            </a:r>
            <a:endParaRPr lang="cs-CZ" dirty="0"/>
          </a:p>
          <a:p>
            <a:endParaRPr lang="cs-CZ" b="1" dirty="0"/>
          </a:p>
          <a:p>
            <a:r>
              <a:rPr lang="cs-CZ" dirty="0"/>
              <a:t>Srdce pumpuje krev do </a:t>
            </a:r>
            <a:r>
              <a:rPr lang="cs-CZ" dirty="0" smtClean="0"/>
              <a:t>celého </a:t>
            </a:r>
            <a:r>
              <a:rPr lang="cs-CZ" dirty="0"/>
              <a:t>těla z levé komory </a:t>
            </a:r>
            <a:r>
              <a:rPr lang="cs-CZ" dirty="0" smtClean="0"/>
              <a:t>přes </a:t>
            </a:r>
            <a:r>
              <a:rPr lang="cs-CZ" dirty="0"/>
              <a:t>aortu.</a:t>
            </a:r>
          </a:p>
          <a:p>
            <a:endParaRPr lang="cs-CZ" dirty="0"/>
          </a:p>
          <a:p>
            <a:pPr algn="ctr"/>
            <a:r>
              <a:rPr lang="cs-CZ" b="1" dirty="0" smtClean="0"/>
              <a:t>TEPNA</a:t>
            </a:r>
            <a:endParaRPr lang="cs-CZ" b="1" dirty="0"/>
          </a:p>
        </p:txBody>
      </p:sp>
      <p:sp>
        <p:nvSpPr>
          <p:cNvPr id="8" name="Obdélník 7"/>
          <p:cNvSpPr/>
          <p:nvPr/>
        </p:nvSpPr>
        <p:spPr>
          <a:xfrm>
            <a:off x="6372200" y="3645024"/>
            <a:ext cx="1728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9" name="Přímá spojovací šipka 8"/>
          <p:cNvCxnSpPr/>
          <p:nvPr/>
        </p:nvCxnSpPr>
        <p:spPr>
          <a:xfrm flipH="1" flipV="1">
            <a:off x="1043608" y="2276872"/>
            <a:ext cx="1584176" cy="7920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flipV="1">
            <a:off x="3131840" y="2204864"/>
            <a:ext cx="792088" cy="3768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H="1" flipV="1">
            <a:off x="3059832" y="2708920"/>
            <a:ext cx="360040" cy="7920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flipH="1" flipV="1">
            <a:off x="3707904" y="3861048"/>
            <a:ext cx="720080" cy="10801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Krevní oběh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Slova </a:t>
            </a:r>
            <a:r>
              <a:rPr lang="cs-CZ" dirty="0" smtClean="0"/>
              <a:t>k doplnění do </a:t>
            </a:r>
            <a:r>
              <a:rPr lang="cs-CZ" dirty="0" smtClean="0"/>
              <a:t>vět: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	</a:t>
            </a:r>
            <a:r>
              <a:rPr lang="cs-CZ" b="1" dirty="0" smtClean="0"/>
              <a:t>horní a dolní dutou, tělní, aortou, plicní, do těla, plicními žilami, plicní</a:t>
            </a:r>
            <a:endParaRPr lang="cs-CZ" b="1" dirty="0" smtClean="0"/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Velký _________ oběh </a:t>
            </a:r>
            <a:r>
              <a:rPr lang="cs-CZ" dirty="0" smtClean="0"/>
              <a:t>začíná ___________ v levé komoře, odtud je krev vedena ________________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a končí _________________________žilou v pravé síni.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Malý __________ oběh </a:t>
            </a:r>
            <a:r>
              <a:rPr lang="cs-CZ" dirty="0" smtClean="0"/>
              <a:t>začíná __________ tepnou v pravé komoře a končí _____________ v levé síni.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Doplň správné údaje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Počet stahů srdce za 1 minutu (v klidu) - ________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Při jednom stahu vypudí srdce ( v klidu) -  ___ml krve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Při tělesné práci a sportu vypudí srdce až ____ml </a:t>
            </a:r>
          </a:p>
          <a:p>
            <a:pPr>
              <a:buNone/>
            </a:pPr>
            <a:r>
              <a:rPr lang="cs-CZ" dirty="0" smtClean="0"/>
              <a:t>	krve.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Za 1 minutu projde srdcem </a:t>
            </a:r>
            <a:r>
              <a:rPr lang="cs-CZ" dirty="0" smtClean="0"/>
              <a:t>____ml </a:t>
            </a:r>
            <a:r>
              <a:rPr lang="cs-CZ" dirty="0" smtClean="0"/>
              <a:t>krve</a:t>
            </a:r>
            <a:r>
              <a:rPr lang="cs-CZ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899592" y="1412776"/>
            <a:ext cx="7272808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u="sng" dirty="0" smtClean="0"/>
              <a:t>SPRÁVNÉ ODPOVĚDI</a:t>
            </a:r>
          </a:p>
          <a:p>
            <a:pPr algn="ctr"/>
            <a:endParaRPr lang="cs-CZ" sz="4000" b="1" dirty="0" smtClean="0"/>
          </a:p>
          <a:p>
            <a:pPr algn="ctr"/>
            <a:r>
              <a:rPr lang="cs-CZ" sz="4000" b="1" dirty="0" smtClean="0"/>
              <a:t>VYUŽIJ PRO KONTROLU</a:t>
            </a:r>
            <a:endParaRPr lang="cs-CZ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Popiš srdce</a:t>
            </a:r>
            <a:endParaRPr lang="cs-CZ" sz="4000" b="1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27584" y="1556792"/>
            <a:ext cx="5248519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délník 6"/>
          <p:cNvSpPr/>
          <p:nvPr/>
        </p:nvSpPr>
        <p:spPr>
          <a:xfrm>
            <a:off x="4572000" y="4941168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12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347864" y="5229200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5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267744" y="3933056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691680" y="5301208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3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475656" y="1556792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211960" y="3284984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9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364088" y="2060848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5508104" y="3068960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10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707904" y="1916832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7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2915816" y="3212976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6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788024" y="4149080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11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555776" y="4653136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4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156176" y="1412776"/>
            <a:ext cx="2520280" cy="42484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dirty="0" smtClean="0"/>
              <a:t>horní dutá žíla</a:t>
            </a:r>
          </a:p>
          <a:p>
            <a:pPr marL="342900" indent="-342900">
              <a:buAutoNum type="arabicPeriod"/>
            </a:pPr>
            <a:r>
              <a:rPr lang="cs-CZ" dirty="0" smtClean="0"/>
              <a:t>pravá síň</a:t>
            </a:r>
          </a:p>
          <a:p>
            <a:pPr marL="342900" indent="-342900">
              <a:buAutoNum type="arabicPeriod"/>
            </a:pPr>
            <a:r>
              <a:rPr lang="cs-CZ" dirty="0" smtClean="0"/>
              <a:t>dolní dutá žíla</a:t>
            </a:r>
          </a:p>
          <a:p>
            <a:pPr marL="342900" indent="-342900">
              <a:buAutoNum type="arabicPeriod"/>
            </a:pPr>
            <a:r>
              <a:rPr lang="cs-CZ" dirty="0" smtClean="0"/>
              <a:t>trojcípá chlopeň</a:t>
            </a:r>
          </a:p>
          <a:p>
            <a:pPr marL="342900" indent="-342900">
              <a:buAutoNum type="arabicPeriod"/>
            </a:pPr>
            <a:r>
              <a:rPr lang="cs-CZ" dirty="0" smtClean="0"/>
              <a:t>pravá komora</a:t>
            </a:r>
          </a:p>
          <a:p>
            <a:pPr marL="342900" indent="-342900">
              <a:buAutoNum type="arabicPeriod"/>
            </a:pPr>
            <a:r>
              <a:rPr lang="cs-CZ" dirty="0" smtClean="0"/>
              <a:t>poloměsíčitá chlopeň</a:t>
            </a:r>
          </a:p>
          <a:p>
            <a:pPr marL="342900" indent="-342900">
              <a:buAutoNum type="arabicPeriod"/>
            </a:pPr>
            <a:r>
              <a:rPr lang="cs-CZ" dirty="0" smtClean="0"/>
              <a:t>aorta (srdečnice)</a:t>
            </a:r>
          </a:p>
          <a:p>
            <a:pPr marL="342900" indent="-342900">
              <a:buAutoNum type="arabicPeriod"/>
            </a:pPr>
            <a:r>
              <a:rPr lang="cs-CZ" dirty="0" smtClean="0"/>
              <a:t>plicní tepna (plicnice)</a:t>
            </a:r>
          </a:p>
          <a:p>
            <a:pPr marL="342900" indent="-342900">
              <a:buAutoNum type="arabicPeriod"/>
            </a:pPr>
            <a:r>
              <a:rPr lang="cs-CZ" dirty="0" smtClean="0"/>
              <a:t>levá síň</a:t>
            </a:r>
          </a:p>
          <a:p>
            <a:pPr marL="342900" indent="-342900">
              <a:buAutoNum type="arabicPeriod"/>
            </a:pPr>
            <a:r>
              <a:rPr lang="cs-CZ" dirty="0" smtClean="0"/>
              <a:t>plicní žíla</a:t>
            </a:r>
          </a:p>
          <a:p>
            <a:pPr marL="342900" indent="-342900">
              <a:buAutoNum type="arabicPeriod"/>
            </a:pPr>
            <a:r>
              <a:rPr lang="cs-CZ" dirty="0" smtClean="0"/>
              <a:t>dvojcípá chlopeň</a:t>
            </a:r>
          </a:p>
          <a:p>
            <a:pPr marL="342900" indent="-342900">
              <a:buAutoNum type="arabicPeriod"/>
            </a:pPr>
            <a:r>
              <a:rPr lang="cs-CZ" dirty="0" smtClean="0"/>
              <a:t>levá komora</a:t>
            </a:r>
          </a:p>
          <a:p>
            <a:pPr marL="342900" indent="-342900" algn="ctr"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Co víš o srdci? odpovědi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600" dirty="0" smtClean="0"/>
              <a:t> Srdce má čtyři dutiny. </a:t>
            </a:r>
            <a:r>
              <a:rPr lang="cs-CZ" sz="1200" dirty="0" smtClean="0">
                <a:solidFill>
                  <a:schemeClr val="accent6">
                    <a:lumMod val="50000"/>
                  </a:schemeClr>
                </a:solidFill>
              </a:rPr>
              <a:t>PRAVDA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600" dirty="0" smtClean="0"/>
              <a:t> Srdce je největší orgán v těla. </a:t>
            </a:r>
            <a:r>
              <a:rPr lang="cs-CZ" sz="1200" dirty="0" smtClean="0"/>
              <a:t>NE</a:t>
            </a:r>
            <a:r>
              <a:rPr lang="cs-CZ" sz="1200" dirty="0" smtClean="0">
                <a:solidFill>
                  <a:schemeClr val="accent6">
                    <a:lumMod val="50000"/>
                  </a:schemeClr>
                </a:solidFill>
              </a:rPr>
              <a:t>PRAVDA</a:t>
            </a:r>
            <a:endParaRPr lang="cs-CZ" sz="12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600" dirty="0" smtClean="0"/>
              <a:t> Srdce obsahuje chlopně. </a:t>
            </a:r>
            <a:r>
              <a:rPr lang="cs-CZ" sz="1200" dirty="0" smtClean="0">
                <a:solidFill>
                  <a:schemeClr val="accent6">
                    <a:lumMod val="50000"/>
                  </a:schemeClr>
                </a:solidFill>
              </a:rPr>
              <a:t>PRAVDA</a:t>
            </a:r>
            <a:endParaRPr lang="cs-CZ" sz="12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600" dirty="0" smtClean="0"/>
              <a:t> Srdce je tvořeno srdečním svalem.                    </a:t>
            </a:r>
            <a:r>
              <a:rPr lang="cs-CZ" sz="1200" dirty="0" smtClean="0"/>
              <a:t>PRAVDA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Co víš o srdci</a:t>
            </a:r>
            <a:r>
              <a:rPr lang="cs-CZ" sz="4000" b="1" dirty="0" smtClean="0"/>
              <a:t>? odpovědi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600" dirty="0" smtClean="0"/>
              <a:t>Srdce je obsahuje dutiny zvané </a:t>
            </a:r>
            <a:r>
              <a:rPr lang="cs-CZ" sz="3600" dirty="0" smtClean="0"/>
              <a:t>předsíně. </a:t>
            </a:r>
            <a:r>
              <a:rPr lang="cs-CZ" sz="1200" dirty="0" smtClean="0">
                <a:solidFill>
                  <a:schemeClr val="accent6">
                    <a:lumMod val="50000"/>
                  </a:schemeClr>
                </a:solidFill>
              </a:rPr>
              <a:t>PRAVDA</a:t>
            </a:r>
            <a:endParaRPr lang="cs-CZ" sz="12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600" dirty="0" smtClean="0"/>
              <a:t>Srdce </a:t>
            </a:r>
            <a:r>
              <a:rPr lang="cs-CZ" sz="3600" dirty="0" smtClean="0"/>
              <a:t>není </a:t>
            </a:r>
            <a:r>
              <a:rPr lang="cs-CZ" sz="3600" dirty="0" smtClean="0"/>
              <a:t>orgán. </a:t>
            </a:r>
            <a:r>
              <a:rPr lang="cs-CZ" sz="1200" dirty="0" smtClean="0"/>
              <a:t>NEPRAVDA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600" dirty="0" smtClean="0"/>
              <a:t>Levá </a:t>
            </a:r>
            <a:r>
              <a:rPr lang="cs-CZ" sz="3600" dirty="0" smtClean="0"/>
              <a:t>strana srdce odvádí krev do plic</a:t>
            </a:r>
            <a:r>
              <a:rPr lang="cs-CZ" sz="3600" dirty="0" smtClean="0"/>
              <a:t>. </a:t>
            </a:r>
            <a:r>
              <a:rPr lang="cs-CZ" sz="1200" dirty="0" smtClean="0"/>
              <a:t>NEPRAVDA</a:t>
            </a:r>
            <a:endParaRPr lang="cs-CZ" sz="12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Krevní oběh - odpovědi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Slova </a:t>
            </a:r>
            <a:r>
              <a:rPr lang="cs-CZ" dirty="0" smtClean="0"/>
              <a:t>k doplnění do </a:t>
            </a:r>
            <a:r>
              <a:rPr lang="cs-CZ" dirty="0" smtClean="0"/>
              <a:t>vět: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	</a:t>
            </a:r>
            <a:r>
              <a:rPr lang="cs-CZ" b="1" dirty="0" smtClean="0"/>
              <a:t>horní a dolní dutou, tělní, aortou, plicní, do těla, plicními žilami, plicní</a:t>
            </a:r>
            <a:endParaRPr lang="cs-CZ" b="1" dirty="0" smtClean="0"/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b="1" dirty="0" smtClean="0"/>
              <a:t>Velký _________ oběh </a:t>
            </a:r>
            <a:r>
              <a:rPr lang="cs-CZ" sz="2800" dirty="0" smtClean="0"/>
              <a:t>začíná ________________ </a:t>
            </a:r>
          </a:p>
          <a:p>
            <a:pPr>
              <a:lnSpc>
                <a:spcPct val="150000"/>
              </a:lnSpc>
              <a:buNone/>
            </a:pPr>
            <a:r>
              <a:rPr lang="cs-CZ" sz="2800" dirty="0" smtClean="0"/>
              <a:t>	v levé komoře, odtud je krev vedena ___________ </a:t>
            </a:r>
          </a:p>
          <a:p>
            <a:pPr>
              <a:lnSpc>
                <a:spcPct val="150000"/>
              </a:lnSpc>
              <a:buNone/>
            </a:pPr>
            <a:r>
              <a:rPr lang="cs-CZ" sz="2800" dirty="0" smtClean="0"/>
              <a:t>	</a:t>
            </a:r>
            <a:r>
              <a:rPr lang="cs-CZ" sz="2800" dirty="0" smtClean="0"/>
              <a:t>a končí _________________________žilou v pravé síni.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b="1" dirty="0" smtClean="0"/>
              <a:t>Malý __________ oběh </a:t>
            </a:r>
            <a:r>
              <a:rPr lang="cs-CZ" sz="2800" dirty="0" smtClean="0"/>
              <a:t>začíná __________ tepnou v pravé komoře a končí __________________ v levé síni.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907704" y="2780928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tělní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796136" y="2708920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aortou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27984" y="5445224"/>
            <a:ext cx="21602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plicními žilami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2339752" y="3933056"/>
            <a:ext cx="280831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horní a dolní dutou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907704" y="4869160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plicní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220072" y="4941168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plicní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6372200" y="3356992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 těla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 smtClean="0"/>
              <a:t>Doplň správné údaje - odpovědi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920880" cy="487375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Počet stahů srdce za 1 minutu (v klidu) - ________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Při jednom stahu vypudí srdce ( v klidu) -  _______ml krve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Při tělesné práci a sportu vypudí srdce až _______ml </a:t>
            </a:r>
          </a:p>
          <a:p>
            <a:pPr>
              <a:buNone/>
            </a:pPr>
            <a:r>
              <a:rPr lang="cs-CZ" dirty="0" smtClean="0"/>
              <a:t>	krve.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Za 1 minutu projde srdcem ______ml krve, což je asi 5 litrů krve.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732240" y="1844824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70x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732240" y="2780928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60-80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660232" y="3573016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100-200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644008" y="4437112"/>
            <a:ext cx="86409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4 900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Popiš srdce</a:t>
            </a:r>
            <a:endParaRPr lang="cs-CZ" sz="4000" b="1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66740" y="1600200"/>
            <a:ext cx="5248519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délník 6"/>
          <p:cNvSpPr/>
          <p:nvPr/>
        </p:nvSpPr>
        <p:spPr>
          <a:xfrm>
            <a:off x="5292080" y="5301208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12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139952" y="5301208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5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843808" y="4077072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411760" y="5877272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3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411760" y="1556792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932040" y="3356992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9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588224" y="1988840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6372200" y="3140968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10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932040" y="1844824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7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419872" y="3356992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6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5580112" y="4365104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11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275856" y="4797152"/>
            <a:ext cx="5760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4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Co víš o srdci?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600" dirty="0" smtClean="0"/>
              <a:t> Srdce má čtyři dutiny.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600" dirty="0" smtClean="0"/>
              <a:t> Srdce je největší orgán v těla.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600" dirty="0" smtClean="0"/>
              <a:t> Srdce obsahuje chlopně.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600" dirty="0" smtClean="0"/>
              <a:t> Srdce je tvořeno srdečním svalem.</a:t>
            </a:r>
          </a:p>
          <a:p>
            <a:pPr lvl="1" algn="ctr">
              <a:lnSpc>
                <a:spcPct val="150000"/>
              </a:lnSpc>
              <a:buNone/>
            </a:pPr>
            <a:r>
              <a:rPr lang="cs-CZ" sz="3300" b="1" dirty="0" smtClean="0">
                <a:solidFill>
                  <a:srgbClr val="C00000"/>
                </a:solidFill>
              </a:rPr>
              <a:t>PRAVDA X NEPRAVDA</a:t>
            </a:r>
            <a:endParaRPr lang="cs-CZ" sz="33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Co víš o srdci?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600" dirty="0" smtClean="0"/>
              <a:t>Srdce je obsahuje dutiny zvané </a:t>
            </a:r>
            <a:r>
              <a:rPr lang="cs-CZ" sz="3600" dirty="0" smtClean="0"/>
              <a:t>předsíně.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600" dirty="0" smtClean="0"/>
              <a:t>Srdce </a:t>
            </a:r>
            <a:r>
              <a:rPr lang="cs-CZ" sz="3600" dirty="0" smtClean="0"/>
              <a:t>není </a:t>
            </a:r>
            <a:r>
              <a:rPr lang="cs-CZ" sz="3600" dirty="0" smtClean="0"/>
              <a:t>orgán.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3600" dirty="0" smtClean="0"/>
              <a:t>Levá </a:t>
            </a:r>
            <a:r>
              <a:rPr lang="cs-CZ" sz="3600" dirty="0" smtClean="0"/>
              <a:t>strana srdce odvádí krev do plic.</a:t>
            </a:r>
          </a:p>
          <a:p>
            <a:pPr marL="274320" lvl="1" algn="ctr">
              <a:lnSpc>
                <a:spcPct val="150000"/>
              </a:lnSpc>
              <a:spcBef>
                <a:spcPts val="600"/>
              </a:spcBef>
              <a:buSzPct val="70000"/>
              <a:buNone/>
            </a:pPr>
            <a:r>
              <a:rPr lang="cs-CZ" sz="3300" b="1" dirty="0" smtClean="0">
                <a:solidFill>
                  <a:srgbClr val="C00000"/>
                </a:solidFill>
              </a:rPr>
              <a:t>PRAVDA X NEPRAVDA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 smtClean="0"/>
              <a:t>Odkud </a:t>
            </a:r>
            <a:r>
              <a:rPr lang="cs-CZ" sz="3600" b="1" dirty="0" smtClean="0"/>
              <a:t>myslíš</a:t>
            </a:r>
            <a:r>
              <a:rPr lang="cs-CZ" sz="3200" b="1" dirty="0" smtClean="0"/>
              <a:t>, že krev teče?</a:t>
            </a:r>
            <a:endParaRPr lang="cs-CZ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9552" y="1556792"/>
            <a:ext cx="5248519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Přímá spojovací šipka 5"/>
          <p:cNvCxnSpPr/>
          <p:nvPr/>
        </p:nvCxnSpPr>
        <p:spPr>
          <a:xfrm flipV="1">
            <a:off x="2195736" y="4437112"/>
            <a:ext cx="144016" cy="9361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1763688" y="2204864"/>
            <a:ext cx="216024" cy="720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2123728" y="3284984"/>
            <a:ext cx="360040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5940152" y="1772816"/>
            <a:ext cx="2592288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/>
              <a:t>Fáze 1</a:t>
            </a:r>
          </a:p>
          <a:p>
            <a:endParaRPr lang="cs-CZ" b="1" dirty="0"/>
          </a:p>
          <a:p>
            <a:r>
              <a:rPr lang="cs-CZ" dirty="0"/>
              <a:t>Krev vstupuje do srdce </a:t>
            </a:r>
            <a:r>
              <a:rPr lang="cs-CZ" dirty="0" smtClean="0"/>
              <a:t>žílou zvanou horní </a:t>
            </a:r>
            <a:r>
              <a:rPr lang="cs-CZ" dirty="0"/>
              <a:t>a </a:t>
            </a:r>
            <a:r>
              <a:rPr lang="cs-CZ" dirty="0" smtClean="0"/>
              <a:t>dolní </a:t>
            </a:r>
            <a:r>
              <a:rPr lang="cs-CZ" dirty="0"/>
              <a:t>dutá </a:t>
            </a:r>
            <a:br>
              <a:rPr lang="cs-CZ" dirty="0"/>
            </a:br>
            <a:r>
              <a:rPr lang="cs-CZ" dirty="0" smtClean="0"/>
              <a:t>žíla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Krev je odkysličená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 smtClean="0"/>
              <a:t>Přichází </a:t>
            </a:r>
            <a:r>
              <a:rPr lang="cs-CZ" dirty="0"/>
              <a:t>do pravé předsíně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          Z TĚLA</a:t>
            </a:r>
            <a:endParaRPr lang="cs-CZ" b="1" dirty="0"/>
          </a:p>
        </p:txBody>
      </p:sp>
      <p:sp>
        <p:nvSpPr>
          <p:cNvPr id="14" name="Obdélník 13"/>
          <p:cNvSpPr/>
          <p:nvPr/>
        </p:nvSpPr>
        <p:spPr>
          <a:xfrm>
            <a:off x="6444208" y="4725144"/>
            <a:ext cx="16561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 smtClean="0"/>
              <a:t>Co zabrání krvi, </a:t>
            </a:r>
            <a:br>
              <a:rPr lang="cs-CZ" sz="4000" b="1" dirty="0" smtClean="0"/>
            </a:br>
            <a:r>
              <a:rPr lang="cs-CZ" sz="4000" b="1" dirty="0" smtClean="0"/>
              <a:t>aby se vrátila do předsíně? </a:t>
            </a:r>
            <a:endParaRPr lang="cs-CZ" sz="4000" b="1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9552" y="1484784"/>
            <a:ext cx="5248519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Přímá spojovací šipka 3"/>
          <p:cNvCxnSpPr/>
          <p:nvPr/>
        </p:nvCxnSpPr>
        <p:spPr>
          <a:xfrm>
            <a:off x="2339752" y="4005064"/>
            <a:ext cx="792088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6012160" y="1628800"/>
            <a:ext cx="2592288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/>
              <a:t>Fáze </a:t>
            </a:r>
            <a:r>
              <a:rPr lang="cs-CZ" dirty="0" smtClean="0"/>
              <a:t>2</a:t>
            </a:r>
            <a:endParaRPr lang="cs-CZ" dirty="0"/>
          </a:p>
          <a:p>
            <a:endParaRPr lang="cs-CZ" b="1" dirty="0"/>
          </a:p>
          <a:p>
            <a:r>
              <a:rPr lang="cs-CZ" dirty="0" smtClean="0"/>
              <a:t>Srdce odvádí krev z pravé předsíně do pravé komory.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       CHLOPNĚ</a:t>
            </a:r>
            <a:endParaRPr lang="cs-CZ" b="1" dirty="0"/>
          </a:p>
        </p:txBody>
      </p:sp>
      <p:sp>
        <p:nvSpPr>
          <p:cNvPr id="9" name="Obdélník 8"/>
          <p:cNvSpPr/>
          <p:nvPr/>
        </p:nvSpPr>
        <p:spPr>
          <a:xfrm>
            <a:off x="6444208" y="3429000"/>
            <a:ext cx="16561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PROČ JDE KREV DO PLIC?</a:t>
            </a:r>
            <a:endParaRPr lang="cs-CZ" sz="3600" b="1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83568" y="1556792"/>
            <a:ext cx="5248519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Přímá spojovací šipka 3"/>
          <p:cNvCxnSpPr/>
          <p:nvPr/>
        </p:nvCxnSpPr>
        <p:spPr>
          <a:xfrm flipH="1" flipV="1">
            <a:off x="3203848" y="4077072"/>
            <a:ext cx="360040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6084168" y="1916832"/>
            <a:ext cx="2592288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/>
              <a:t>Fáze </a:t>
            </a:r>
            <a:r>
              <a:rPr lang="cs-CZ" dirty="0" smtClean="0"/>
              <a:t>3</a:t>
            </a:r>
            <a:endParaRPr lang="cs-CZ" dirty="0"/>
          </a:p>
          <a:p>
            <a:endParaRPr lang="cs-CZ" b="1" dirty="0"/>
          </a:p>
          <a:p>
            <a:r>
              <a:rPr lang="cs-CZ" dirty="0" smtClean="0"/>
              <a:t>Srdce odvádí krev z pravé komory</a:t>
            </a:r>
            <a:r>
              <a:rPr lang="cs-CZ" dirty="0"/>
              <a:t> </a:t>
            </a:r>
            <a:r>
              <a:rPr lang="cs-CZ" dirty="0" smtClean="0"/>
              <a:t>plicní tepnou do plic.</a:t>
            </a:r>
          </a:p>
          <a:p>
            <a:endParaRPr lang="cs-CZ" dirty="0"/>
          </a:p>
          <a:p>
            <a:pPr algn="ctr"/>
            <a:r>
              <a:rPr lang="cs-CZ" b="1" dirty="0" smtClean="0"/>
              <a:t>ABY SE OKYSLIČILA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6516216" y="3645024"/>
            <a:ext cx="1728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3" name="Přímá spojovací šipka 12"/>
          <p:cNvCxnSpPr/>
          <p:nvPr/>
        </p:nvCxnSpPr>
        <p:spPr>
          <a:xfrm flipV="1">
            <a:off x="3203848" y="2996952"/>
            <a:ext cx="504056" cy="9361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 smtClean="0"/>
              <a:t>Jak nazýváme krev, </a:t>
            </a:r>
            <a:br>
              <a:rPr lang="cs-CZ" sz="4000" b="1" dirty="0" smtClean="0"/>
            </a:br>
            <a:r>
              <a:rPr lang="cs-CZ" sz="4000" b="1" dirty="0" smtClean="0"/>
              <a:t>která obsahuje kyslík?</a:t>
            </a:r>
            <a:endParaRPr lang="cs-CZ" sz="4000" b="1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11560" y="1556792"/>
            <a:ext cx="5248519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Přímá spojovací šipka 4"/>
          <p:cNvCxnSpPr/>
          <p:nvPr/>
        </p:nvCxnSpPr>
        <p:spPr>
          <a:xfrm flipH="1">
            <a:off x="4283968" y="3068960"/>
            <a:ext cx="1512168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 flipH="1">
            <a:off x="4427984" y="3501008"/>
            <a:ext cx="1368152" cy="2160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/>
          <p:cNvSpPr/>
          <p:nvPr/>
        </p:nvSpPr>
        <p:spPr>
          <a:xfrm>
            <a:off x="6084168" y="1916832"/>
            <a:ext cx="2592288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/>
              <a:t>Fáze </a:t>
            </a:r>
            <a:r>
              <a:rPr lang="cs-CZ" dirty="0" smtClean="0"/>
              <a:t>4</a:t>
            </a:r>
            <a:endParaRPr lang="cs-CZ" dirty="0"/>
          </a:p>
          <a:p>
            <a:endParaRPr lang="cs-CZ" b="1" dirty="0"/>
          </a:p>
          <a:p>
            <a:r>
              <a:rPr lang="cs-CZ" dirty="0" smtClean="0"/>
              <a:t>Okysličená krev se vrací zpátky do srdce, do levé předsíně.</a:t>
            </a:r>
          </a:p>
          <a:p>
            <a:endParaRPr lang="cs-CZ" dirty="0"/>
          </a:p>
          <a:p>
            <a:pPr algn="ctr"/>
            <a:r>
              <a:rPr lang="cs-CZ" b="1" dirty="0" smtClean="0"/>
              <a:t>OKYSLIČENÁ KREV</a:t>
            </a:r>
            <a:endParaRPr lang="cs-CZ" b="1" dirty="0"/>
          </a:p>
        </p:txBody>
      </p:sp>
      <p:sp>
        <p:nvSpPr>
          <p:cNvPr id="18" name="Obdélník 17"/>
          <p:cNvSpPr/>
          <p:nvPr/>
        </p:nvSpPr>
        <p:spPr>
          <a:xfrm>
            <a:off x="6516216" y="3573016"/>
            <a:ext cx="180020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 smtClean="0"/>
              <a:t>Která strana srdce je více svalovitá?</a:t>
            </a:r>
            <a:endParaRPr lang="cs-CZ" sz="4000" b="1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9552" y="1628800"/>
            <a:ext cx="5248519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Přímá spojovací šipka 3"/>
          <p:cNvCxnSpPr/>
          <p:nvPr/>
        </p:nvCxnSpPr>
        <p:spPr>
          <a:xfrm>
            <a:off x="4211960" y="3645024"/>
            <a:ext cx="0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5940152" y="1988840"/>
            <a:ext cx="2592288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/>
              <a:t>Fáze </a:t>
            </a:r>
            <a:r>
              <a:rPr lang="cs-CZ" dirty="0" smtClean="0"/>
              <a:t>5</a:t>
            </a:r>
            <a:endParaRPr lang="cs-CZ" dirty="0"/>
          </a:p>
          <a:p>
            <a:endParaRPr lang="cs-CZ" b="1" dirty="0"/>
          </a:p>
          <a:p>
            <a:r>
              <a:rPr lang="cs-CZ" dirty="0" smtClean="0"/>
              <a:t>Srdce vede krev z levé předsíně do levé komory.</a:t>
            </a:r>
          </a:p>
          <a:p>
            <a:endParaRPr lang="cs-CZ" dirty="0"/>
          </a:p>
          <a:p>
            <a:pPr algn="ctr"/>
            <a:r>
              <a:rPr lang="cs-CZ" b="1" dirty="0" smtClean="0"/>
              <a:t>LEVÁ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6516216" y="3645024"/>
            <a:ext cx="1728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428</Words>
  <Application>Microsoft Office PowerPoint</Application>
  <PresentationFormat>Předvádění na obrazovce (4:3)</PresentationFormat>
  <Paragraphs>144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Arkýř</vt:lpstr>
      <vt:lpstr>OBĚHOVÁ SOUSTAVA SRDCE</vt:lpstr>
      <vt:lpstr>Popiš srdce</vt:lpstr>
      <vt:lpstr>Co víš o srdci?</vt:lpstr>
      <vt:lpstr>Co víš o srdci?</vt:lpstr>
      <vt:lpstr>Odkud myslíš, že krev teče?</vt:lpstr>
      <vt:lpstr>Co zabrání krvi,  aby se vrátila do předsíně? </vt:lpstr>
      <vt:lpstr>PROČ JDE KREV DO PLIC?</vt:lpstr>
      <vt:lpstr>Jak nazýváme krev,  která obsahuje kyslík?</vt:lpstr>
      <vt:lpstr>Která strana srdce je více svalovitá?</vt:lpstr>
      <vt:lpstr>Je aorta žíla nebo tepna?</vt:lpstr>
      <vt:lpstr>Krevní oběh</vt:lpstr>
      <vt:lpstr>Doplň správné údaje</vt:lpstr>
      <vt:lpstr>Snímek 13</vt:lpstr>
      <vt:lpstr>Popiš srdce</vt:lpstr>
      <vt:lpstr>Co víš o srdci? odpovědi</vt:lpstr>
      <vt:lpstr>Co víš o srdci? odpovědi</vt:lpstr>
      <vt:lpstr>Krevní oběh - odpovědi</vt:lpstr>
      <vt:lpstr>Doplň správné údaje - odpovědi</vt:lpstr>
    </vt:vector>
  </TitlesOfParts>
  <Company>Základní škola Dobrá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OBĚHOVÁ SOUSTAVA SRDCE</dc:title>
  <dc:creator>klyskova</dc:creator>
  <cp:lastModifiedBy>klyskova</cp:lastModifiedBy>
  <cp:revision>23</cp:revision>
  <dcterms:created xsi:type="dcterms:W3CDTF">2020-03-16T19:06:29Z</dcterms:created>
  <dcterms:modified xsi:type="dcterms:W3CDTF">2020-03-16T22:03:14Z</dcterms:modified>
</cp:coreProperties>
</file>