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8.png" ContentType="image/png"/>
  <Override PartName="/ppt/media/image3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6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7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357156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639120" y="176868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5" name="PlaceHolder 6"/>
          <p:cNvSpPr>
            <a:spLocks noGrp="1"/>
          </p:cNvSpPr>
          <p:nvPr>
            <p:ph type="body"/>
          </p:nvPr>
        </p:nvSpPr>
        <p:spPr>
          <a:xfrm>
            <a:off x="357156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16" name="PlaceHolder 7"/>
          <p:cNvSpPr>
            <a:spLocks noGrp="1"/>
          </p:cNvSpPr>
          <p:nvPr>
            <p:ph type="body"/>
          </p:nvPr>
        </p:nvSpPr>
        <p:spPr>
          <a:xfrm>
            <a:off x="6639120" y="4058640"/>
            <a:ext cx="292104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4320000"/>
            <a:ext cx="503280" cy="107928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4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Click to edit the title text format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3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Click to edit the outline text format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Second Outline Level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Third Outline Level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Fourth Outline Level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Fifth Outline Level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Sixth Outline Level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Seventh Outline Level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288000"/>
            <a:ext cx="503280" cy="107928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PlaceHolder 2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Click to edit the title text format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Click to edit the outline text format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Second Outline Level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Third Outline Level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Fourth Outline Level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Fifth Outline Level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Sixth Outline Level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Seventh Outline Level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0" y="288000"/>
            <a:ext cx="503280" cy="1079280"/>
          </a:xfrm>
          <a:prstGeom prst="rect">
            <a:avLst/>
          </a:prstGeom>
          <a:solidFill>
            <a:srgbClr val="ef2929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PlaceHolder 2"/>
          <p:cNvSpPr>
            <a:spLocks noGrp="1"/>
          </p:cNvSpPr>
          <p:nvPr>
            <p:ph type="title"/>
          </p:nvPr>
        </p:nvSpPr>
        <p:spPr>
          <a:xfrm>
            <a:off x="720000" y="300960"/>
            <a:ext cx="8854920" cy="1261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1800" spc="-1" strike="noStrike">
                <a:latin typeface="Arial"/>
              </a:rPr>
              <a:t>Click to edit the title text format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720000" y="2160000"/>
            <a:ext cx="8639280" cy="43840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Click to edit the outline text format</a:t>
            </a:r>
            <a:endParaRPr b="0" lang="cs-CZ" sz="1800" spc="-1" strike="noStrike"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Second Outline Level</a:t>
            </a:r>
            <a:endParaRPr b="0" lang="cs-CZ" sz="1800" spc="-1" strike="noStrike"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Third Outline Level</a:t>
            </a:r>
            <a:endParaRPr b="0" lang="cs-CZ" sz="1800" spc="-1" strike="noStrike"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latin typeface="Arial"/>
              </a:rPr>
              <a:t>Fourth Outline Level</a:t>
            </a:r>
            <a:endParaRPr b="0" lang="cs-CZ" sz="1800" spc="-1" strike="noStrike"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Fifth Outline Level</a:t>
            </a:r>
            <a:endParaRPr b="0" lang="cs-CZ" sz="1800" spc="-1" strike="noStrike"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Sixth Outline Level</a:t>
            </a:r>
            <a:endParaRPr b="0" lang="cs-CZ" sz="1800" spc="-1" strike="noStrike"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Seventh Outline Level</a:t>
            </a:r>
            <a:endParaRPr b="0" lang="cs-CZ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7.png"/><Relationship Id="rId2" Type="http://schemas.openxmlformats.org/officeDocument/2006/relationships/slideLayout" Target="../slideLayouts/slideLayout2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hyperlink" Target="https://cs.wikipedia.org/wiki/Leo&#353;_Jan&#225;&#269;ek" TargetMode="External"/><Relationship Id="rId2" Type="http://schemas.openxmlformats.org/officeDocument/2006/relationships/hyperlink" Target="https://cs.wikipedia.org/wiki/Moravskoslezsk&#253;_kraj" TargetMode="External"/><Relationship Id="rId3" Type="http://schemas.openxmlformats.org/officeDocument/2006/relationships/hyperlink" Target="https://www.msk.cz/zivotni_prostredi/index.html" TargetMode="External"/><Relationship Id="rId4" Type="http://schemas.openxmlformats.org/officeDocument/2006/relationships/hyperlink" Target="https://moravskoslezskykraj20152.webnode.cz/prirodni-pomery/vodstvo/" TargetMode="External"/><Relationship Id="rId5" Type="http://schemas.openxmlformats.org/officeDocument/2006/relationships/hyperlink" Target="https://www.atlasceska.cz/pamatky/l/22/c/53/p/3" TargetMode="External"/><Relationship Id="rId6" Type="http://schemas.openxmlformats.org/officeDocument/2006/relationships/hyperlink" Target="http://www.moraviasilesia.cz/cz/pamatky-unesco/" TargetMode="External"/><Relationship Id="rId7" Type="http://schemas.openxmlformats.org/officeDocument/2006/relationships/hyperlink" Target="https://cs.wikipedia.org/wiki/Fr&#253;dek_(z&#225;mek" TargetMode="External"/><Relationship Id="rId8" Type="http://schemas.openxmlformats.org/officeDocument/2006/relationships/hyperlink" Target="https://cs.wikipedia.org/wiki/Odra" TargetMode="External"/><Relationship Id="rId9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792000" y="3993480"/>
            <a:ext cx="8567280" cy="16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rmAutofit/>
          </a:bodyPr>
          <a:p>
            <a:pPr algn="ctr">
              <a:lnSpc>
                <a:spcPct val="100000"/>
              </a:lnSpc>
            </a:pPr>
            <a:r>
              <a:rPr b="1" lang="cs-CZ" sz="4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Moravskoslezský kraj </a:t>
            </a:r>
            <a:endParaRPr b="0" lang="cs-CZ" sz="4800" spc="-1" strike="noStrike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792000" y="6001560"/>
            <a:ext cx="8567280" cy="98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Noto Sans Regular"/>
                <a:ea typeface="DejaVu Sans"/>
              </a:rPr>
              <a:t>Jandek, Králíková 8. C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/>
          <a:stretch/>
        </p:blipFill>
        <p:spPr>
          <a:xfrm>
            <a:off x="1647720" y="936000"/>
            <a:ext cx="1951560" cy="234216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2"/>
          <a:stretch/>
        </p:blipFill>
        <p:spPr>
          <a:xfrm>
            <a:off x="5574240" y="1264320"/>
            <a:ext cx="2849040" cy="1902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4000" p14:dur="2000">
        <p:wheel spokes="1"/>
      </p:transition>
    </mc:Choice>
    <mc:Fallback>
      <p:transition spd="slow" advTm="4000">
        <p:wheel spokes="1"/>
      </p:transition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Dílo „ Liška Bystrouška “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720000" y="21600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Příhody lišky Bystroušky je opera o třech dějstvích Leoše Janáčka, složená v 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letech 1921–1923.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Příhody lišky Bystroušky měly premiéru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v brněnském Divadle Na hradbách.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Protože Leoš Janáček se narodil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v Hukvaldech, město mu postavilo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na počest sochu Lišky Bystroušky, vyrobená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z bronzu.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Bohužel byla socha Lišky Bystroušky ukradena.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Dnes už tam nestojí originál, ale náhražka.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153" name="" descr=""/>
          <p:cNvPicPr/>
          <p:nvPr/>
        </p:nvPicPr>
        <p:blipFill>
          <a:blip r:embed="rId1"/>
          <a:stretch/>
        </p:blipFill>
        <p:spPr>
          <a:xfrm>
            <a:off x="6420240" y="4608000"/>
            <a:ext cx="3803760" cy="2516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5000" p14:dur="2000">
        <p:wheel spokes="1"/>
      </p:transition>
    </mc:Choice>
    <mc:Fallback>
      <p:transition spd="slow" advTm="15000">
        <p:wheel spokes="1"/>
      </p:transition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latin typeface="Arial"/>
              </a:rPr>
              <a:t>Hrady a zámky</a:t>
            </a:r>
            <a:br/>
            <a:endParaRPr b="0" lang="cs-CZ" sz="4400" spc="-1" strike="noStrike">
              <a:latin typeface="Arial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4968000" y="3528000"/>
            <a:ext cx="7164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3"/>
          <p:cNvSpPr/>
          <p:nvPr/>
        </p:nvSpPr>
        <p:spPr>
          <a:xfrm>
            <a:off x="1296000" y="3456000"/>
            <a:ext cx="71640" cy="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4"/>
          <p:cNvSpPr/>
          <p:nvPr/>
        </p:nvSpPr>
        <p:spPr>
          <a:xfrm>
            <a:off x="792000" y="202356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 </a:t>
            </a:r>
            <a:r>
              <a:rPr b="0" lang="cs-CZ" sz="1800" spc="-1" strike="noStrike">
                <a:latin typeface="Arial"/>
              </a:rPr>
              <a:t>Zámek Bruntál,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 </a:t>
            </a:r>
            <a:r>
              <a:rPr b="0" lang="cs-CZ" sz="1800" spc="-1" strike="noStrike">
                <a:latin typeface="Arial"/>
              </a:rPr>
              <a:t>Hrad Štramberk,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 </a:t>
            </a:r>
            <a:r>
              <a:rPr b="0" lang="cs-CZ" sz="1800" spc="-1" strike="noStrike">
                <a:latin typeface="Arial"/>
              </a:rPr>
              <a:t>Zámek Kunín,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Zřícenina hradu Starý Jičín,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Zámek Frýdek-Místek, 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4737600" y="1368000"/>
            <a:ext cx="2606040" cy="1727640"/>
          </a:xfrm>
          <a:prstGeom prst="rect">
            <a:avLst/>
          </a:prstGeom>
          <a:ln>
            <a:noFill/>
          </a:ln>
        </p:spPr>
      </p:pic>
      <p:pic>
        <p:nvPicPr>
          <p:cNvPr id="159" name="" descr=""/>
          <p:cNvPicPr/>
          <p:nvPr/>
        </p:nvPicPr>
        <p:blipFill>
          <a:blip r:embed="rId2"/>
          <a:stretch/>
        </p:blipFill>
        <p:spPr>
          <a:xfrm>
            <a:off x="5577480" y="4536000"/>
            <a:ext cx="2270160" cy="1505160"/>
          </a:xfrm>
          <a:prstGeom prst="rect">
            <a:avLst/>
          </a:prstGeom>
          <a:ln>
            <a:noFill/>
          </a:ln>
        </p:spPr>
      </p:pic>
      <p:pic>
        <p:nvPicPr>
          <p:cNvPr id="160" name="" descr=""/>
          <p:cNvPicPr/>
          <p:nvPr/>
        </p:nvPicPr>
        <p:blipFill>
          <a:blip r:embed="rId3"/>
          <a:stretch/>
        </p:blipFill>
        <p:spPr>
          <a:xfrm>
            <a:off x="2088000" y="4653720"/>
            <a:ext cx="2094840" cy="1393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0000" p14:dur="2000">
        <p:wheel spokes="1"/>
      </p:transition>
    </mc:Choice>
    <mc:Fallback>
      <p:transition spd="slow" advTm="10000">
        <p:wheel spokes="1"/>
      </p:transition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CustomShape 1"/>
          <p:cNvSpPr/>
          <p:nvPr/>
        </p:nvSpPr>
        <p:spPr>
          <a:xfrm>
            <a:off x="72072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latin typeface="Arial"/>
              </a:rPr>
              <a:t>Hrady a zámky pokračování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62" name="CustomShape 2"/>
          <p:cNvSpPr/>
          <p:nvPr/>
        </p:nvSpPr>
        <p:spPr>
          <a:xfrm>
            <a:off x="541440" y="21168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Slezskoostravský hrad,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Hrad Hukvaldy,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Hrad Buchlov,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Hrad Helfštýn.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63" name="" descr=""/>
          <p:cNvPicPr/>
          <p:nvPr/>
        </p:nvPicPr>
        <p:blipFill>
          <a:blip r:embed="rId1"/>
          <a:stretch/>
        </p:blipFill>
        <p:spPr>
          <a:xfrm>
            <a:off x="5490360" y="1960200"/>
            <a:ext cx="2285280" cy="1279440"/>
          </a:xfrm>
          <a:prstGeom prst="rect">
            <a:avLst/>
          </a:prstGeom>
          <a:ln>
            <a:noFill/>
          </a:ln>
        </p:spPr>
      </p:pic>
      <p:pic>
        <p:nvPicPr>
          <p:cNvPr id="164" name="" descr=""/>
          <p:cNvPicPr/>
          <p:nvPr/>
        </p:nvPicPr>
        <p:blipFill>
          <a:blip r:embed="rId2"/>
          <a:stretch/>
        </p:blipFill>
        <p:spPr>
          <a:xfrm>
            <a:off x="990000" y="4752000"/>
            <a:ext cx="3473640" cy="1151640"/>
          </a:xfrm>
          <a:prstGeom prst="rect">
            <a:avLst/>
          </a:prstGeom>
          <a:ln>
            <a:noFill/>
          </a:ln>
        </p:spPr>
      </p:pic>
      <p:pic>
        <p:nvPicPr>
          <p:cNvPr id="165" name="" descr=""/>
          <p:cNvPicPr/>
          <p:nvPr/>
        </p:nvPicPr>
        <p:blipFill>
          <a:blip r:embed="rId3"/>
          <a:stretch/>
        </p:blipFill>
        <p:spPr>
          <a:xfrm>
            <a:off x="5688000" y="4509720"/>
            <a:ext cx="2102400" cy="1393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0000" p14:dur="2000">
        <p:wheel spokes="1"/>
      </p:transition>
    </mc:Choice>
    <mc:Fallback>
      <p:transition spd="slow" advTm="10000">
        <p:wheel spokes="1"/>
      </p:transition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latin typeface="Arial"/>
              </a:rPr>
              <a:t>Zámek Frýdek-Místek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726120" y="21600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0000"/>
          </a:bodyPr>
          <a:p>
            <a:pPr>
              <a:lnSpc>
                <a:spcPct val="100000"/>
              </a:lnSpc>
            </a:pP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Frýdecký zámek je původně gotický hrad, nacházející se u Zámeckého náměstí města Frýdek-Místek.</a:t>
            </a:r>
            <a:endParaRPr b="0" lang="cs-CZ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Pověst: Hrad byl kdysi obléhán nájezdníky a stále se jim nedařilo pevnost </a:t>
            </a:r>
            <a:endParaRPr b="0" lang="cs-CZ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obsadit, proto se rozhodli, že místní obyvatele hradu nechají vyhladovět. V hradu </a:t>
            </a:r>
            <a:endParaRPr b="0" lang="cs-CZ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byla opravdu bída a hlad, proto se hradní rozhodli připravit malou lest. </a:t>
            </a:r>
            <a:endParaRPr b="0" lang="cs-CZ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Posledního kozla, kterého měli upravili tak, aby vypadal jako srnec, připravili </a:t>
            </a:r>
            <a:endParaRPr b="0" lang="cs-CZ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falešnou svatbu a jako že jsou velkorysí, shodili kozla z hradu. Nájezdníci</a:t>
            </a:r>
            <a:endParaRPr b="0" lang="cs-CZ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 </a:t>
            </a:r>
            <a:r>
              <a:rPr b="0" lang="cs-CZ" sz="2000" spc="-1" strike="noStrike">
                <a:latin typeface="Arial"/>
              </a:rPr>
              <a:t>v domnění, že do hradu vede nějaká tajná chodba a jim se tedy nepodaří nechat </a:t>
            </a:r>
            <a:endParaRPr b="0" lang="cs-CZ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hradní vyhladovět, odtáhli. Od té doby se každý rok dle tradice shazoval z hradu </a:t>
            </a:r>
            <a:endParaRPr b="0" lang="cs-CZ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kozel a jeho maso se rozdělilo mezi chudé obyvatelstvo.</a:t>
            </a:r>
            <a:endParaRPr b="0" lang="cs-CZ" sz="20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V současnosti se ze zámku stalo muzeum.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168" name="" descr=""/>
          <p:cNvPicPr/>
          <p:nvPr/>
        </p:nvPicPr>
        <p:blipFill>
          <a:blip r:embed="rId1"/>
          <a:stretch/>
        </p:blipFill>
        <p:spPr>
          <a:xfrm>
            <a:off x="4248000" y="1296000"/>
            <a:ext cx="1829160" cy="122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0000" p14:dur="2000">
        <p:wheel spokes="1"/>
      </p:transition>
    </mc:Choice>
    <mc:Fallback>
      <p:transition spd="slow" advTm="20000">
        <p:wheel spokes="1"/>
      </p:transition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latin typeface="Arial"/>
              </a:rPr>
              <a:t>Pivovarnictví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70" name="CustomShape 2"/>
          <p:cNvSpPr/>
          <p:nvPr/>
        </p:nvSpPr>
        <p:spPr>
          <a:xfrm>
            <a:off x="720000" y="195156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>
              <a:lnSpc>
                <a:spcPct val="100000"/>
              </a:lnSpc>
              <a:spcBef>
                <a:spcPts val="1417"/>
              </a:spcBef>
            </a:pP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Pivovary: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Havířov,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Ostrava,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Kozlovice,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Venuše,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Albrechtický pivovar...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171" name="" descr=""/>
          <p:cNvPicPr/>
          <p:nvPr/>
        </p:nvPicPr>
        <p:blipFill>
          <a:blip r:embed="rId1"/>
          <a:stretch/>
        </p:blipFill>
        <p:spPr>
          <a:xfrm>
            <a:off x="5544000" y="2520000"/>
            <a:ext cx="2514600" cy="1407960"/>
          </a:xfrm>
          <a:prstGeom prst="rect">
            <a:avLst/>
          </a:prstGeom>
          <a:ln>
            <a:noFill/>
          </a:ln>
        </p:spPr>
      </p:pic>
      <p:pic>
        <p:nvPicPr>
          <p:cNvPr id="172" name="" descr=""/>
          <p:cNvPicPr/>
          <p:nvPr/>
        </p:nvPicPr>
        <p:blipFill>
          <a:blip r:embed="rId2"/>
          <a:stretch/>
        </p:blipFill>
        <p:spPr>
          <a:xfrm>
            <a:off x="5328000" y="5184000"/>
            <a:ext cx="2957040" cy="1655640"/>
          </a:xfrm>
          <a:prstGeom prst="rect">
            <a:avLst/>
          </a:prstGeom>
          <a:ln>
            <a:noFill/>
          </a:ln>
        </p:spPr>
      </p:pic>
      <p:pic>
        <p:nvPicPr>
          <p:cNvPr id="173" name="" descr=""/>
          <p:cNvPicPr/>
          <p:nvPr/>
        </p:nvPicPr>
        <p:blipFill>
          <a:blip r:embed="rId3"/>
          <a:stretch/>
        </p:blipFill>
        <p:spPr>
          <a:xfrm>
            <a:off x="792000" y="5256000"/>
            <a:ext cx="2957040" cy="1655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0000" p14:dur="2000">
        <p:wheel spokes="1"/>
      </p:transition>
    </mc:Choice>
    <mc:Fallback>
      <p:transition spd="slow" advTm="10000">
        <p:wheel spokes="1"/>
      </p:transition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CustomShape 1"/>
          <p:cNvSpPr/>
          <p:nvPr/>
        </p:nvSpPr>
        <p:spPr>
          <a:xfrm>
            <a:off x="720000" y="204120"/>
            <a:ext cx="8854920" cy="145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latin typeface="Arial"/>
                <a:ea typeface="Microsoft YaHei"/>
              </a:rPr>
              <a:t>Druhy piv  v M</a:t>
            </a:r>
            <a:r>
              <a:rPr b="1" lang="cs-CZ" sz="4800" spc="-1" strike="noStrike">
                <a:solidFill>
                  <a:srgbClr val="333333"/>
                </a:solidFill>
                <a:latin typeface="Noto Sans Regular"/>
                <a:ea typeface="Microsoft YaHei"/>
              </a:rPr>
              <a:t>oravskoslezském kraji</a:t>
            </a:r>
            <a:endParaRPr b="0" lang="cs-CZ" sz="4800" spc="-1" strike="noStrike">
              <a:latin typeface="Arial"/>
            </a:endParaRPr>
          </a:p>
        </p:txBody>
      </p:sp>
      <p:sp>
        <p:nvSpPr>
          <p:cNvPr id="175" name="CustomShape 2"/>
          <p:cNvSpPr/>
          <p:nvPr/>
        </p:nvSpPr>
        <p:spPr>
          <a:xfrm>
            <a:off x="648360" y="21600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Kelt,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Radegast,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Belveder, Polotmavý ležák,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Arthur, 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Zubr...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176" name="" descr=""/>
          <p:cNvPicPr/>
          <p:nvPr/>
        </p:nvPicPr>
        <p:blipFill>
          <a:blip r:embed="rId1"/>
          <a:stretch/>
        </p:blipFill>
        <p:spPr>
          <a:xfrm>
            <a:off x="1590120" y="4680000"/>
            <a:ext cx="1721520" cy="1698480"/>
          </a:xfrm>
          <a:prstGeom prst="rect">
            <a:avLst/>
          </a:prstGeom>
          <a:ln>
            <a:noFill/>
          </a:ln>
        </p:spPr>
      </p:pic>
      <p:pic>
        <p:nvPicPr>
          <p:cNvPr id="177" name="" descr=""/>
          <p:cNvPicPr/>
          <p:nvPr/>
        </p:nvPicPr>
        <p:blipFill>
          <a:blip r:embed="rId2"/>
          <a:stretch/>
        </p:blipFill>
        <p:spPr>
          <a:xfrm>
            <a:off x="4333680" y="4765680"/>
            <a:ext cx="1713960" cy="1713960"/>
          </a:xfrm>
          <a:prstGeom prst="rect">
            <a:avLst/>
          </a:prstGeom>
          <a:ln>
            <a:noFill/>
          </a:ln>
        </p:spPr>
      </p:pic>
      <p:pic>
        <p:nvPicPr>
          <p:cNvPr id="178" name="" descr=""/>
          <p:cNvPicPr/>
          <p:nvPr/>
        </p:nvPicPr>
        <p:blipFill>
          <a:blip r:embed="rId3"/>
          <a:stretch/>
        </p:blipFill>
        <p:spPr>
          <a:xfrm>
            <a:off x="7285680" y="1669680"/>
            <a:ext cx="1713960" cy="1713960"/>
          </a:xfrm>
          <a:prstGeom prst="rect">
            <a:avLst/>
          </a:prstGeom>
          <a:ln>
            <a:noFill/>
          </a:ln>
        </p:spPr>
      </p:pic>
      <p:pic>
        <p:nvPicPr>
          <p:cNvPr id="179" name="" descr=""/>
          <p:cNvPicPr/>
          <p:nvPr/>
        </p:nvPicPr>
        <p:blipFill>
          <a:blip r:embed="rId4"/>
          <a:stretch/>
        </p:blipFill>
        <p:spPr>
          <a:xfrm>
            <a:off x="7332480" y="4680000"/>
            <a:ext cx="1523160" cy="1523160"/>
          </a:xfrm>
          <a:prstGeom prst="rect">
            <a:avLst/>
          </a:prstGeom>
          <a:ln>
            <a:noFill/>
          </a:ln>
        </p:spPr>
      </p:pic>
      <p:pic>
        <p:nvPicPr>
          <p:cNvPr id="180" name="" descr=""/>
          <p:cNvPicPr/>
          <p:nvPr/>
        </p:nvPicPr>
        <p:blipFill>
          <a:blip r:embed="rId5"/>
          <a:stretch/>
        </p:blipFill>
        <p:spPr>
          <a:xfrm>
            <a:off x="4621680" y="2029680"/>
            <a:ext cx="1713960" cy="1713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0000" p14:dur="2000">
        <p:wheel spokes="1"/>
      </p:transition>
    </mc:Choice>
    <mc:Fallback>
      <p:transition spd="slow" advTm="10000">
        <p:wheel spokes="1"/>
      </p:transition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latin typeface="Arial"/>
              </a:rPr>
              <a:t>Radegast</a:t>
            </a:r>
            <a:r>
              <a:rPr b="0" lang="cs-CZ" sz="4400" spc="-1" strike="noStrike">
                <a:latin typeface="Arial"/>
              </a:rPr>
              <a:t> 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720000" y="21600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Radegast je značka českého piva, které v obci Nošovice v okresu Frýdek-Místek vyrábí pivovar Radegast.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Výstavba pivovaru v Nošovicích začala v roce 1966, kdy byl položen jeho základní kámen.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Druhy: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Radegast Rázná 10,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 </a:t>
            </a:r>
            <a:r>
              <a:rPr b="0" lang="cs-CZ" sz="1800" spc="-1" strike="noStrike">
                <a:latin typeface="Arial"/>
              </a:rPr>
              <a:t>Radegast Ryze Hořká 12,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Radegast Temně Hořká 12,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Birell...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7272000" y="373680"/>
            <a:ext cx="1713960" cy="1713960"/>
          </a:xfrm>
          <a:prstGeom prst="rect">
            <a:avLst/>
          </a:prstGeom>
          <a:ln>
            <a:noFill/>
          </a:ln>
        </p:spPr>
      </p:pic>
      <p:sp>
        <p:nvSpPr>
          <p:cNvPr id="184" name="CustomShape 3"/>
          <p:cNvSpPr/>
          <p:nvPr/>
        </p:nvSpPr>
        <p:spPr>
          <a:xfrm>
            <a:off x="720360" y="216036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85" name="" descr=""/>
          <p:cNvPicPr/>
          <p:nvPr/>
        </p:nvPicPr>
        <p:blipFill>
          <a:blip r:embed="rId2"/>
          <a:stretch/>
        </p:blipFill>
        <p:spPr>
          <a:xfrm>
            <a:off x="4464000" y="3528000"/>
            <a:ext cx="1713960" cy="1713960"/>
          </a:xfrm>
          <a:prstGeom prst="rect">
            <a:avLst/>
          </a:prstGeom>
          <a:ln>
            <a:noFill/>
          </a:ln>
        </p:spPr>
      </p:pic>
      <p:pic>
        <p:nvPicPr>
          <p:cNvPr id="186" name="" descr=""/>
          <p:cNvPicPr/>
          <p:nvPr/>
        </p:nvPicPr>
        <p:blipFill>
          <a:blip r:embed="rId3"/>
          <a:stretch/>
        </p:blipFill>
        <p:spPr>
          <a:xfrm>
            <a:off x="6061680" y="3541680"/>
            <a:ext cx="1713960" cy="1713960"/>
          </a:xfrm>
          <a:prstGeom prst="rect">
            <a:avLst/>
          </a:prstGeom>
          <a:ln>
            <a:noFill/>
          </a:ln>
        </p:spPr>
      </p:pic>
      <p:pic>
        <p:nvPicPr>
          <p:cNvPr id="187" name="" descr=""/>
          <p:cNvPicPr/>
          <p:nvPr/>
        </p:nvPicPr>
        <p:blipFill>
          <a:blip r:embed="rId4"/>
          <a:stretch/>
        </p:blipFill>
        <p:spPr>
          <a:xfrm>
            <a:off x="2683080" y="5328000"/>
            <a:ext cx="1276560" cy="1943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0000" p14:dur="2000">
        <p:wheel spokes="1"/>
      </p:transition>
    </mc:Choice>
    <mc:Fallback>
      <p:transition spd="slow" advTm="10000">
        <p:wheel spokes="1"/>
      </p:transition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latin typeface="Arial"/>
              </a:rPr>
              <a:t>Štramberské uši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89" name="CustomShape 2"/>
          <p:cNvSpPr/>
          <p:nvPr/>
        </p:nvSpPr>
        <p:spPr>
          <a:xfrm>
            <a:off x="732240" y="215388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7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Štramberské uši (v minulosti také Uši Tatarských) je cukrářský výrobek z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perníkového těsta ve tvaru kornoutu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 </a:t>
            </a:r>
            <a:r>
              <a:rPr b="0" lang="cs-CZ" sz="1800" spc="-1" strike="noStrike">
                <a:latin typeface="Arial"/>
              </a:rPr>
              <a:t>Na začátku roku 2007 jsou Štramberské uši prvním českým potravinářským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výrobkem, kterému EU tuto ochranu přiznává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Podle místní legendy  se původ cukrovinky váže k mongolskému tažení v roce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1241, kdy si nepřátelské vojsko rozložilo tábor na úpatí blízkého kopce Kotouč.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Podle pověsti místní obyvatelé po noční bouři prokopali hráz rybníka a ležení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vytopili. Když voda opadla, našli prý na místě vaky s nasolenýma lidskýma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ušima, které Mongolové utínali křesťanům a posílali svému chánovi. Údajně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na památku této události se ve městě v předvečer svátku Nanebevstoupení Páně. 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90" name="" descr=""/>
          <p:cNvPicPr/>
          <p:nvPr/>
        </p:nvPicPr>
        <p:blipFill>
          <a:blip r:embed="rId1"/>
          <a:stretch/>
        </p:blipFill>
        <p:spPr>
          <a:xfrm>
            <a:off x="7819200" y="576000"/>
            <a:ext cx="1972800" cy="1477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25000" p14:dur="2000">
        <p:wheel spokes="1"/>
      </p:transition>
    </mc:Choice>
    <mc:Fallback>
      <p:transition spd="slow" advTm="25000">
        <p:wheel spokes="1"/>
      </p:transition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latin typeface="Arial"/>
              </a:rPr>
              <a:t>Těžební průmysl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92" name="CustomShape 2"/>
          <p:cNvSpPr/>
          <p:nvPr/>
        </p:nvSpPr>
        <p:spPr>
          <a:xfrm>
            <a:off x="720000" y="21600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91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Díky ložiskům černého uhlí v ostravsko-karvinské pánvi a na ně vázaným hutním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a dalším průmyslem patřila tato část kraje už za Rakousko-Uherska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k nejdůležitějším průmyslovým oblastem.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Přes polovinu území kraje zabírá zemědělská půda, dalších 35 % připadá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na lesní plochy.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Kvůli současnému útlumu těžkého průmyslu roste nezaměstnanost. 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Dobývání těchto surovin je v 16. století v útlumu a je nahrazeno těžbou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železných rud.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V 18. století bylo v provozu několik desítek železorudných dolů v Pobeskydí,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např. u Frenštátu pod Radhoštěm a Štramberku.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Font typeface="Symbol"/>
              <a:buChar char=""/>
            </a:pPr>
            <a:r>
              <a:rPr b="0" lang="cs-CZ" sz="1800" spc="-1" strike="noStrike">
                <a:latin typeface="Arial"/>
              </a:rPr>
              <a:t>Významným centrem těžebním centrem byl Třinec.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6480000" y="5904000"/>
            <a:ext cx="2468160" cy="1188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5000" p14:dur="2000">
        <p:wheel spokes="1"/>
      </p:transition>
    </mc:Choice>
    <mc:Fallback>
      <p:transition spd="slow" advTm="15000">
        <p:wheel spokes="1"/>
      </p:transition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extShape 1"/>
          <p:cNvSpPr txBox="1"/>
          <p:nvPr/>
        </p:nvSpPr>
        <p:spPr>
          <a:xfrm>
            <a:off x="1009080" y="288000"/>
            <a:ext cx="885492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Zajímavosti</a:t>
            </a:r>
            <a:br/>
            <a:endParaRPr b="0" lang="cs-CZ" sz="4400" spc="-1" strike="noStrike">
              <a:latin typeface="Arial"/>
            </a:endParaRPr>
          </a:p>
        </p:txBody>
      </p:sp>
      <p:sp>
        <p:nvSpPr>
          <p:cNvPr id="195" name="TextShape 2"/>
          <p:cNvSpPr txBox="1"/>
          <p:nvPr/>
        </p:nvSpPr>
        <p:spPr>
          <a:xfrm>
            <a:off x="720000" y="2160000"/>
            <a:ext cx="863928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Nový Jičín -  vyrábí se slitiny pro auta,</a:t>
            </a:r>
            <a:endParaRPr b="0" lang="cs-CZ" sz="1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Kopřivnice -  vyrábí se auta značky Tatra,</a:t>
            </a:r>
            <a:endParaRPr b="0" lang="cs-CZ" sz="1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Odry – výrobky z gumy,</a:t>
            </a:r>
            <a:endParaRPr b="0" lang="cs-CZ" sz="1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Studénka – vyrábí se vagóny,</a:t>
            </a:r>
            <a:endParaRPr b="0" lang="cs-CZ" sz="1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Třinec – největší ocelárny v ČR,</a:t>
            </a:r>
            <a:endParaRPr b="0" lang="cs-CZ" sz="1800" spc="-1" strike="noStrike">
              <a:latin typeface="Arial"/>
            </a:endParaRPr>
          </a:p>
          <a:p>
            <a:pPr marL="432000" indent="-324000">
              <a:spcBef>
                <a:spcPts val="1417"/>
              </a:spcBef>
              <a:buClr>
                <a:srgbClr val="ff0000"/>
              </a:buClr>
              <a:buFont typeface="Symbol" charset="2"/>
              <a:buChar char=""/>
            </a:pPr>
            <a:r>
              <a:rPr b="0" lang="cs-CZ" sz="1800" spc="-1" strike="noStrike">
                <a:latin typeface="Arial"/>
              </a:rPr>
              <a:t>Vítkovice – vyrábí se zde plechy = např. Ke stavbám lodí,</a:t>
            </a:r>
            <a:endParaRPr b="0" lang="cs-CZ" sz="18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Aft>
                <a:spcPts val="1414"/>
              </a:spcAft>
              <a:buClr>
                <a:srgbClr val="ff0000"/>
              </a:buClr>
              <a:buFont typeface="Symbol" charset="2"/>
              <a:buChar char=""/>
            </a:pPr>
            <a:r>
              <a:rPr b="0" lang="cs-CZ" sz="20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V okolí pramenů řeky Opavy se ve 13. století rýžovalo zlato</a:t>
            </a:r>
            <a:r>
              <a:rPr b="0" lang="cs-CZ" sz="20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.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advTm="15000" p14:dur="2000">
        <p:wheel spokes="1"/>
      </p:transition>
    </mc:Choice>
    <mc:Fallback>
      <p:transition spd="slow" advTm="15000">
        <p:wheel spokes="1"/>
      </p:transition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Úvod</a:t>
            </a:r>
            <a:r>
              <a:rPr b="1" lang="cs-CZ" sz="36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122" name="CustomShape 2"/>
          <p:cNvSpPr/>
          <p:nvPr/>
        </p:nvSpPr>
        <p:spPr>
          <a:xfrm>
            <a:off x="576720" y="20880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Moravskoslezský kraj (od ledna 2000 do května 2001 Ostravský kraj) je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jedním ze 14 vyšších územních samosprávných celků v Česku.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Žije zde přibližně 1,2 milionu obyvatel.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Na území kraje se nacházejí čtyři euroregiony – Beskydy, Jeseníky,  Opavské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Slezsko a Těšínské Slezsko. Symboly kraje tvoří znak, vlajka  a logo.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123" name="" descr=""/>
          <p:cNvPicPr/>
          <p:nvPr/>
        </p:nvPicPr>
        <p:blipFill>
          <a:blip r:embed="rId1"/>
          <a:stretch/>
        </p:blipFill>
        <p:spPr>
          <a:xfrm>
            <a:off x="2880000" y="4464000"/>
            <a:ext cx="3743640" cy="2142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6000" p14:dur="2000">
        <p:wheel spokes="1"/>
      </p:transition>
    </mc:Choice>
    <mc:Fallback>
      <p:transition spd="slow" advTm="6000">
        <p:wheel spokes="1"/>
      </p:transition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Děkuji za pozornost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197" name="" descr=""/>
          <p:cNvPicPr/>
          <p:nvPr/>
        </p:nvPicPr>
        <p:blipFill>
          <a:blip r:embed="rId1"/>
          <a:stretch/>
        </p:blipFill>
        <p:spPr>
          <a:xfrm>
            <a:off x="2847600" y="2160000"/>
            <a:ext cx="4384080" cy="4384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6000" p14:dur="2000">
        <p:wheel spokes="1"/>
      </p:transition>
    </mc:Choice>
    <mc:Fallback>
      <p:transition spd="slow" advTm="6000">
        <p:wheel spokes="1"/>
      </p:transition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Zdroje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99" name="CustomShape 2"/>
          <p:cNvSpPr/>
          <p:nvPr/>
        </p:nvSpPr>
        <p:spPr>
          <a:xfrm>
            <a:off x="720000" y="21600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cs-CZ" sz="1050" spc="-1" strike="noStrike" u="sng">
                <a:solidFill>
                  <a:srgbClr val="0000ff"/>
                </a:solidFill>
                <a:uFillTx/>
                <a:latin typeface="Noto Sans Regular"/>
                <a:ea typeface="DejaVu Sans"/>
                <a:hlinkClick r:id="rId1"/>
              </a:rPr>
              <a:t>https://cs.wikipedia.org/wiki/Leo%C5%A1_Jan%C3%A1%C4%8Dek</a:t>
            </a:r>
            <a:r>
              <a:rPr b="0" lang="cs-CZ" sz="1050" spc="-1" strike="noStrike" u="sng">
                <a:solidFill>
                  <a:srgbClr val="0000ff"/>
                </a:solidFill>
                <a:uFillTx/>
                <a:latin typeface="Noto Sans Regular"/>
                <a:ea typeface="DejaVu Sans"/>
              </a:rPr>
              <a:t>,</a:t>
            </a:r>
            <a:r>
              <a:rPr b="0" lang="cs-CZ" sz="1050" spc="-1" strike="noStrike" u="sng">
                <a:solidFill>
                  <a:srgbClr val="0000ff"/>
                </a:solidFill>
                <a:uFillTx/>
                <a:latin typeface="Noto Sans Regular"/>
                <a:ea typeface="DejaVu Sans"/>
                <a:hlinkClick r:id="rId2"/>
              </a:rPr>
              <a:t>https://cs.wikipedia.org/wiki/Moravskoslezsk%C3%BD_kraj</a:t>
            </a:r>
            <a:r>
              <a:rPr b="0" lang="cs-CZ" sz="1050" spc="-1" strike="noStrike" u="sng">
                <a:solidFill>
                  <a:srgbClr val="0000ff"/>
                </a:solidFill>
                <a:uFillTx/>
                <a:latin typeface="Noto Sans Regular"/>
                <a:ea typeface="DejaVu Sans"/>
              </a:rPr>
              <a:t>,</a:t>
            </a:r>
            <a:r>
              <a:rPr b="0" lang="cs-CZ" sz="1050" spc="-1" strike="noStrike" u="sng">
                <a:solidFill>
                  <a:srgbClr val="0000ff"/>
                </a:solidFill>
                <a:uFillTx/>
                <a:latin typeface="Noto Sans Regular"/>
                <a:ea typeface="DejaVu Sans"/>
                <a:hlinkClick r:id="rId3"/>
              </a:rPr>
              <a:t>https://www.msk.cz/zivotni_prostredi/index.html</a:t>
            </a:r>
            <a:r>
              <a:rPr b="0" lang="cs-CZ" sz="1050" spc="-1" strike="noStrike" u="sng">
                <a:solidFill>
                  <a:srgbClr val="0000ff"/>
                </a:solidFill>
                <a:uFillTx/>
                <a:latin typeface="Noto Sans Regular"/>
                <a:ea typeface="DejaVu Sans"/>
              </a:rPr>
              <a:t>,</a:t>
            </a:r>
            <a:r>
              <a:rPr b="0" lang="cs-CZ" sz="105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https://www.google.com/search?q=leo%C5%A1+jan%C3%A1%C4%8Dek+podpis&amp;safe=active&amp;client=firefox-b-d&amp;sxsrf=ALeKk00MhAAqsB2RzHYJGg9H0dG2zp-mog:1585673375594&amp;source=lnms&amp;tbm=isch&amp;sa=X&amp;ved=2ahUKEwjJvaDSlcXoAhVRyaQKHTe_C9YQ_AUoAXoECBkQAw&amp;biw=1760&amp;bih=975#imgrc=Wiyzas61vqeYVM, </a:t>
            </a:r>
            <a:r>
              <a:rPr b="0" lang="cs-CZ" sz="1050" spc="-1" strike="noStrike" u="sng">
                <a:solidFill>
                  <a:srgbClr val="0000ff"/>
                </a:solidFill>
                <a:uFillTx/>
                <a:latin typeface="Noto Sans Regular"/>
                <a:ea typeface="DejaVu Sans"/>
                <a:hlinkClick r:id="rId4"/>
              </a:rPr>
              <a:t>https://moravskoslezskykraj20152.webnode.cz/prirodni-pomery/vodstvo/</a:t>
            </a:r>
            <a:r>
              <a:rPr b="0" lang="cs-CZ" sz="105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, </a:t>
            </a:r>
            <a:r>
              <a:rPr b="0" lang="cs-CZ" sz="1050" spc="-1" strike="noStrike" u="sng">
                <a:solidFill>
                  <a:srgbClr val="0000ff"/>
                </a:solidFill>
                <a:uFillTx/>
                <a:latin typeface="Noto Sans Regular"/>
                <a:ea typeface="DejaVu Sans"/>
                <a:hlinkClick r:id="rId5"/>
              </a:rPr>
              <a:t>https://www.atlasceska.cz/pamatky/l/22/c/53/p/3</a:t>
            </a:r>
            <a:r>
              <a:rPr b="0" lang="cs-CZ" sz="105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,</a:t>
            </a:r>
            <a:r>
              <a:rPr b="0" lang="cs-CZ" sz="1050" spc="-1" strike="noStrike" u="sng">
                <a:solidFill>
                  <a:srgbClr val="0000ff"/>
                </a:solidFill>
                <a:uFillTx/>
                <a:latin typeface="Noto Sans Regular"/>
                <a:ea typeface="DejaVu Sans"/>
                <a:hlinkClick r:id="rId6"/>
              </a:rPr>
              <a:t>http://www.moraviasilesia.cz/cz/pamatky-unesco/</a:t>
            </a:r>
            <a:r>
              <a:rPr b="0" lang="cs-CZ" sz="105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, </a:t>
            </a:r>
            <a:r>
              <a:rPr b="0" lang="cs-CZ" sz="1050" spc="-1" strike="noStrike" u="sng">
                <a:solidFill>
                  <a:srgbClr val="0000ff"/>
                </a:solidFill>
                <a:uFillTx/>
                <a:latin typeface="Noto Sans Regular"/>
                <a:ea typeface="DejaVu Sans"/>
                <a:hlinkClick r:id="rId7"/>
              </a:rPr>
              <a:t>https://cs.wikipedia.org/wiki/Fr%C3%Bddek_(z%C3%A1mek</a:t>
            </a:r>
            <a:r>
              <a:rPr b="0" lang="cs-CZ" sz="105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),</a:t>
            </a:r>
            <a:r>
              <a:rPr b="0" lang="cs-CZ" sz="1050" spc="-1" strike="noStrike" u="sng">
                <a:solidFill>
                  <a:srgbClr val="0000ff"/>
                </a:solidFill>
                <a:uFillTx/>
                <a:latin typeface="Noto Sans Regular"/>
                <a:ea typeface="DejaVu Sans"/>
                <a:hlinkClick r:id="rId8"/>
              </a:rPr>
              <a:t>https://cs.wikipedia.org/wiki/Odra</a:t>
            </a:r>
            <a:r>
              <a:rPr b="0" lang="cs-CZ" sz="105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,https://cs.wikipedia.org/wiki/Beskydy,https://www.google.com/search?safe=active&amp;client=firefox-b-d&amp;sxsrf=ALeKk03uFGhFbDzTozyes1XBkvQoOXPLCA:1586269858842&amp;q=pivovary&amp;npsic=0&amp;rflfq=1&amp;rlha=0&amp;rllag=49750026,18350926,11318&amp;tbm=lcl&amp;ved=2ahUKEwjA4NDbw9boAhXcQEEAHctbBzgQjGp6BAgLEDc&amp;tbs=lrf:!1m4!1u3!2m2!3m1!1e1!1m4!1u2!2m2!2m1!1e1!2m1!1e2!2m1!1e3!3sIAE,lf:1,lf_ui:9&amp;rldoc=1#rlfi=hd:;si:;mv:[[49.924687999999996,18.6047993],[49.448107199999995,17.9361742]];tbs:lrf:!1m4!1u3!2m2!3m1!1e1!1m4!1u2!2m2!2m1!1e1!2m1!1e2!2m1!1e3!3sIAE,lf:1,lf_ui:9,https://cs.wikipedia.org/wiki/Kategorie:%C4%8Cesk%C3%A9_pivo,https://cs.wikipedia.org/wiki/Moravskoslezsk%C3%BD_kraj#Hospod%C3%A1%C5%99stv%C3%AD</a:t>
            </a:r>
            <a:endParaRPr b="0" lang="cs-CZ" sz="105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0" lang="cs-CZ" sz="15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 </a:t>
            </a:r>
            <a:endParaRPr b="0" lang="cs-CZ" sz="15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cs-CZ" sz="15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cs-CZ" sz="15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cs-CZ" sz="15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cs-CZ" sz="1500" spc="-1" strike="noStrike">
              <a:latin typeface="Arial"/>
            </a:endParaRPr>
          </a:p>
        </p:txBody>
      </p:sp>
    </p:spTree>
  </p:cSld>
  <mc:AlternateContent>
    <mc:Choice Requires="p14">
      <p:transition spd="slow" advTm="4000" p14:dur="2000">
        <p:wheel spokes="1"/>
      </p:transition>
    </mc:Choice>
    <mc:Fallback>
      <p:transition spd="slow" advTm="4000">
        <p:wheel spokes="1"/>
      </p:transition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Přírodní podmínky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25" name="CustomShape 2"/>
          <p:cNvSpPr/>
          <p:nvPr/>
        </p:nvSpPr>
        <p:spPr>
          <a:xfrm>
            <a:off x="720000" y="21600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Území kraje leží na rozhraní Českého masívu a vnějších Západních Karpat,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na severu do něj zasahuje Středoevropská nížina.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Nejvyšším pohořím je Hrubý Jeseník (Praděd, 1491 m) 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Nejnižším bodem je soutok řek Odry a Olše na hranici s Polskem (195 m).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Většinu území kraje odvodňuje řeka Odra a její přítoky (např. Opava,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Ostravice, Olše) 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Nachází se zde 194 172 hektarů lesů.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Jsou tu 3 CHKO oblasti (Poodří, Beskydy, Jeseníky) 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26" name="" descr=""/>
          <p:cNvPicPr/>
          <p:nvPr/>
        </p:nvPicPr>
        <p:blipFill>
          <a:blip r:embed="rId1"/>
          <a:stretch/>
        </p:blipFill>
        <p:spPr>
          <a:xfrm>
            <a:off x="7992000" y="360000"/>
            <a:ext cx="1838880" cy="1223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1000" p14:dur="2000">
        <p:wheel spokes="1"/>
      </p:transition>
    </mc:Choice>
    <mc:Fallback>
      <p:transition spd="slow" advTm="11000">
        <p:wheel spokes="1"/>
      </p:transition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CustomShape 1"/>
          <p:cNvSpPr/>
          <p:nvPr/>
        </p:nvSpPr>
        <p:spPr>
          <a:xfrm>
            <a:off x="720000" y="21600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50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Beskydy je tradiční označení pro typ pohoří v Karpatech.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Vyskytují na severovýchodní Moravě v oblasti Valašsko a přilehlé části českého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Slezska.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V Beskydech se vyskytuje typická horská a lesní zvěř jako: rys, medvěd, liška,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jelen…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cs-CZ" sz="1800" spc="-1" strike="noStrike">
              <a:latin typeface="Arial"/>
            </a:endParaRPr>
          </a:p>
        </p:txBody>
      </p:sp>
      <p:sp>
        <p:nvSpPr>
          <p:cNvPr id="128" name="CustomShape 2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latin typeface="Arial"/>
              </a:rPr>
              <a:t>Beskydy</a:t>
            </a:r>
            <a:endParaRPr b="0" lang="cs-CZ" sz="4400" spc="-1" strike="noStrike">
              <a:latin typeface="Arial"/>
            </a:endParaRPr>
          </a:p>
        </p:txBody>
      </p:sp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7264080" y="4385160"/>
            <a:ext cx="2239560" cy="130248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2"/>
          <a:stretch/>
        </p:blipFill>
        <p:spPr>
          <a:xfrm>
            <a:off x="898200" y="4320000"/>
            <a:ext cx="2125440" cy="1378440"/>
          </a:xfrm>
          <a:prstGeom prst="rect">
            <a:avLst/>
          </a:prstGeom>
          <a:ln>
            <a:noFill/>
          </a:ln>
        </p:spPr>
      </p:pic>
      <p:pic>
        <p:nvPicPr>
          <p:cNvPr id="131" name="" descr=""/>
          <p:cNvPicPr/>
          <p:nvPr/>
        </p:nvPicPr>
        <p:blipFill>
          <a:blip r:embed="rId3"/>
          <a:stretch/>
        </p:blipFill>
        <p:spPr>
          <a:xfrm>
            <a:off x="3816000" y="4340520"/>
            <a:ext cx="2838600" cy="14191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10000" p14:dur="2000">
        <p:wheel spokes="1"/>
      </p:transition>
    </mc:Choice>
    <mc:Fallback>
      <p:transition spd="slow" advTm="10000">
        <p:wheel spokes="1"/>
      </p:transition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latin typeface="Arial"/>
              </a:rPr>
              <a:t>Vodstvo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33" name="CustomShape 2"/>
          <p:cNvSpPr/>
          <p:nvPr/>
        </p:nvSpPr>
        <p:spPr>
          <a:xfrm>
            <a:off x="720000" y="21600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50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Většinu kraje odvodňuje řeka Odra se svými přítoky Opavou, Ostravicí a Olší   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50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do Baltského moře. Část Nízkého Jeseníku a malých území okresu Nový Jičín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50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odvodňuje řeka Morava do Černého moře.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4000"/>
              </a:buClr>
              <a:buSzPct val="50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Největší řeky: Odra, Olše, Opava, Ostravice, Morávka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2016000" y="4269960"/>
            <a:ext cx="2277360" cy="1705680"/>
          </a:xfrm>
          <a:prstGeom prst="rect">
            <a:avLst/>
          </a:prstGeom>
          <a:ln>
            <a:noFill/>
          </a:ln>
        </p:spPr>
      </p:pic>
      <p:pic>
        <p:nvPicPr>
          <p:cNvPr id="135" name="" descr=""/>
          <p:cNvPicPr/>
          <p:nvPr/>
        </p:nvPicPr>
        <p:blipFill>
          <a:blip r:embed="rId2"/>
          <a:stretch/>
        </p:blipFill>
        <p:spPr>
          <a:xfrm>
            <a:off x="5256000" y="4248000"/>
            <a:ext cx="3124440" cy="1727640"/>
          </a:xfrm>
          <a:prstGeom prst="rect">
            <a:avLst/>
          </a:prstGeom>
          <a:ln>
            <a:noFill/>
          </a:ln>
        </p:spPr>
      </p:pic>
    </p:spTree>
  </p:cSld>
  <p:transition spd="slow" advTm="10000">
    <p:wheel spokes="1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latin typeface="Arial"/>
              </a:rPr>
              <a:t>Odra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37" name="CustomShape 2"/>
          <p:cNvSpPr/>
          <p:nvPr/>
        </p:nvSpPr>
        <p:spPr>
          <a:xfrm>
            <a:off x="864720" y="156276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Odra  je řeka ve Střední Evropě.</a:t>
            </a:r>
            <a:r>
              <a:rPr b="0" lang="cs-CZ" sz="3200" spc="-1" strike="noStrike">
                <a:latin typeface="Arial"/>
              </a:rPr>
              <a:t> </a:t>
            </a:r>
            <a:endParaRPr b="0" lang="cs-CZ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 </a:t>
            </a:r>
            <a:r>
              <a:rPr b="0" lang="cs-CZ" sz="1800" spc="-1" strike="noStrike">
                <a:latin typeface="Arial"/>
              </a:rPr>
              <a:t>Pramení v Česku a teče přes západní Polsko, dále vytváří severní 187 km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dlouhou hranici mezi Polskem a Německem. </a:t>
            </a:r>
            <a:endParaRPr b="0" lang="cs-CZ" sz="18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Odra je z velké části v Polsku.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38" name="" descr=""/>
          <p:cNvPicPr/>
          <p:nvPr/>
        </p:nvPicPr>
        <p:blipFill>
          <a:blip r:embed="rId1"/>
          <a:stretch/>
        </p:blipFill>
        <p:spPr>
          <a:xfrm>
            <a:off x="2376000" y="4464000"/>
            <a:ext cx="4901760" cy="2519640"/>
          </a:xfrm>
          <a:prstGeom prst="rect">
            <a:avLst/>
          </a:prstGeom>
          <a:ln>
            <a:noFill/>
          </a:ln>
        </p:spPr>
      </p:pic>
    </p:spTree>
  </p:cSld>
  <p:transition spd="slow" advTm="10000">
    <p:wheel spokes="1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Leoš Janáček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40" name="CustomShape 2"/>
          <p:cNvSpPr/>
          <p:nvPr/>
        </p:nvSpPr>
        <p:spPr>
          <a:xfrm>
            <a:off x="648000" y="16560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Leoš Janáček byl světově uznávaný český skladatel klasické hudby.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Žil v roce 1854-1928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cs-CZ" sz="1800" spc="-1" strike="noStrike">
              <a:latin typeface="Arial"/>
            </a:endParaRPr>
          </a:p>
        </p:txBody>
      </p:sp>
      <p:pic>
        <p:nvPicPr>
          <p:cNvPr id="141" name="" descr=""/>
          <p:cNvPicPr/>
          <p:nvPr/>
        </p:nvPicPr>
        <p:blipFill>
          <a:blip r:embed="rId1"/>
          <a:stretch/>
        </p:blipFill>
        <p:spPr>
          <a:xfrm>
            <a:off x="6140520" y="2607480"/>
            <a:ext cx="2714760" cy="3583800"/>
          </a:xfrm>
          <a:prstGeom prst="rect">
            <a:avLst/>
          </a:prstGeom>
          <a:ln>
            <a:noFill/>
          </a:ln>
        </p:spPr>
      </p:pic>
      <p:pic>
        <p:nvPicPr>
          <p:cNvPr id="142" name="" descr=""/>
          <p:cNvPicPr/>
          <p:nvPr/>
        </p:nvPicPr>
        <p:blipFill>
          <a:blip r:embed="rId2"/>
          <a:stretch/>
        </p:blipFill>
        <p:spPr>
          <a:xfrm>
            <a:off x="2088000" y="3626280"/>
            <a:ext cx="3075480" cy="1485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>
        <p:wheel spokes="1"/>
      </p:transition>
    </mc:Choice>
    <mc:Fallback>
      <p:transition spd="slow" advTm="5000">
        <p:wheel spokes="1"/>
      </p:transition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Shape 1"/>
          <p:cNvSpPr txBox="1"/>
          <p:nvPr/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cs-CZ" sz="4400" spc="-1" strike="noStrike">
                <a:latin typeface="Arial"/>
              </a:rPr>
              <a:t>Slavní rodáci</a:t>
            </a:r>
            <a:endParaRPr b="1" lang="cs-CZ" sz="4400" spc="-1" strike="noStrike">
              <a:latin typeface="Arial"/>
            </a:endParaRPr>
          </a:p>
        </p:txBody>
      </p:sp>
      <p:sp>
        <p:nvSpPr>
          <p:cNvPr id="144" name="TextShape 2"/>
          <p:cNvSpPr txBox="1"/>
          <p:nvPr/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ff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latin typeface="Arial"/>
              </a:rPr>
              <a:t>Např: Jaromír Nohavica, Ivan Lendl, Hana Zagorová, Zdeněk Jirotka, Bohdan Sláma...</a:t>
            </a:r>
            <a:endParaRPr b="0" lang="cs-CZ" sz="1800" spc="-1" strike="noStrike">
              <a:latin typeface="Arial"/>
            </a:endParaRPr>
          </a:p>
        </p:txBody>
      </p:sp>
      <p:pic>
        <p:nvPicPr>
          <p:cNvPr id="145" name="" descr=""/>
          <p:cNvPicPr/>
          <p:nvPr/>
        </p:nvPicPr>
        <p:blipFill>
          <a:blip r:embed="rId1"/>
          <a:stretch/>
        </p:blipFill>
        <p:spPr>
          <a:xfrm>
            <a:off x="504000" y="3672000"/>
            <a:ext cx="2671560" cy="1495800"/>
          </a:xfrm>
          <a:prstGeom prst="rect">
            <a:avLst/>
          </a:prstGeom>
          <a:ln>
            <a:noFill/>
          </a:ln>
        </p:spPr>
      </p:pic>
      <p:pic>
        <p:nvPicPr>
          <p:cNvPr id="146" name="" descr=""/>
          <p:cNvPicPr/>
          <p:nvPr/>
        </p:nvPicPr>
        <p:blipFill>
          <a:blip r:embed="rId2"/>
          <a:stretch/>
        </p:blipFill>
        <p:spPr>
          <a:xfrm>
            <a:off x="3816000" y="3210840"/>
            <a:ext cx="1477800" cy="1973160"/>
          </a:xfrm>
          <a:prstGeom prst="rect">
            <a:avLst/>
          </a:prstGeom>
          <a:ln>
            <a:noFill/>
          </a:ln>
        </p:spPr>
      </p:pic>
      <p:pic>
        <p:nvPicPr>
          <p:cNvPr id="147" name="" descr=""/>
          <p:cNvPicPr/>
          <p:nvPr/>
        </p:nvPicPr>
        <p:blipFill>
          <a:blip r:embed="rId3"/>
          <a:stretch/>
        </p:blipFill>
        <p:spPr>
          <a:xfrm>
            <a:off x="5845680" y="3168000"/>
            <a:ext cx="1426320" cy="201780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4"/>
          <a:stretch/>
        </p:blipFill>
        <p:spPr>
          <a:xfrm>
            <a:off x="7704000" y="3600000"/>
            <a:ext cx="1866600" cy="1569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advTm="5000" p14:dur="2000">
        <p:wheel spokes="1"/>
      </p:transition>
    </mc:Choice>
    <mc:Fallback>
      <p:transition spd="slow" advTm="5000">
        <p:wheel spokes="1"/>
      </p:transition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720000" y="300960"/>
            <a:ext cx="8854920" cy="1261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cs-CZ" sz="44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Život Leoše Janáček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792000" y="1519200"/>
            <a:ext cx="8639280" cy="438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Autofit/>
          </a:bodyPr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Leoš Janáček se narodil v obci Hukvaldy na severovýchodní Moravě dne 3.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července 1854 jako deváté dítě Jiřího a Amálie Janáčkových, kteří měli 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celkem čtrnáct potomků.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Byl pokřtěn jako Leo Eugen.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Jeho otec i matka byli hudebně vzdělaní.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Rodiče ho poslali na klášterní školu.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V roce 1874 odešel do Prahy, kde roku 1875 studoval na varhanické škole.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Roku 1881 založil varhanickou školu v Praze.</a:t>
            </a:r>
            <a:endParaRPr b="0" lang="cs-CZ" sz="1800" spc="-1" strike="noStrike">
              <a:latin typeface="Arial"/>
            </a:endParaRPr>
          </a:p>
          <a:p>
            <a:pPr marL="432000" indent="-323280">
              <a:lnSpc>
                <a:spcPct val="100000"/>
              </a:lnSpc>
              <a:spcAft>
                <a:spcPts val="1414"/>
              </a:spcAft>
              <a:buClr>
                <a:srgbClr val="ef2929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333333"/>
                </a:solidFill>
                <a:latin typeface="Noto Sans Regular"/>
                <a:ea typeface="DejaVu Sans"/>
              </a:rPr>
              <a:t>Vzal si ženu Zdenku Schulzovou a měli Olgu Janáčkovou.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advTm="16000" p14:dur="2000">
        <p:wheel spokes="1"/>
      </p:transition>
    </mc:Choice>
    <mc:Fallback>
      <p:transition spd="slow" advTm="16000">
        <p:wheel spokes="1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611</TotalTime>
  <Application>LibreOffice/6.4.2.2$Windows_X86_64 LibreOffice_project/4e471d8c02c9c90f512f7f9ead8875b57fcb1ec3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2020-03-29T10:40:08Z</dcterms:created>
  <dc:creator/>
  <dc:description/>
  <dc:language>cs-CZ</dc:language>
  <cp:lastModifiedBy/>
  <dcterms:modified xsi:type="dcterms:W3CDTF">2020-04-09T21:02:07Z</dcterms:modified>
  <cp:revision>6</cp:revision>
  <dc:subject/>
  <dc:title>Impress</dc:title>
</cp:coreProperties>
</file>