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B00A-C272-4D98-BD16-D37B1AAAD18D}" type="datetimeFigureOut">
              <a:rPr lang="cs-CZ" smtClean="0"/>
              <a:t>20.5.2020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1CF7F-2274-412B-A745-B876E88136F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9926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B00A-C272-4D98-BD16-D37B1AAAD18D}" type="datetimeFigureOut">
              <a:rPr lang="cs-CZ" smtClean="0"/>
              <a:t>20.5.2020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1CF7F-2274-412B-A745-B876E88136F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683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B00A-C272-4D98-BD16-D37B1AAAD18D}" type="datetimeFigureOut">
              <a:rPr lang="cs-CZ" smtClean="0"/>
              <a:t>20.5.2020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1CF7F-2274-412B-A745-B876E88136FD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602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B00A-C272-4D98-BD16-D37B1AAAD18D}" type="datetimeFigureOut">
              <a:rPr lang="cs-CZ" smtClean="0"/>
              <a:t>20.5.2020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1CF7F-2274-412B-A745-B876E88136F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5455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B00A-C272-4D98-BD16-D37B1AAAD18D}" type="datetimeFigureOut">
              <a:rPr lang="cs-CZ" smtClean="0"/>
              <a:t>20.5.2020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1CF7F-2274-412B-A745-B876E88136FD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10791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B00A-C272-4D98-BD16-D37B1AAAD18D}" type="datetimeFigureOut">
              <a:rPr lang="cs-CZ" smtClean="0"/>
              <a:t>20.5.2020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1CF7F-2274-412B-A745-B876E88136F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4817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B00A-C272-4D98-BD16-D37B1AAAD18D}" type="datetimeFigureOut">
              <a:rPr lang="cs-CZ" smtClean="0"/>
              <a:t>20.5.2020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1CF7F-2274-412B-A745-B876E88136F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29606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B00A-C272-4D98-BD16-D37B1AAAD18D}" type="datetimeFigureOut">
              <a:rPr lang="cs-CZ" smtClean="0"/>
              <a:t>20.5.2020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1CF7F-2274-412B-A745-B876E88136F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1079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B00A-C272-4D98-BD16-D37B1AAAD18D}" type="datetimeFigureOut">
              <a:rPr lang="cs-CZ" smtClean="0"/>
              <a:t>20.5.2020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1CF7F-2274-412B-A745-B876E88136F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1881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B00A-C272-4D98-BD16-D37B1AAAD18D}" type="datetimeFigureOut">
              <a:rPr lang="cs-CZ" smtClean="0"/>
              <a:t>20.5.2020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1CF7F-2274-412B-A745-B876E88136F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6795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B00A-C272-4D98-BD16-D37B1AAAD18D}" type="datetimeFigureOut">
              <a:rPr lang="cs-CZ" smtClean="0"/>
              <a:t>20.5.2020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1CF7F-2274-412B-A745-B876E88136F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8240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B00A-C272-4D98-BD16-D37B1AAAD18D}" type="datetimeFigureOut">
              <a:rPr lang="cs-CZ" smtClean="0"/>
              <a:t>20.5.2020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1CF7F-2274-412B-A745-B876E88136F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3091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B00A-C272-4D98-BD16-D37B1AAAD18D}" type="datetimeFigureOut">
              <a:rPr lang="cs-CZ" smtClean="0"/>
              <a:t>20.5.2020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1CF7F-2274-412B-A745-B876E88136F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5207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B00A-C272-4D98-BD16-D37B1AAAD18D}" type="datetimeFigureOut">
              <a:rPr lang="cs-CZ" smtClean="0"/>
              <a:t>20.5.2020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1CF7F-2274-412B-A745-B876E88136F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0869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B00A-C272-4D98-BD16-D37B1AAAD18D}" type="datetimeFigureOut">
              <a:rPr lang="cs-CZ" smtClean="0"/>
              <a:t>20.5.2020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1CF7F-2274-412B-A745-B876E88136F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2102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B00A-C272-4D98-BD16-D37B1AAAD18D}" type="datetimeFigureOut">
              <a:rPr lang="cs-CZ" smtClean="0"/>
              <a:t>20.5.2020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1CF7F-2274-412B-A745-B876E88136F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1654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4B00A-C272-4D98-BD16-D37B1AAAD18D}" type="datetimeFigureOut">
              <a:rPr lang="cs-CZ" smtClean="0"/>
              <a:t>20.5.2020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951CF7F-2274-412B-A745-B876E88136F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0358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6000" dirty="0" err="1" smtClean="0"/>
              <a:t>Modal</a:t>
            </a:r>
            <a:r>
              <a:rPr lang="cs-CZ" sz="6000" dirty="0" smtClean="0"/>
              <a:t> </a:t>
            </a:r>
            <a:r>
              <a:rPr lang="cs-CZ" sz="6000" dirty="0" err="1" smtClean="0"/>
              <a:t>verbs</a:t>
            </a:r>
            <a:endParaRPr lang="cs-CZ" sz="6000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Modální slovesa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5880626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4400" b="1" dirty="0" err="1" smtClean="0"/>
              <a:t>Choose</a:t>
            </a:r>
            <a:r>
              <a:rPr lang="cs-CZ" sz="4400" b="1" dirty="0" smtClean="0"/>
              <a:t> </a:t>
            </a:r>
            <a:r>
              <a:rPr lang="cs-CZ" sz="4400" b="1" dirty="0" err="1" smtClean="0"/>
              <a:t>the</a:t>
            </a:r>
            <a:r>
              <a:rPr lang="cs-CZ" sz="4400" b="1" dirty="0" smtClean="0"/>
              <a:t> </a:t>
            </a:r>
            <a:r>
              <a:rPr lang="cs-CZ" sz="4400" b="1" dirty="0" err="1" smtClean="0"/>
              <a:t>correct</a:t>
            </a:r>
            <a:r>
              <a:rPr lang="cs-CZ" sz="4400" b="1" dirty="0" smtClean="0"/>
              <a:t> </a:t>
            </a:r>
            <a:r>
              <a:rPr lang="cs-CZ" sz="4400" b="1" dirty="0" err="1" smtClean="0"/>
              <a:t>answer</a:t>
            </a:r>
            <a:r>
              <a:rPr lang="cs-CZ" sz="4400" b="1" dirty="0" smtClean="0"/>
              <a:t>:</a:t>
            </a:r>
            <a:endParaRPr lang="cs-CZ" sz="4400" b="1" dirty="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cs-CZ" sz="4400" b="1" dirty="0" smtClean="0">
                <a:solidFill>
                  <a:schemeClr val="accent2">
                    <a:lumMod val="50000"/>
                  </a:schemeClr>
                </a:solidFill>
              </a:rPr>
              <a:t>A</a:t>
            </a:r>
          </a:p>
          <a:p>
            <a:pPr marL="0" indent="0" algn="ctr">
              <a:buNone/>
            </a:pPr>
            <a:endParaRPr lang="cs-CZ" sz="4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cs-CZ" sz="4400" b="1" dirty="0" err="1" smtClean="0">
                <a:solidFill>
                  <a:schemeClr val="accent2">
                    <a:lumMod val="50000"/>
                  </a:schemeClr>
                </a:solidFill>
              </a:rPr>
              <a:t>or</a:t>
            </a:r>
            <a:r>
              <a:rPr lang="cs-CZ" sz="44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 algn="ctr">
              <a:buNone/>
            </a:pPr>
            <a:endParaRPr lang="cs-CZ" sz="44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cs-CZ" sz="4400" b="1" dirty="0" smtClean="0">
                <a:solidFill>
                  <a:schemeClr val="accent2">
                    <a:lumMod val="50000"/>
                  </a:schemeClr>
                </a:solidFill>
              </a:rPr>
              <a:t>B</a:t>
            </a:r>
            <a:endParaRPr lang="cs-CZ" sz="4400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9" name="Obrázek 8" descr="Live in Edmonds? What do you call yourself? - My Edmonds New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332" y="2539963"/>
            <a:ext cx="3116253" cy="3116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076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4400" b="1" dirty="0" smtClean="0"/>
              <a:t>Měl bys pít vodu.</a:t>
            </a:r>
            <a:endParaRPr lang="cs-CZ" sz="4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>
              <a:buFont typeface="+mj-lt"/>
              <a:buAutoNum type="alphaUcPeriod"/>
            </a:pPr>
            <a:endParaRPr lang="cs-CZ" sz="28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buFont typeface="+mj-lt"/>
              <a:buAutoNum type="alphaUcPeriod"/>
            </a:pPr>
            <a:r>
              <a:rPr lang="cs-CZ" sz="2800" b="1" dirty="0" err="1" smtClean="0">
                <a:solidFill>
                  <a:schemeClr val="accent4">
                    <a:lumMod val="75000"/>
                  </a:schemeClr>
                </a:solidFill>
              </a:rPr>
              <a:t>You</a:t>
            </a:r>
            <a:r>
              <a:rPr lang="cs-CZ" sz="28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75000"/>
                  </a:schemeClr>
                </a:solidFill>
              </a:rPr>
              <a:t>should</a:t>
            </a:r>
            <a:r>
              <a:rPr lang="cs-CZ" sz="2800" b="1" dirty="0" smtClean="0">
                <a:solidFill>
                  <a:schemeClr val="accent4">
                    <a:lumMod val="75000"/>
                  </a:schemeClr>
                </a:solidFill>
              </a:rPr>
              <a:t> drink </a:t>
            </a:r>
            <a:r>
              <a:rPr lang="cs-CZ" sz="2800" b="1" dirty="0" err="1" smtClean="0">
                <a:solidFill>
                  <a:schemeClr val="accent4">
                    <a:lumMod val="75000"/>
                  </a:schemeClr>
                </a:solidFill>
              </a:rPr>
              <a:t>water</a:t>
            </a:r>
            <a:r>
              <a:rPr lang="cs-CZ" sz="2800" b="1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  <a:p>
            <a:pPr algn="ctr">
              <a:buFont typeface="+mj-lt"/>
              <a:buAutoNum type="alphaUcPeriod"/>
            </a:pPr>
            <a:endParaRPr lang="cs-CZ" sz="28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buFont typeface="+mj-lt"/>
              <a:buAutoNum type="alphaUcPeriod"/>
            </a:pPr>
            <a:r>
              <a:rPr lang="cs-CZ" sz="2800" b="1" dirty="0" err="1" smtClean="0">
                <a:solidFill>
                  <a:schemeClr val="accent4">
                    <a:lumMod val="75000"/>
                  </a:schemeClr>
                </a:solidFill>
              </a:rPr>
              <a:t>You</a:t>
            </a:r>
            <a:r>
              <a:rPr lang="cs-CZ" sz="28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75000"/>
                  </a:schemeClr>
                </a:solidFill>
              </a:rPr>
              <a:t>must</a:t>
            </a:r>
            <a:r>
              <a:rPr lang="cs-CZ" sz="2800" b="1" dirty="0" smtClean="0">
                <a:solidFill>
                  <a:schemeClr val="accent4">
                    <a:lumMod val="75000"/>
                  </a:schemeClr>
                </a:solidFill>
              </a:rPr>
              <a:t> drink </a:t>
            </a:r>
            <a:r>
              <a:rPr lang="cs-CZ" sz="2800" b="1" dirty="0" err="1" smtClean="0">
                <a:solidFill>
                  <a:schemeClr val="accent4">
                    <a:lumMod val="75000"/>
                  </a:schemeClr>
                </a:solidFill>
              </a:rPr>
              <a:t>water</a:t>
            </a:r>
            <a:r>
              <a:rPr lang="cs-CZ" sz="2800" b="1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  <a:endParaRPr lang="cs-CZ" sz="28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25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5400" b="1" dirty="0" smtClean="0"/>
              <a:t>On se musí učit.</a:t>
            </a:r>
            <a:endParaRPr lang="cs-CZ" sz="5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Font typeface="+mj-lt"/>
              <a:buAutoNum type="alphaUcPeriod"/>
            </a:pPr>
            <a:r>
              <a:rPr lang="cs-CZ" sz="3200" b="1" dirty="0" smtClean="0">
                <a:solidFill>
                  <a:schemeClr val="accent4">
                    <a:lumMod val="75000"/>
                  </a:schemeClr>
                </a:solidFill>
              </a:rPr>
              <a:t>He </a:t>
            </a:r>
            <a:r>
              <a:rPr lang="cs-CZ" sz="3200" b="1" dirty="0" err="1" smtClean="0">
                <a:solidFill>
                  <a:schemeClr val="accent4">
                    <a:lumMod val="75000"/>
                  </a:schemeClr>
                </a:solidFill>
              </a:rPr>
              <a:t>musts</a:t>
            </a:r>
            <a:r>
              <a:rPr lang="cs-CZ" sz="32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sz="3200" b="1" dirty="0" err="1" smtClean="0">
                <a:solidFill>
                  <a:schemeClr val="accent4">
                    <a:lumMod val="75000"/>
                  </a:schemeClr>
                </a:solidFill>
              </a:rPr>
              <a:t>learn</a:t>
            </a:r>
            <a:r>
              <a:rPr lang="cs-CZ" sz="3200" b="1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  <a:p>
            <a:pPr>
              <a:buFont typeface="+mj-lt"/>
              <a:buAutoNum type="alphaUcPeriod"/>
            </a:pPr>
            <a:endParaRPr lang="cs-CZ" sz="32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3200" b="1" dirty="0" smtClean="0">
                <a:solidFill>
                  <a:schemeClr val="accent4">
                    <a:lumMod val="75000"/>
                  </a:schemeClr>
                </a:solidFill>
              </a:rPr>
              <a:t>He </a:t>
            </a:r>
            <a:r>
              <a:rPr lang="cs-CZ" sz="3200" b="1" dirty="0" err="1" smtClean="0">
                <a:solidFill>
                  <a:schemeClr val="accent4">
                    <a:lumMod val="75000"/>
                  </a:schemeClr>
                </a:solidFill>
              </a:rPr>
              <a:t>must</a:t>
            </a:r>
            <a:r>
              <a:rPr lang="cs-CZ" sz="32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sz="3200" b="1" dirty="0" err="1" smtClean="0">
                <a:solidFill>
                  <a:schemeClr val="accent4">
                    <a:lumMod val="75000"/>
                  </a:schemeClr>
                </a:solidFill>
              </a:rPr>
              <a:t>learn</a:t>
            </a:r>
            <a:r>
              <a:rPr lang="cs-CZ" sz="3200" b="1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  <a:endParaRPr lang="cs-CZ" sz="32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45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5400" b="1" dirty="0" smtClean="0"/>
              <a:t>Nesmíte zde kouřit.</a:t>
            </a:r>
            <a:endParaRPr lang="cs-CZ" sz="5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Font typeface="+mj-lt"/>
              <a:buAutoNum type="alphaUcPeriod"/>
            </a:pPr>
            <a:r>
              <a:rPr lang="cs-CZ" sz="3200" b="1" dirty="0" err="1" smtClean="0">
                <a:solidFill>
                  <a:schemeClr val="accent4">
                    <a:lumMod val="75000"/>
                  </a:schemeClr>
                </a:solidFill>
              </a:rPr>
              <a:t>You</a:t>
            </a:r>
            <a:r>
              <a:rPr lang="cs-CZ" sz="32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sz="3200" b="1" dirty="0" err="1" smtClean="0">
                <a:solidFill>
                  <a:schemeClr val="accent4">
                    <a:lumMod val="75000"/>
                  </a:schemeClr>
                </a:solidFill>
              </a:rPr>
              <a:t>needn´t</a:t>
            </a:r>
            <a:r>
              <a:rPr lang="cs-CZ" sz="32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sz="3200" b="1" dirty="0" err="1" smtClean="0">
                <a:solidFill>
                  <a:schemeClr val="accent4">
                    <a:lumMod val="75000"/>
                  </a:schemeClr>
                </a:solidFill>
              </a:rPr>
              <a:t>smoke</a:t>
            </a:r>
            <a:r>
              <a:rPr lang="cs-CZ" sz="32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sz="3200" b="1" dirty="0" err="1" smtClean="0">
                <a:solidFill>
                  <a:schemeClr val="accent4">
                    <a:lumMod val="75000"/>
                  </a:schemeClr>
                </a:solidFill>
              </a:rPr>
              <a:t>here</a:t>
            </a:r>
            <a:r>
              <a:rPr lang="cs-CZ" sz="3200" b="1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  <a:p>
            <a:pPr>
              <a:buFont typeface="+mj-lt"/>
              <a:buAutoNum type="alphaUcPeriod"/>
            </a:pPr>
            <a:endParaRPr lang="cs-CZ" sz="32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3200" b="1" dirty="0" err="1" smtClean="0">
                <a:solidFill>
                  <a:schemeClr val="accent4">
                    <a:lumMod val="75000"/>
                  </a:schemeClr>
                </a:solidFill>
              </a:rPr>
              <a:t>You</a:t>
            </a:r>
            <a:r>
              <a:rPr lang="cs-CZ" sz="32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sz="3200" b="1" dirty="0" err="1" smtClean="0">
                <a:solidFill>
                  <a:schemeClr val="accent4">
                    <a:lumMod val="75000"/>
                  </a:schemeClr>
                </a:solidFill>
              </a:rPr>
              <a:t>mustn´t</a:t>
            </a:r>
            <a:r>
              <a:rPr lang="cs-CZ" sz="32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sz="3200" b="1" dirty="0" err="1" smtClean="0">
                <a:solidFill>
                  <a:schemeClr val="accent4">
                    <a:lumMod val="75000"/>
                  </a:schemeClr>
                </a:solidFill>
              </a:rPr>
              <a:t>smoke</a:t>
            </a:r>
            <a:r>
              <a:rPr lang="cs-CZ" sz="32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sz="3200" b="1" dirty="0" err="1" smtClean="0">
                <a:solidFill>
                  <a:schemeClr val="accent4">
                    <a:lumMod val="75000"/>
                  </a:schemeClr>
                </a:solidFill>
              </a:rPr>
              <a:t>here</a:t>
            </a:r>
            <a:r>
              <a:rPr lang="cs-CZ" sz="3200" b="1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  <a:endParaRPr lang="cs-CZ" sz="32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027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5400" b="1" dirty="0" smtClean="0"/>
              <a:t>Ona to nemusí psát.</a:t>
            </a:r>
            <a:endParaRPr lang="cs-CZ" sz="5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Font typeface="+mj-lt"/>
              <a:buAutoNum type="alphaUcPeriod"/>
            </a:pPr>
            <a:r>
              <a:rPr lang="cs-CZ" sz="3200" b="1" dirty="0" err="1" smtClean="0">
                <a:solidFill>
                  <a:schemeClr val="accent4">
                    <a:lumMod val="75000"/>
                  </a:schemeClr>
                </a:solidFill>
              </a:rPr>
              <a:t>She</a:t>
            </a:r>
            <a:r>
              <a:rPr lang="cs-CZ" sz="32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sz="3200" b="1" dirty="0" err="1" smtClean="0">
                <a:solidFill>
                  <a:schemeClr val="accent4">
                    <a:lumMod val="75000"/>
                  </a:schemeClr>
                </a:solidFill>
              </a:rPr>
              <a:t>needn´t</a:t>
            </a:r>
            <a:r>
              <a:rPr lang="cs-CZ" sz="32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sz="3200" b="1" dirty="0" err="1" smtClean="0">
                <a:solidFill>
                  <a:schemeClr val="accent4">
                    <a:lumMod val="75000"/>
                  </a:schemeClr>
                </a:solidFill>
              </a:rPr>
              <a:t>write</a:t>
            </a:r>
            <a:r>
              <a:rPr lang="cs-CZ" sz="32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sz="3200" b="1" dirty="0" err="1" smtClean="0">
                <a:solidFill>
                  <a:schemeClr val="accent4">
                    <a:lumMod val="75000"/>
                  </a:schemeClr>
                </a:solidFill>
              </a:rPr>
              <a:t>it</a:t>
            </a:r>
            <a:r>
              <a:rPr lang="cs-CZ" sz="3200" b="1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  <a:p>
            <a:pPr>
              <a:buFont typeface="+mj-lt"/>
              <a:buAutoNum type="alphaUcPeriod"/>
            </a:pPr>
            <a:endParaRPr lang="cs-CZ" sz="32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3200" b="1" dirty="0" err="1" smtClean="0">
                <a:solidFill>
                  <a:schemeClr val="accent4">
                    <a:lumMod val="75000"/>
                  </a:schemeClr>
                </a:solidFill>
              </a:rPr>
              <a:t>She</a:t>
            </a:r>
            <a:r>
              <a:rPr lang="cs-CZ" sz="32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sz="3200" b="1" dirty="0" err="1" smtClean="0">
                <a:solidFill>
                  <a:schemeClr val="accent4">
                    <a:lumMod val="75000"/>
                  </a:schemeClr>
                </a:solidFill>
              </a:rPr>
              <a:t>mustn´t</a:t>
            </a:r>
            <a:r>
              <a:rPr lang="cs-CZ" sz="32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sz="3200" b="1" dirty="0" err="1" smtClean="0">
                <a:solidFill>
                  <a:schemeClr val="accent4">
                    <a:lumMod val="75000"/>
                  </a:schemeClr>
                </a:solidFill>
              </a:rPr>
              <a:t>write</a:t>
            </a:r>
            <a:r>
              <a:rPr lang="cs-CZ" sz="32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sz="3200" b="1" dirty="0" err="1" smtClean="0">
                <a:solidFill>
                  <a:schemeClr val="accent4">
                    <a:lumMod val="75000"/>
                  </a:schemeClr>
                </a:solidFill>
              </a:rPr>
              <a:t>it</a:t>
            </a:r>
            <a:r>
              <a:rPr lang="cs-CZ" sz="3200" b="1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  <a:endParaRPr lang="cs-CZ" sz="32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364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5400" b="1" dirty="0" smtClean="0"/>
              <a:t>On nemusí pracovat. </a:t>
            </a:r>
            <a:endParaRPr lang="cs-CZ" sz="5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Font typeface="+mj-lt"/>
              <a:buAutoNum type="alphaUcPeriod"/>
            </a:pPr>
            <a:r>
              <a:rPr lang="cs-CZ" sz="3200" b="1" dirty="0" smtClean="0">
                <a:solidFill>
                  <a:schemeClr val="accent4">
                    <a:lumMod val="75000"/>
                  </a:schemeClr>
                </a:solidFill>
              </a:rPr>
              <a:t>He </a:t>
            </a:r>
            <a:r>
              <a:rPr lang="cs-CZ" sz="3200" b="1" dirty="0" err="1" smtClean="0">
                <a:solidFill>
                  <a:schemeClr val="accent4">
                    <a:lumMod val="75000"/>
                  </a:schemeClr>
                </a:solidFill>
              </a:rPr>
              <a:t>needn´ts</a:t>
            </a:r>
            <a:r>
              <a:rPr lang="cs-CZ" sz="32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sz="3200" b="1" dirty="0" err="1" smtClean="0">
                <a:solidFill>
                  <a:schemeClr val="accent4">
                    <a:lumMod val="75000"/>
                  </a:schemeClr>
                </a:solidFill>
              </a:rPr>
              <a:t>work</a:t>
            </a:r>
            <a:r>
              <a:rPr lang="cs-CZ" sz="3200" b="1" smtClean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  <a:p>
            <a:pPr>
              <a:buFont typeface="+mj-lt"/>
              <a:buAutoNum type="alphaUcPeriod"/>
            </a:pPr>
            <a:endParaRPr lang="cs-CZ" sz="32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3200" b="1" dirty="0" smtClean="0">
                <a:solidFill>
                  <a:schemeClr val="accent4">
                    <a:lumMod val="75000"/>
                  </a:schemeClr>
                </a:solidFill>
              </a:rPr>
              <a:t>He </a:t>
            </a:r>
            <a:r>
              <a:rPr lang="cs-CZ" sz="3200" b="1" dirty="0" err="1" smtClean="0">
                <a:solidFill>
                  <a:schemeClr val="accent4">
                    <a:lumMod val="75000"/>
                  </a:schemeClr>
                </a:solidFill>
              </a:rPr>
              <a:t>needn´t</a:t>
            </a:r>
            <a:r>
              <a:rPr lang="cs-CZ" sz="32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sz="3200" b="1" dirty="0" err="1" smtClean="0">
                <a:solidFill>
                  <a:schemeClr val="accent4">
                    <a:lumMod val="75000"/>
                  </a:schemeClr>
                </a:solidFill>
              </a:rPr>
              <a:t>work</a:t>
            </a:r>
            <a:r>
              <a:rPr lang="cs-CZ" sz="3200" b="1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  <a:endParaRPr lang="cs-CZ" sz="32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22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sz="5400" b="1" dirty="0" smtClean="0"/>
              <a:t>Modální slovesa</a:t>
            </a:r>
            <a:endParaRPr lang="cs-CZ" sz="5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Nemění svůj tvar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Nemají žádné koncovky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Sloveso za ním je v základním tvaru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Otázky – přehodíme podmět a modální sloveso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Zápor – sloveso má své tvary, při přidání not může měnit význam</a:t>
            </a:r>
          </a:p>
        </p:txBody>
      </p:sp>
    </p:spTree>
    <p:extLst>
      <p:ext uri="{BB962C8B-B14F-4D97-AF65-F5344CB8AC3E}">
        <p14:creationId xmlns:p14="http://schemas.microsoft.com/office/powerpoint/2010/main" val="1133231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sz="6000" b="1" dirty="0" err="1" smtClean="0"/>
              <a:t>Modal</a:t>
            </a:r>
            <a:r>
              <a:rPr lang="cs-CZ" sz="6000" b="1" dirty="0" smtClean="0"/>
              <a:t> </a:t>
            </a:r>
            <a:r>
              <a:rPr lang="cs-CZ" sz="6000" b="1" dirty="0" err="1" smtClean="0"/>
              <a:t>verbs</a:t>
            </a:r>
            <a:endParaRPr lang="cs-CZ" sz="6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400" b="1" dirty="0" err="1" smtClean="0">
                <a:solidFill>
                  <a:schemeClr val="accent1">
                    <a:lumMod val="50000"/>
                  </a:schemeClr>
                </a:solidFill>
              </a:rPr>
              <a:t>Can</a:t>
            </a:r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 – moci, umět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b="1" dirty="0" err="1" smtClean="0">
                <a:solidFill>
                  <a:schemeClr val="accent1">
                    <a:lumMod val="50000"/>
                  </a:schemeClr>
                </a:solidFill>
              </a:rPr>
              <a:t>Must</a:t>
            </a:r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 – muset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b="1" dirty="0" err="1" smtClean="0">
                <a:solidFill>
                  <a:schemeClr val="accent1">
                    <a:lumMod val="50000"/>
                  </a:schemeClr>
                </a:solidFill>
              </a:rPr>
              <a:t>Could</a:t>
            </a:r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 – mohl by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b="1" dirty="0" err="1" smtClean="0">
                <a:solidFill>
                  <a:schemeClr val="accent1">
                    <a:lumMod val="50000"/>
                  </a:schemeClr>
                </a:solidFill>
              </a:rPr>
              <a:t>Should</a:t>
            </a:r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 – měl by</a:t>
            </a:r>
            <a:endParaRPr lang="cs-CZ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Obrázek 3" descr="neopolitan's philosophical blog: An Ethical Solution to a ..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2280" y="2299063"/>
            <a:ext cx="3178657" cy="2513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451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r>
              <a:rPr lang="cs-CZ" sz="6600" b="1" dirty="0" smtClean="0"/>
              <a:t>Zápor?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Ne vždy můžeme přidat „not“</a:t>
            </a: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„Not“ může měnit význam slova</a:t>
            </a: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Musíme se naučit jako slovíčko</a:t>
            </a:r>
            <a:endParaRPr lang="cs-CZ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Obrázek 3" descr="Question Mark Note Duplicate · Free image on Pixabay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5497" y="3903617"/>
            <a:ext cx="2926080" cy="195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097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 algn="ctr"/>
            <a:r>
              <a:rPr lang="cs-CZ" sz="7200" b="1" dirty="0" smtClean="0"/>
              <a:t>CAN</a:t>
            </a:r>
            <a:endParaRPr lang="cs-CZ" sz="7200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cs-CZ" sz="2400" b="1" dirty="0" smtClean="0">
                <a:solidFill>
                  <a:schemeClr val="accent2">
                    <a:lumMod val="75000"/>
                  </a:schemeClr>
                </a:solidFill>
              </a:rPr>
              <a:t>I CAN</a:t>
            </a:r>
          </a:p>
          <a:p>
            <a:endParaRPr lang="cs-CZ" sz="24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sz="2400" b="1" dirty="0" smtClean="0">
                <a:solidFill>
                  <a:schemeClr val="accent2">
                    <a:lumMod val="75000"/>
                  </a:schemeClr>
                </a:solidFill>
              </a:rPr>
              <a:t>JÁ MŮŽU,  UMÍM</a:t>
            </a:r>
            <a:endParaRPr lang="cs-CZ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cs-CZ" sz="2400" b="1" dirty="0" smtClean="0">
                <a:solidFill>
                  <a:schemeClr val="accent2">
                    <a:lumMod val="75000"/>
                  </a:schemeClr>
                </a:solidFill>
              </a:rPr>
              <a:t>I CAN´T</a:t>
            </a:r>
          </a:p>
          <a:p>
            <a:endParaRPr lang="cs-CZ" sz="24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sz="2400" b="1" dirty="0" smtClean="0">
                <a:solidFill>
                  <a:schemeClr val="accent2">
                    <a:lumMod val="75000"/>
                  </a:schemeClr>
                </a:solidFill>
              </a:rPr>
              <a:t>JÁ NEMŮŽU, NEUMÍM</a:t>
            </a:r>
            <a:endParaRPr lang="cs-CZ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440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 algn="ctr"/>
            <a:r>
              <a:rPr lang="cs-CZ" sz="7200" b="1" dirty="0" smtClean="0"/>
              <a:t>SHOULD</a:t>
            </a:r>
            <a:endParaRPr lang="cs-CZ" sz="7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cs-CZ" sz="2800" b="1" dirty="0" smtClean="0">
                <a:solidFill>
                  <a:schemeClr val="accent2">
                    <a:lumMod val="75000"/>
                  </a:schemeClr>
                </a:solidFill>
              </a:rPr>
              <a:t>I SHOULD</a:t>
            </a:r>
          </a:p>
          <a:p>
            <a:endParaRPr lang="cs-CZ" sz="28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sz="2800" b="1" dirty="0" smtClean="0">
                <a:solidFill>
                  <a:schemeClr val="accent2">
                    <a:lumMod val="75000"/>
                  </a:schemeClr>
                </a:solidFill>
              </a:rPr>
              <a:t>MĚL BYCH</a:t>
            </a:r>
            <a:endParaRPr lang="cs-CZ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cs-CZ" sz="2800" b="1" dirty="0" smtClean="0">
                <a:solidFill>
                  <a:schemeClr val="accent2">
                    <a:lumMod val="75000"/>
                  </a:schemeClr>
                </a:solidFill>
              </a:rPr>
              <a:t>I SHOULDN´T</a:t>
            </a:r>
          </a:p>
          <a:p>
            <a:endParaRPr lang="cs-CZ" sz="28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sz="2800" b="1" dirty="0" smtClean="0">
                <a:solidFill>
                  <a:schemeClr val="accent2">
                    <a:lumMod val="75000"/>
                  </a:schemeClr>
                </a:solidFill>
              </a:rPr>
              <a:t>NEMĚL BYCH</a:t>
            </a:r>
            <a:endParaRPr lang="cs-CZ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557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 algn="ctr"/>
            <a:r>
              <a:rPr lang="cs-CZ" sz="7200" b="1" dirty="0" smtClean="0"/>
              <a:t>COULD</a:t>
            </a:r>
            <a:endParaRPr lang="cs-CZ" sz="7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cs-CZ" sz="2800" b="1" dirty="0" smtClean="0">
                <a:solidFill>
                  <a:schemeClr val="accent2">
                    <a:lumMod val="75000"/>
                  </a:schemeClr>
                </a:solidFill>
              </a:rPr>
              <a:t>I COULD</a:t>
            </a:r>
          </a:p>
          <a:p>
            <a:endParaRPr lang="cs-CZ" sz="28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sz="2800" b="1" dirty="0" smtClean="0">
                <a:solidFill>
                  <a:schemeClr val="accent2">
                    <a:lumMod val="75000"/>
                  </a:schemeClr>
                </a:solidFill>
              </a:rPr>
              <a:t>MOHL BYCH </a:t>
            </a:r>
            <a:endParaRPr lang="cs-CZ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cs-CZ" sz="2800" b="1" dirty="0" smtClean="0">
                <a:solidFill>
                  <a:schemeClr val="accent2">
                    <a:lumMod val="75000"/>
                  </a:schemeClr>
                </a:solidFill>
              </a:rPr>
              <a:t>I COULDN´T</a:t>
            </a:r>
          </a:p>
          <a:p>
            <a:endParaRPr lang="cs-CZ" sz="28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sz="2800" b="1" dirty="0" smtClean="0">
                <a:solidFill>
                  <a:schemeClr val="accent2">
                    <a:lumMod val="75000"/>
                  </a:schemeClr>
                </a:solidFill>
              </a:rPr>
              <a:t>NEMOHL BYCH</a:t>
            </a:r>
            <a:endParaRPr lang="cs-CZ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3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 algn="ctr"/>
            <a:r>
              <a:rPr lang="cs-CZ" sz="7200" b="1" dirty="0" smtClean="0"/>
              <a:t>MUST</a:t>
            </a:r>
            <a:endParaRPr lang="cs-CZ" sz="7200" b="1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sz="3200" b="1" dirty="0" smtClean="0">
                <a:solidFill>
                  <a:schemeClr val="accent4">
                    <a:lumMod val="75000"/>
                  </a:schemeClr>
                </a:solidFill>
              </a:rPr>
              <a:t>I MUST</a:t>
            </a:r>
            <a:endParaRPr lang="cs-CZ" sz="3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cs-CZ" sz="2800" b="1" dirty="0" smtClean="0">
                <a:solidFill>
                  <a:schemeClr val="accent2">
                    <a:lumMod val="75000"/>
                  </a:schemeClr>
                </a:solidFill>
              </a:rPr>
              <a:t>MUSÍM</a:t>
            </a:r>
          </a:p>
          <a:p>
            <a:r>
              <a:rPr lang="cs-CZ" sz="2800" b="1" dirty="0" smtClean="0">
                <a:solidFill>
                  <a:schemeClr val="accent2">
                    <a:lumMod val="75000"/>
                  </a:schemeClr>
                </a:solidFill>
              </a:rPr>
              <a:t>Vyjadřuje povinnost něco udělat</a:t>
            </a:r>
            <a:endParaRPr lang="cs-CZ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3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sz="3200" b="1" dirty="0" smtClean="0">
                <a:solidFill>
                  <a:schemeClr val="accent4">
                    <a:lumMod val="75000"/>
                  </a:schemeClr>
                </a:solidFill>
              </a:rPr>
              <a:t>I MUSTN´T</a:t>
            </a:r>
            <a:endParaRPr lang="cs-CZ" sz="3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4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cs-CZ" sz="2800" b="1" dirty="0" smtClean="0">
                <a:solidFill>
                  <a:schemeClr val="accent2">
                    <a:lumMod val="75000"/>
                  </a:schemeClr>
                </a:solidFill>
              </a:rPr>
              <a:t>NESMÍM</a:t>
            </a:r>
          </a:p>
          <a:p>
            <a:r>
              <a:rPr lang="cs-CZ" sz="2800" b="1" dirty="0" smtClean="0">
                <a:solidFill>
                  <a:schemeClr val="accent2">
                    <a:lumMod val="75000"/>
                  </a:schemeClr>
                </a:solidFill>
              </a:rPr>
              <a:t>Zápor má jiný význam</a:t>
            </a:r>
            <a:endParaRPr lang="cs-CZ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" name="Obrázek 9" descr="Exclamation mark 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289" y="3973078"/>
            <a:ext cx="1501805" cy="1304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6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 algn="ctr"/>
            <a:r>
              <a:rPr lang="cs-CZ" sz="8000" b="1" dirty="0" smtClean="0"/>
              <a:t>MUST</a:t>
            </a:r>
            <a:endParaRPr lang="cs-CZ" sz="80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sz="2800" b="1" dirty="0" smtClean="0">
                <a:solidFill>
                  <a:schemeClr val="accent4">
                    <a:lumMod val="75000"/>
                  </a:schemeClr>
                </a:solidFill>
              </a:rPr>
              <a:t>MUSÍM</a:t>
            </a:r>
            <a:endParaRPr lang="cs-CZ" sz="28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endParaRPr lang="cs-CZ" sz="4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I MUST</a:t>
            </a:r>
            <a:endParaRPr lang="cs-CZ" sz="4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sz="2800" b="1" dirty="0" smtClean="0">
                <a:solidFill>
                  <a:schemeClr val="accent4">
                    <a:lumMod val="75000"/>
                  </a:schemeClr>
                </a:solidFill>
              </a:rPr>
              <a:t>NEMUSÍM</a:t>
            </a:r>
            <a:endParaRPr lang="cs-CZ" sz="28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cs-CZ" sz="4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sz="4400" b="1" dirty="0" smtClean="0">
                <a:solidFill>
                  <a:srgbClr val="FF0000"/>
                </a:solidFill>
              </a:rPr>
              <a:t>I NEEDN´T</a:t>
            </a:r>
            <a:endParaRPr lang="cs-CZ" sz="4400" b="1" dirty="0">
              <a:solidFill>
                <a:srgbClr val="FF0000"/>
              </a:solidFill>
            </a:endParaRPr>
          </a:p>
        </p:txBody>
      </p:sp>
      <p:pic>
        <p:nvPicPr>
          <p:cNvPr id="7" name="Obrázek 6" descr="Sign Warning Exclamation Mark · Free vector graphic on Pixabay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6919" y="4389303"/>
            <a:ext cx="1077287" cy="979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39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392</TotalTime>
  <Words>208</Words>
  <Application>Microsoft Office PowerPoint</Application>
  <PresentationFormat>Širokoúhlá obrazovka</PresentationFormat>
  <Paragraphs>79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0" baseType="lpstr">
      <vt:lpstr>Arial</vt:lpstr>
      <vt:lpstr>Trebuchet MS</vt:lpstr>
      <vt:lpstr>Wingdings</vt:lpstr>
      <vt:lpstr>Wingdings 3</vt:lpstr>
      <vt:lpstr>Fazeta</vt:lpstr>
      <vt:lpstr>Modal verbs</vt:lpstr>
      <vt:lpstr>Modální slovesa</vt:lpstr>
      <vt:lpstr>Modal verbs</vt:lpstr>
      <vt:lpstr>Zápor? </vt:lpstr>
      <vt:lpstr>CAN</vt:lpstr>
      <vt:lpstr>SHOULD</vt:lpstr>
      <vt:lpstr>COULD</vt:lpstr>
      <vt:lpstr>MUST</vt:lpstr>
      <vt:lpstr>MUST</vt:lpstr>
      <vt:lpstr>Choose the correct answer:</vt:lpstr>
      <vt:lpstr>Měl bys pít vodu.</vt:lpstr>
      <vt:lpstr>On se musí učit.</vt:lpstr>
      <vt:lpstr>Nesmíte zde kouřit.</vt:lpstr>
      <vt:lpstr>Ona to nemusí psát.</vt:lpstr>
      <vt:lpstr>On nemusí pracovat. </vt:lpstr>
    </vt:vector>
  </TitlesOfParts>
  <Company>Zakladni skola Dobra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Modal verbs</dc:title>
  <dc:creator>Renáta Tvrdá</dc:creator>
  <cp:lastModifiedBy>Renáta Tvrdá</cp:lastModifiedBy>
  <cp:revision>26</cp:revision>
  <dcterms:created xsi:type="dcterms:W3CDTF">2020-05-20T11:30:07Z</dcterms:created>
  <dcterms:modified xsi:type="dcterms:W3CDTF">2020-05-20T18:02:34Z</dcterms:modified>
</cp:coreProperties>
</file>