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8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4" r:id="rId22"/>
    <p:sldId id="296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8DD0DA-0445-4D5B-AED0-D8273F465289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FFC540-0AB2-4002-8005-306A16F752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4D8D-5771-4D16-BB72-527BC9BA69EF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5E3D-9752-4D2E-9C14-6D108690D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B210-2E4C-4635-BE99-023E0FDB8306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E71C-6B86-4345-A3C1-7405B94A18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8C08-D752-4DFE-AB91-53F5F0A67390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B587-02B8-4FB0-8E13-9909D4FDEE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E130-93BC-4B4B-8C2F-8C8DF605C23C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1BE0-BF04-405C-914C-460817A1E8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6069-64D7-4468-9BA2-3ED32B248119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78C2-DC5C-4A20-9116-8C445AB2BD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38A4-1EA5-4A54-A4C2-71762E555222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7B40-ABF0-4F84-8BFB-64DDF06B22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C2FC-848E-4170-A906-CF54E4B2E8C5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9651-E923-41AF-8837-208B13A351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0287-BACB-4700-B387-720FC5F6FCD0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CC6C-BD76-4E0A-BBA3-3EDA1AA335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C414-CA16-4651-A313-D04E5950B951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2153-0F76-4DD8-8DD4-3717446068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DBFB-551A-40DF-BE3F-061B2392299D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1C43-E426-45B3-9D92-486162B629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4037-16D7-472E-9021-E9CB2175DFE8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8173-8C89-498E-9B0D-304F7BEDF4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1EEE-838E-49F0-BDB6-61AF5F73E8DA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6759-B328-4847-8487-58B1233D32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8266-3916-4729-A098-024E097D8C91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3843-BCE5-4151-A298-3DEB42A826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6A60-C0C3-40A8-83EE-8128E271B31A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A4DC-1132-4F9B-8A89-48DFC08BA9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34B4-514D-46D2-B219-5C71B99C3345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D4CE-D66B-4C23-AFAA-E18CE90CAE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99BB-6389-4512-BCE0-D380EBBCE00B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148A-186D-4EB5-8CD9-2F3B3A9FF9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676B-DC50-4EF9-9FE8-6FD3962F34DD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4E6C-92DC-4FBF-9994-1DFCC99FAF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BE14-45C9-4674-A236-314E2DC5B610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424F-898F-4BAF-81C6-FF1EC2277D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A8C2-5020-42E3-91E4-9269EE6D1F2A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3E20-49CA-4B85-993C-CF53F99AC7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78B7-BDC0-46BC-BCA0-E57ADFD2E417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BACB-E327-472F-BAA3-7F9D401682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DFD3-F133-4DE6-905F-015EC29C54EB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E054-6D8F-41D2-866C-2DDDE0765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AA64-B012-451A-A1E3-8823BE923899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7E0C-F943-4A4F-9F96-181FC12B72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5B18A-DB58-4D39-A658-91976160EB50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A39835-A57C-4CB8-954D-B8846D49F5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0"/>
              </a:srgbClr>
            </a:gs>
            <a:gs pos="28000">
              <a:srgbClr val="99FF66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69525-BB0D-41B7-B4FC-89683EFE4405}" type="datetimeFigureOut">
              <a:rPr lang="cs-CZ"/>
              <a:pPr>
                <a:defRPr/>
              </a:pPr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9D753-B8C3-4B45-933F-B45BAD6FFD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9/94/Begging_mentally_disabled_man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9/9a/Boston_MFA_(6001499133)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upload.wikimedia.org/wikipedia/commons/0/0b/Man_on_a_recumbent_tricycl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hyperlink" Target="http://upload.wikimedia.org/wikipedia/commons/6/6f/Prizren_Roma_girl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emf"/><Relationship Id="rId7" Type="http://schemas.openxmlformats.org/officeDocument/2006/relationships/image" Target="../media/image3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6/6f/Obesidade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upload.wikimedia.org/wikipedia/commons/6/6c/Teenage_obesity_2013-12-04_15-32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zyGirl6.jpg?uselang=cs" TargetMode="External"/><Relationship Id="rId2" Type="http://schemas.openxmlformats.org/officeDocument/2006/relationships/hyperlink" Target="http://cs.wikipedia.org/wiki/Down%C5%AFv_syndrom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commons.wikimedia.org/wiki/File:Man_on_a_recumbent_tricycle.jpg" TargetMode="External"/><Relationship Id="rId5" Type="http://schemas.openxmlformats.org/officeDocument/2006/relationships/hyperlink" Target="http://commons.wikimedia.org/wiki/File:Cristina_Warner.JPG" TargetMode="External"/><Relationship Id="rId4" Type="http://schemas.openxmlformats.org/officeDocument/2006/relationships/hyperlink" Target="http://commons.wikimedia.org/wiki/File:Prizren_Roma_girl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Gigantismus" TargetMode="External"/><Relationship Id="rId2" Type="http://schemas.openxmlformats.org/officeDocument/2006/relationships/hyperlink" Target="http://commons.wikimedia.org/wiki/File:Man_on_a_recumbent_tricycle.jpg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commons.wikimedia.org/wiki/File:Prizren_Roma_gir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2967335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Předsudek, stereotypní myšlení, diskriminace</a:t>
            </a:r>
            <a:endParaRPr lang="cs-CZ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4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ovéPole 1"/>
          <p:cNvSpPr txBox="1">
            <a:spLocks noChangeArrowheads="1"/>
          </p:cNvSpPr>
          <p:nvPr/>
        </p:nvSpPr>
        <p:spPr bwMode="auto">
          <a:xfrm>
            <a:off x="642938" y="428625"/>
            <a:ext cx="7286625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Chováte se k těmto skupinám lidí stejně?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642938" y="1357313"/>
            <a:ext cx="4714875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Mladí lidé – teenageři – dospělí – staří lidé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42938" y="1955800"/>
            <a:ext cx="3286125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Zdraví – nemocní - postižení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642938" y="2555875"/>
            <a:ext cx="1785937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Malí - vysocí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42938" y="3154363"/>
            <a:ext cx="1757362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Hubení – tlustí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42938" y="3754438"/>
            <a:ext cx="2928937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Blondýnky - tmavovlásky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42938" y="4352925"/>
            <a:ext cx="2714625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Bílé pleti – snědé pleti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642938" y="4951413"/>
            <a:ext cx="2432050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Hezký – méně hezký 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42938" y="5551488"/>
            <a:ext cx="3214687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Dlouhé vlasy – krátké vlasy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642938" y="6149975"/>
            <a:ext cx="4500562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Vietnamec – ind – rom – čech – japonec   </a:t>
            </a:r>
          </a:p>
        </p:txBody>
      </p:sp>
      <p:pic>
        <p:nvPicPr>
          <p:cNvPr id="43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071813"/>
            <a:ext cx="2228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avá složená závorka 12"/>
          <p:cNvSpPr/>
          <p:nvPr/>
        </p:nvSpPr>
        <p:spPr>
          <a:xfrm>
            <a:off x="5357813" y="1285875"/>
            <a:ext cx="785812" cy="521493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Obláček 13"/>
          <p:cNvSpPr/>
          <p:nvPr/>
        </p:nvSpPr>
        <p:spPr>
          <a:xfrm>
            <a:off x="6500813" y="1071563"/>
            <a:ext cx="2500312" cy="1500187"/>
          </a:xfrm>
          <a:prstGeom prst="cloudCallout">
            <a:avLst>
              <a:gd name="adj1" fmla="val -3835"/>
              <a:gd name="adj2" fmla="val 8052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6858000" y="1285875"/>
            <a:ext cx="2071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Asi nééé, jak bych se asi cítil?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ovéPole 1"/>
          <p:cNvSpPr txBox="1">
            <a:spLocks noChangeArrowheads="1"/>
          </p:cNvSpPr>
          <p:nvPr/>
        </p:nvSpPr>
        <p:spPr bwMode="auto">
          <a:xfrm>
            <a:off x="3106738" y="285750"/>
            <a:ext cx="3216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A přesně tohle je </a:t>
            </a:r>
          </a:p>
        </p:txBody>
      </p:sp>
      <p:sp>
        <p:nvSpPr>
          <p:cNvPr id="44034" name="Obdélník 2"/>
          <p:cNvSpPr>
            <a:spLocks noChangeArrowheads="1"/>
          </p:cNvSpPr>
          <p:nvPr/>
        </p:nvSpPr>
        <p:spPr bwMode="auto">
          <a:xfrm>
            <a:off x="3105150" y="1143000"/>
            <a:ext cx="3219450" cy="646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u="sng">
                <a:solidFill>
                  <a:srgbClr val="000000"/>
                </a:solidFill>
                <a:latin typeface="Segoe Print"/>
              </a:rPr>
              <a:t>diskriminace</a:t>
            </a:r>
            <a:r>
              <a:rPr lang="cs-CZ" sz="3600" b="1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500188" y="2214563"/>
            <a:ext cx="642937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C00000"/>
                </a:solidFill>
                <a:latin typeface="Calibri" pitchFamily="34" charset="0"/>
              </a:rPr>
              <a:t>Jiné, odlišné zacházení s někým na základě jeho :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5813" y="3000375"/>
            <a:ext cx="3071812" cy="3416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Věku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Náboženství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Etnika – národnosti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Handicapu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Sexuální orientace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Rasy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Pohlaví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Povolání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dirty="0">
                <a:solidFill>
                  <a:prstClr val="black"/>
                </a:solidFill>
                <a:latin typeface="+mn-lt"/>
                <a:cs typeface="+mn-cs"/>
              </a:rPr>
              <a:t>……………..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857750" y="3143250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Tzn. Vaše </a:t>
            </a:r>
            <a:r>
              <a:rPr lang="cs-CZ" sz="2400" b="1" u="sng">
                <a:solidFill>
                  <a:srgbClr val="000000"/>
                </a:solidFill>
                <a:latin typeface="Segoe Print"/>
              </a:rPr>
              <a:t>předsudky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  o těchto lidech projevujete navenek.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5005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14313"/>
            <a:ext cx="2009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557713"/>
            <a:ext cx="2224087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ovéPole 1"/>
          <p:cNvSpPr txBox="1">
            <a:spLocks noChangeArrowheads="1"/>
          </p:cNvSpPr>
          <p:nvPr/>
        </p:nvSpPr>
        <p:spPr bwMode="auto">
          <a:xfrm>
            <a:off x="571500" y="500063"/>
            <a:ext cx="7572375" cy="584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A teď si ukážeme některé lidské momenty:  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500188" y="4857750"/>
            <a:ext cx="6072187" cy="461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S kterou dívkou byste šli raději do kina?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500438" y="5429250"/>
            <a:ext cx="1428750" cy="6461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000000"/>
                </a:solidFill>
                <a:latin typeface="Calibri" pitchFamily="34" charset="0"/>
              </a:rPr>
              <a:t>Proč?  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428750" y="62865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000000"/>
                </a:solidFill>
                <a:latin typeface="Calibri" pitchFamily="34" charset="0"/>
              </a:rPr>
              <a:t>Jak se asi cítí obě dívky? Jak by ses cítila, kdybys byla dívkou vpravo?</a:t>
            </a:r>
          </a:p>
        </p:txBody>
      </p:sp>
      <p:pic>
        <p:nvPicPr>
          <p:cNvPr id="45061" name="Picture 2" descr="neformální,spokojené,fotolia,volný čas,mobilní telefony,příroda,portréty,hezké,ženy,hovořící,komunika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40" b="18030"/>
          <a:stretch>
            <a:fillRect/>
          </a:stretch>
        </p:blipFill>
        <p:spPr bwMode="auto">
          <a:xfrm>
            <a:off x="381000" y="1884363"/>
            <a:ext cx="36861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 descr="http://upload.wikimedia.org/wikipedia/commons/9/9d/LazyGirl6.jpg?uselang=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1884363"/>
            <a:ext cx="42830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7188" y="995363"/>
            <a:ext cx="5572125" cy="28622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Při dopravní nehodě jsi byl zraněn a jsi na vozíčku.</a:t>
            </a:r>
          </a:p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Když jdeš ven, všímáš si pohledů lidí.</a:t>
            </a:r>
          </a:p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Zaslechneš věty:</a:t>
            </a:r>
          </a:p>
          <a:p>
            <a:pPr marL="342900" indent="-342900"/>
            <a:endParaRPr lang="cs-CZ" sz="20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„Taková mladá….“</a:t>
            </a:r>
          </a:p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„To je hrůza……“</a:t>
            </a:r>
          </a:p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„Jak to může vydržet?...“</a:t>
            </a:r>
          </a:p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„Proboha, co bude dělat?...“</a:t>
            </a:r>
          </a:p>
          <a:p>
            <a:pPr marL="342900" indent="-342900"/>
            <a:r>
              <a:rPr lang="cs-CZ" sz="2000">
                <a:solidFill>
                  <a:srgbClr val="000000"/>
                </a:solidFill>
                <a:latin typeface="Calibri" pitchFamily="34" charset="0"/>
              </a:rPr>
              <a:t>„Já bych raději….“</a:t>
            </a: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auto">
          <a:xfrm>
            <a:off x="6215063" y="500063"/>
            <a:ext cx="243363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Jak by ses cítil?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4214813"/>
            <a:ext cx="6000750" cy="2246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n-lt"/>
                <a:cs typeface="+mn-cs"/>
              </a:rPr>
              <a:t>Vyrůstáš v rodině, ve které o poslední módě nemají ani potuchy. Nemáte dost peněz, nemáte na nové oblečení.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n-lt"/>
                <a:cs typeface="+mn-cs"/>
              </a:rPr>
              <a:t>Tví spolužáci o Tobě říkají, že chodíš oblečen – staromódně, nemožně, nevkusně.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n-lt"/>
                <a:cs typeface="+mn-cs"/>
              </a:rPr>
              <a:t>Často o Tobě říkají: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n-lt"/>
                <a:cs typeface="+mn-cs"/>
              </a:rPr>
              <a:t>„Ty vypadáš……..Ty máš pecku……. </a:t>
            </a:r>
            <a:r>
              <a:rPr lang="cs-CZ" sz="2000" dirty="0" err="1">
                <a:solidFill>
                  <a:prstClr val="black"/>
                </a:solidFill>
                <a:latin typeface="+mn-lt"/>
                <a:cs typeface="+mn-cs"/>
              </a:rPr>
              <a:t>Socka</a:t>
            </a:r>
            <a:r>
              <a:rPr lang="cs-CZ" sz="2000" dirty="0">
                <a:solidFill>
                  <a:prstClr val="black"/>
                </a:solidFill>
                <a:latin typeface="+mn-lt"/>
                <a:cs typeface="+mn-cs"/>
              </a:rPr>
              <a:t> !!!!!! „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6500813" y="4214813"/>
            <a:ext cx="243363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Jak by ses cítil?</a:t>
            </a:r>
          </a:p>
        </p:txBody>
      </p:sp>
      <p:sp>
        <p:nvSpPr>
          <p:cNvPr id="46085" name="TextovéPole 8"/>
          <p:cNvSpPr txBox="1">
            <a:spLocks noChangeArrowheads="1"/>
          </p:cNvSpPr>
          <p:nvPr/>
        </p:nvSpPr>
        <p:spPr bwMode="auto">
          <a:xfrm>
            <a:off x="571500" y="285750"/>
            <a:ext cx="4000500" cy="4619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A teď se zamysli a představ si:</a:t>
            </a:r>
          </a:p>
        </p:txBody>
      </p:sp>
      <p:pic>
        <p:nvPicPr>
          <p:cNvPr id="46086" name="Picture 2" descr="File:Begging mentally disabled 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3980" b="6480"/>
          <a:stretch>
            <a:fillRect/>
          </a:stretch>
        </p:blipFill>
        <p:spPr bwMode="auto">
          <a:xfrm>
            <a:off x="6097588" y="4868863"/>
            <a:ext cx="18859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4" descr="handicapovaný,invalidní vozíky,medicína,muži,osoby,zdravotní postižení,zdravotnictví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8450" y="1716088"/>
            <a:ext cx="2289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28625" y="4500563"/>
            <a:ext cx="2428875" cy="1570037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Jak se asi žije lidem na vozíku?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429125"/>
            <a:ext cx="1628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atleti,basketbal,basketbalisté,fotografie,hráči,hřiště na basketbal,invalidní vozíky,lidé,míče,muži,rekreace,sport,sportovci na invalidním vozíku,volný čas"/>
          <p:cNvPicPr>
            <a:picLocks noChangeAspect="1" noChangeArrowheads="1"/>
          </p:cNvPicPr>
          <p:nvPr/>
        </p:nvPicPr>
        <p:blipFill>
          <a:blip r:embed="rId3"/>
          <a:srcRect t="17671" r="19774" b="17882"/>
          <a:stretch>
            <a:fillRect/>
          </a:stretch>
        </p:blipFill>
        <p:spPr bwMode="auto">
          <a:xfrm>
            <a:off x="5146675" y="3983038"/>
            <a:ext cx="33861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File:Man on a recumbent tricycl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3488" y="396875"/>
            <a:ext cx="392112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File:Boston MFA (6001499133)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25" t="53639" r="-125" b="174"/>
          <a:stretch>
            <a:fillRect/>
          </a:stretch>
        </p:blipFill>
        <p:spPr bwMode="auto">
          <a:xfrm>
            <a:off x="211138" y="908050"/>
            <a:ext cx="4654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612775" y="152400"/>
            <a:ext cx="4143375" cy="830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Která z těchto tří dívenek je nejlepší kamarádka? Proč?</a:t>
            </a:r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196975"/>
            <a:ext cx="1628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škola,Američanky asijského původu,batohy,knihy,kampusy,koleje,rozmanitost,vzdělání,ženské,Fotolia,přátelé,přátelství,děvčata,knihovny,Fotografie,školy,studenti,univerzity,ženy,mladí dospělí"/>
          <p:cNvPicPr>
            <a:picLocks noChangeAspect="1" noChangeArrowheads="1"/>
          </p:cNvPicPr>
          <p:nvPr/>
        </p:nvPicPr>
        <p:blipFill>
          <a:blip r:embed="rId3"/>
          <a:srcRect t="18681" b="16815"/>
          <a:stretch>
            <a:fillRect/>
          </a:stretch>
        </p:blipFill>
        <p:spPr bwMode="auto">
          <a:xfrm>
            <a:off x="684213" y="3170238"/>
            <a:ext cx="523557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File:Prizren Roma gir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7834" t="11755" r="33258"/>
          <a:stretch>
            <a:fillRect/>
          </a:stretch>
        </p:blipFill>
        <p:spPr bwMode="auto">
          <a:xfrm>
            <a:off x="6011863" y="152400"/>
            <a:ext cx="3033712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143000" y="115888"/>
            <a:ext cx="6643688" cy="4619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A s kterou dívkou byste šli raději na koupaliště?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954463" y="796925"/>
            <a:ext cx="1214437" cy="5857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Proč?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954338" y="1501775"/>
            <a:ext cx="3676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000000"/>
                </a:solidFill>
                <a:latin typeface="Calibri" pitchFamily="34" charset="0"/>
              </a:rPr>
              <a:t>Nejsou ty vlevo lepší kamarádky? 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602038" y="5338763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Jak se asi cítí?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614738" y="6011863"/>
            <a:ext cx="3786187" cy="5857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Jak by bylo tobě?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2925" y="1812925"/>
            <a:ext cx="1743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kupina 3"/>
          <p:cNvGrpSpPr>
            <a:grpSpLocks/>
          </p:cNvGrpSpPr>
          <p:nvPr/>
        </p:nvGrpSpPr>
        <p:grpSpPr bwMode="auto">
          <a:xfrm flipH="1">
            <a:off x="5129213" y="3863975"/>
            <a:ext cx="2525712" cy="1119188"/>
            <a:chOff x="2743175" y="4857760"/>
            <a:chExt cx="2571768" cy="928694"/>
          </a:xfrm>
        </p:grpSpPr>
        <p:sp>
          <p:nvSpPr>
            <p:cNvPr id="14" name="Oválný popisek 13"/>
            <p:cNvSpPr/>
            <p:nvPr/>
          </p:nvSpPr>
          <p:spPr>
            <a:xfrm>
              <a:off x="2743175" y="4857760"/>
              <a:ext cx="2571768" cy="928694"/>
            </a:xfrm>
            <a:prstGeom prst="wedgeEllipseCallout">
              <a:avLst>
                <a:gd name="adj1" fmla="val -55386"/>
                <a:gd name="adj2" fmla="val 611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50189" name="TextovéPole 14"/>
            <p:cNvSpPr txBox="1">
              <a:spLocks noChangeArrowheads="1"/>
            </p:cNvSpPr>
            <p:nvPr/>
          </p:nvSpPr>
          <p:spPr bwMode="auto">
            <a:xfrm>
              <a:off x="3100365" y="4998941"/>
              <a:ext cx="18573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b="1">
                  <a:solidFill>
                    <a:srgbClr val="000000"/>
                  </a:solidFill>
                  <a:latin typeface="Calibri" pitchFamily="34" charset="0"/>
                </a:rPr>
                <a:t>Znáš jiné příklady diskriminace?</a:t>
              </a: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638" y="4624388"/>
            <a:ext cx="1628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File:Teenage obesity 2013-12-04 15-3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11308"/>
          <a:stretch>
            <a:fillRect/>
          </a:stretch>
        </p:blipFill>
        <p:spPr bwMode="auto">
          <a:xfrm>
            <a:off x="250825" y="765175"/>
            <a:ext cx="2420938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ile:Obesidad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250" y="4483100"/>
            <a:ext cx="32321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2575" y="769938"/>
            <a:ext cx="2044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ný popisek 7"/>
          <p:cNvSpPr/>
          <p:nvPr/>
        </p:nvSpPr>
        <p:spPr>
          <a:xfrm>
            <a:off x="5214938" y="1857375"/>
            <a:ext cx="3357562" cy="642938"/>
          </a:xfrm>
          <a:prstGeom prst="wedgeEllipseCallout">
            <a:avLst>
              <a:gd name="adj1" fmla="val -86041"/>
              <a:gd name="adj2" fmla="val -10375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5750" y="285750"/>
            <a:ext cx="4143375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Zavřete oči a vzpomeňte si na chvíli :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85750" y="1285875"/>
            <a:ext cx="3571875" cy="46196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Kdy vás někdo zranil slovy.</a:t>
            </a:r>
          </a:p>
        </p:txBody>
      </p:sp>
      <p:sp>
        <p:nvSpPr>
          <p:cNvPr id="6" name="Oválný popisek 5"/>
          <p:cNvSpPr/>
          <p:nvPr/>
        </p:nvSpPr>
        <p:spPr>
          <a:xfrm>
            <a:off x="5072063" y="214313"/>
            <a:ext cx="3357562" cy="642937"/>
          </a:xfrm>
          <a:prstGeom prst="wedgeEllipseCallout">
            <a:avLst>
              <a:gd name="adj1" fmla="val -82972"/>
              <a:gd name="adj2" fmla="val 134613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válný popisek 6"/>
          <p:cNvSpPr/>
          <p:nvPr/>
        </p:nvSpPr>
        <p:spPr>
          <a:xfrm>
            <a:off x="5072063" y="1071563"/>
            <a:ext cx="3357562" cy="642937"/>
          </a:xfrm>
          <a:prstGeom prst="wedgeEllipseCallout">
            <a:avLst>
              <a:gd name="adj1" fmla="val -82206"/>
              <a:gd name="adj2" fmla="val 2406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5429250" y="2643188"/>
            <a:ext cx="3357563" cy="642937"/>
          </a:xfrm>
          <a:prstGeom prst="wedgeEllipseCallout">
            <a:avLst>
              <a:gd name="adj1" fmla="val -93329"/>
              <a:gd name="adj2" fmla="val -205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5214938" y="3714750"/>
            <a:ext cx="3357562" cy="642938"/>
          </a:xfrm>
          <a:prstGeom prst="wedgeEllipseCallout">
            <a:avLst>
              <a:gd name="adj1" fmla="val -89877"/>
              <a:gd name="adj2" fmla="val 180684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5500688" y="1214438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Jaká to byla slova?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5929313" y="1928813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Jak jste se cítili?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500688" y="357188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Jaká to byla situace?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572125" y="2786063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Proč to ta osoba udělala?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428625" y="5072063"/>
            <a:ext cx="3357563" cy="95408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Kdy jsi někoho zranil slovy TY?</a:t>
            </a:r>
          </a:p>
        </p:txBody>
      </p:sp>
      <p:sp>
        <p:nvSpPr>
          <p:cNvPr id="16" name="Oválný popisek 15"/>
          <p:cNvSpPr/>
          <p:nvPr/>
        </p:nvSpPr>
        <p:spPr>
          <a:xfrm>
            <a:off x="5286375" y="4572000"/>
            <a:ext cx="3357563" cy="642938"/>
          </a:xfrm>
          <a:prstGeom prst="wedgeEllipseCallout">
            <a:avLst>
              <a:gd name="adj1" fmla="val -91411"/>
              <a:gd name="adj2" fmla="val 76522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Oválný popisek 17"/>
          <p:cNvSpPr/>
          <p:nvPr/>
        </p:nvSpPr>
        <p:spPr>
          <a:xfrm>
            <a:off x="5572125" y="6072188"/>
            <a:ext cx="3357563" cy="642937"/>
          </a:xfrm>
          <a:prstGeom prst="wedgeEllipseCallout">
            <a:avLst>
              <a:gd name="adj1" fmla="val -100233"/>
              <a:gd name="adj2" fmla="val -11778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5429250" y="3857625"/>
            <a:ext cx="335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Kdo to byl, koho jsi zranil?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5786438" y="4714875"/>
            <a:ext cx="250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Proč jsi to udělal?</a:t>
            </a: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6000750" y="6007100"/>
            <a:ext cx="292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Jak se asi osoba, kterou jsi zranil cítila?</a:t>
            </a:r>
          </a:p>
        </p:txBody>
      </p:sp>
      <p:sp>
        <p:nvSpPr>
          <p:cNvPr id="23" name="Oválný popisek 22"/>
          <p:cNvSpPr/>
          <p:nvPr/>
        </p:nvSpPr>
        <p:spPr>
          <a:xfrm>
            <a:off x="5572125" y="5286375"/>
            <a:ext cx="3357563" cy="642938"/>
          </a:xfrm>
          <a:prstGeom prst="wedgeEllipseCallout">
            <a:avLst>
              <a:gd name="adj1" fmla="val -101384"/>
              <a:gd name="adj2" fmla="val -560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6215063" y="5214938"/>
            <a:ext cx="2643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Co jsi takovým jednáním získal?</a:t>
            </a:r>
          </a:p>
        </p:txBody>
      </p:sp>
      <p:pic>
        <p:nvPicPr>
          <p:cNvPr id="51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357438"/>
            <a:ext cx="24780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8" grpId="0" animBg="1"/>
      <p:bldP spid="20" grpId="0"/>
      <p:bldP spid="21" grpId="0"/>
      <p:bldP spid="22" grpId="0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ovéPole 1"/>
          <p:cNvSpPr txBox="1">
            <a:spLocks noChangeArrowheads="1"/>
          </p:cNvSpPr>
          <p:nvPr/>
        </p:nvSpPr>
        <p:spPr bwMode="auto">
          <a:xfrm>
            <a:off x="2643188" y="14287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Víte, co znamená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28625" y="2260600"/>
            <a:ext cx="5857875" cy="95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Vzpomeňte si jak vám bylo, kdy vám někdo ubližoval……. </a:t>
            </a:r>
          </a:p>
        </p:txBody>
      </p:sp>
      <p:sp>
        <p:nvSpPr>
          <p:cNvPr id="52227" name="TextovéPole 3"/>
          <p:cNvSpPr txBox="1">
            <a:spLocks noChangeArrowheads="1"/>
          </p:cNvSpPr>
          <p:nvPr/>
        </p:nvSpPr>
        <p:spPr bwMode="auto">
          <a:xfrm>
            <a:off x="2571750" y="785813"/>
            <a:ext cx="4071938" cy="70802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4000" b="1" u="sng">
                <a:solidFill>
                  <a:srgbClr val="C00000"/>
                </a:solidFill>
                <a:latin typeface="Segoe Print"/>
              </a:rPr>
              <a:t>Empatie ?</a:t>
            </a:r>
            <a:endParaRPr lang="cs-CZ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28625" y="3357563"/>
            <a:ext cx="4786313" cy="4000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A jak se asi cítí lidé, kterým je ubližováno?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28625" y="3857625"/>
            <a:ext cx="4714875" cy="4000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Jak se cítí lidé na předchozích obrázcích?</a:t>
            </a:r>
          </a:p>
        </p:txBody>
      </p:sp>
      <p:sp>
        <p:nvSpPr>
          <p:cNvPr id="52230" name="TextovéPole 7"/>
          <p:cNvSpPr txBox="1">
            <a:spLocks noChangeArrowheads="1"/>
          </p:cNvSpPr>
          <p:nvPr/>
        </p:nvSpPr>
        <p:spPr bwMode="auto">
          <a:xfrm>
            <a:off x="357188" y="1571625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000000"/>
                </a:solidFill>
                <a:latin typeface="Calibri" pitchFamily="34" charset="0"/>
              </a:rPr>
              <a:t>Tak si připomeňte: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28625" y="4429125"/>
            <a:ext cx="4786313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00"/>
                </a:solidFill>
                <a:latin typeface="Calibri" pitchFamily="34" charset="0"/>
              </a:rPr>
              <a:t>Dokážeš se do pocitů těchto osob vcítit?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1714500" y="5000625"/>
            <a:ext cx="7143750" cy="15700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A právě tato schopnost – vcítit se do pocitů a jednání druhého člověka – je </a:t>
            </a:r>
            <a:r>
              <a:rPr lang="cs-CZ" sz="3200" b="1" u="sng">
                <a:solidFill>
                  <a:srgbClr val="000000"/>
                </a:solidFill>
                <a:latin typeface="Segoe Print"/>
              </a:rPr>
              <a:t>Empatie .</a:t>
            </a:r>
            <a:endParaRPr lang="cs-CZ" sz="3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928813"/>
            <a:ext cx="2009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8072438" cy="55399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cs-CZ" sz="2200" b="1" dirty="0">
              <a:solidFill>
                <a:srgbClr val="000000"/>
              </a:solidFill>
              <a:cs typeface="Arial" charset="0"/>
            </a:endParaRPr>
          </a:p>
          <a:p>
            <a:r>
              <a:rPr lang="cs-CZ" sz="2200" b="1" i="1" u="sng" dirty="0" smtClean="0">
                <a:solidFill>
                  <a:srgbClr val="000000"/>
                </a:solidFill>
                <a:cs typeface="Arial" charset="0"/>
              </a:rPr>
              <a:t>Zápis:</a:t>
            </a:r>
          </a:p>
          <a:p>
            <a:endParaRPr lang="cs-CZ" sz="2200" b="1" dirty="0">
              <a:solidFill>
                <a:srgbClr val="000000"/>
              </a:solidFill>
              <a:cs typeface="Arial" charset="0"/>
            </a:endParaRPr>
          </a:p>
          <a:p>
            <a:r>
              <a:rPr lang="cs-CZ" sz="2200" b="1" u="sng" dirty="0" smtClean="0">
                <a:solidFill>
                  <a:srgbClr val="000000"/>
                </a:solidFill>
                <a:cs typeface="Arial" charset="0"/>
              </a:rPr>
              <a:t>Rovnost  x  nerovnost</a:t>
            </a:r>
          </a:p>
          <a:p>
            <a:endParaRPr lang="cs-CZ" sz="2200" b="1" u="sng" dirty="0">
              <a:solidFill>
                <a:srgbClr val="000000"/>
              </a:solidFill>
              <a:cs typeface="Arial" charset="0"/>
            </a:endParaRPr>
          </a:p>
          <a:p>
            <a:r>
              <a:rPr lang="cs-CZ" sz="2200" b="1" dirty="0" smtClean="0">
                <a:solidFill>
                  <a:srgbClr val="000000"/>
                </a:solidFill>
                <a:cs typeface="Arial" charset="0"/>
              </a:rPr>
              <a:t>Lidé jsou různí, liší se barvou pleti, vlastnostmi, povahou atd. proto je ve vzájemných vztazích důležitý vzájemný respekt a </a:t>
            </a:r>
            <a:r>
              <a:rPr lang="cs-CZ" sz="2200" b="1" u="sng" dirty="0" smtClean="0">
                <a:solidFill>
                  <a:srgbClr val="000000"/>
                </a:solidFill>
                <a:cs typeface="Arial" charset="0"/>
              </a:rPr>
              <a:t>tolerance</a:t>
            </a:r>
            <a:r>
              <a:rPr lang="cs-CZ" sz="2200" b="1" dirty="0" smtClean="0">
                <a:solidFill>
                  <a:srgbClr val="000000"/>
                </a:solidFill>
                <a:cs typeface="Arial" charset="0"/>
              </a:rPr>
              <a:t>.  </a:t>
            </a:r>
          </a:p>
          <a:p>
            <a:endParaRPr lang="cs-CZ" sz="2200" b="1" dirty="0">
              <a:solidFill>
                <a:srgbClr val="000000"/>
              </a:solidFill>
              <a:cs typeface="Arial" charset="0"/>
            </a:endParaRPr>
          </a:p>
          <a:p>
            <a:r>
              <a:rPr lang="cs-CZ" sz="2200" b="1" dirty="0" smtClean="0">
                <a:solidFill>
                  <a:srgbClr val="000000"/>
                </a:solidFill>
                <a:cs typeface="Arial" charset="0"/>
              </a:rPr>
              <a:t>Opakem tolerance je </a:t>
            </a:r>
            <a:r>
              <a:rPr lang="cs-CZ" sz="2200" b="1" u="sng" dirty="0" smtClean="0">
                <a:solidFill>
                  <a:srgbClr val="000000"/>
                </a:solidFill>
                <a:cs typeface="Arial" charset="0"/>
              </a:rPr>
              <a:t>diskriminace. </a:t>
            </a:r>
          </a:p>
          <a:p>
            <a:r>
              <a:rPr lang="cs-CZ" sz="2200" b="1" dirty="0"/>
              <a:t>Diskriminace je odlišné chování k druhým </a:t>
            </a:r>
            <a:r>
              <a:rPr lang="cs-CZ" sz="2200" b="1" dirty="0" smtClean="0"/>
              <a:t>lidem kvůli </a:t>
            </a:r>
            <a:r>
              <a:rPr lang="cs-CZ" sz="2200" b="1" dirty="0"/>
              <a:t>jejich příslušnosti k určité skupině – např. náboženské, </a:t>
            </a:r>
            <a:r>
              <a:rPr lang="cs-CZ" sz="2200" b="1" dirty="0" smtClean="0"/>
              <a:t>národnostní</a:t>
            </a:r>
            <a:r>
              <a:rPr lang="cs-CZ" sz="2200" b="1" smtClean="0"/>
              <a:t>, pohlaví </a:t>
            </a:r>
            <a:r>
              <a:rPr lang="cs-CZ" sz="2200" b="1" dirty="0" smtClean="0"/>
              <a:t>apod.</a:t>
            </a:r>
            <a:endParaRPr lang="cs-CZ" sz="2200" b="1" dirty="0">
              <a:solidFill>
                <a:srgbClr val="000000"/>
              </a:solidFill>
              <a:cs typeface="Arial" charset="0"/>
            </a:endParaRPr>
          </a:p>
          <a:p>
            <a:endParaRPr lang="cs-CZ" sz="2200" b="1" dirty="0">
              <a:solidFill>
                <a:srgbClr val="000000"/>
              </a:solidFill>
              <a:cs typeface="Arial" charset="0"/>
            </a:endParaRPr>
          </a:p>
          <a:p>
            <a:r>
              <a:rPr lang="cs-CZ" sz="2200" b="1" u="sng" dirty="0"/>
              <a:t>Předsudek</a:t>
            </a:r>
            <a:r>
              <a:rPr lang="cs-CZ" sz="2200" b="1" dirty="0"/>
              <a:t> je přisuzování vlastností (většinou negativních) lidem dopředu, aniž bychom je </a:t>
            </a:r>
            <a:r>
              <a:rPr lang="cs-CZ" sz="2200" b="1" dirty="0" smtClean="0"/>
              <a:t>znali </a:t>
            </a:r>
            <a:r>
              <a:rPr lang="cs-CZ" sz="1400" b="1" i="1" dirty="0" smtClean="0"/>
              <a:t>(např. vtipy o blondýnách, o policistech</a:t>
            </a:r>
            <a:r>
              <a:rPr lang="cs-CZ" sz="1400" dirty="0" smtClean="0"/>
              <a:t>)</a:t>
            </a:r>
            <a:r>
              <a:rPr lang="cs-CZ" sz="2200" b="1" dirty="0" smtClean="0"/>
              <a:t>.</a:t>
            </a:r>
          </a:p>
          <a:p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ovéPole 5"/>
          <p:cNvSpPr txBox="1">
            <a:spLocks noChangeArrowheads="1"/>
          </p:cNvSpPr>
          <p:nvPr/>
        </p:nvSpPr>
        <p:spPr bwMode="auto">
          <a:xfrm>
            <a:off x="357188" y="142875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>
                <a:solidFill>
                  <a:srgbClr val="000000"/>
                </a:solidFill>
                <a:latin typeface="Calibri" pitchFamily="34" charset="0"/>
              </a:rPr>
              <a:t>Problematikou:</a:t>
            </a:r>
            <a:endParaRPr lang="cs-CZ" sz="2400" b="1">
              <a:solidFill>
                <a:srgbClr val="FF0000"/>
              </a:solidFill>
              <a:latin typeface="Segoe Print"/>
            </a:endParaRPr>
          </a:p>
        </p:txBody>
      </p:sp>
      <p:sp>
        <p:nvSpPr>
          <p:cNvPr id="27650" name="TextovéPole 10"/>
          <p:cNvSpPr txBox="1">
            <a:spLocks noChangeArrowheads="1"/>
          </p:cNvSpPr>
          <p:nvPr/>
        </p:nvSpPr>
        <p:spPr bwMode="auto">
          <a:xfrm>
            <a:off x="1285875" y="42862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u="sng" dirty="0">
                <a:solidFill>
                  <a:srgbClr val="000000"/>
                </a:solidFill>
                <a:latin typeface="Calibri" pitchFamily="34" charset="0"/>
              </a:rPr>
              <a:t>Zamyslíme se společně nad:  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85750" y="5221288"/>
            <a:ext cx="8143875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solidFill>
                  <a:srgbClr val="FF0000"/>
                </a:solidFill>
                <a:latin typeface="Calibri" pitchFamily="34" charset="0"/>
              </a:rPr>
              <a:t>Nevíte, co tato slovíčka znamenají ??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285750" y="6078556"/>
            <a:ext cx="8572500" cy="584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Calibri" pitchFamily="34" charset="0"/>
              </a:rPr>
              <a:t>Nevadí…. Všechno se dovíte </a:t>
            </a:r>
            <a:r>
              <a:rPr lang="cs-CZ" sz="3200" b="1" dirty="0" smtClean="0">
                <a:solidFill>
                  <a:srgbClr val="FFFF00"/>
                </a:solidFill>
                <a:latin typeface="Calibri" pitchFamily="34" charset="0"/>
              </a:rPr>
              <a:t>…</a:t>
            </a:r>
            <a:endParaRPr lang="cs-CZ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071813" y="2820988"/>
            <a:ext cx="2593975" cy="6477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  <a:latin typeface="Segoe Print" pitchFamily="2" charset="0"/>
              </a:rPr>
              <a:t>předsudků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71813" y="3554413"/>
            <a:ext cx="3097212" cy="64611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  <a:latin typeface="Segoe Print" pitchFamily="2" charset="0"/>
              </a:rPr>
              <a:t>diskriminace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071813" y="2089150"/>
            <a:ext cx="5259387" cy="64611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  <a:latin typeface="Segoe Print" pitchFamily="2" charset="0"/>
              </a:rPr>
              <a:t>stereotypního myšlení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71813" y="1357313"/>
            <a:ext cx="2357437" cy="646112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  <a:latin typeface="Segoe Print" pitchFamily="2" charset="0"/>
              </a:rPr>
              <a:t>odlišnosti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071813" y="4286250"/>
            <a:ext cx="2143125" cy="64611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  <a:latin typeface="Segoe Print" pitchFamily="2" charset="0"/>
              </a:rPr>
              <a:t>empatie</a:t>
            </a:r>
          </a:p>
        </p:txBody>
      </p:sp>
      <p:pic>
        <p:nvPicPr>
          <p:cNvPr id="276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15716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Obdélník 1"/>
          <p:cNvSpPr>
            <a:spLocks noChangeArrowheads="1"/>
          </p:cNvSpPr>
          <p:nvPr/>
        </p:nvSpPr>
        <p:spPr bwMode="auto">
          <a:xfrm>
            <a:off x="119063" y="2016125"/>
            <a:ext cx="8642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  <a:hlinkClick r:id="rId2"/>
              </a:rPr>
              <a:t>http://cs.wikipedia.org/wiki/Down%C5%AFv_syndrom#mediaviewer/Soubor:Trisomie_21_illustration_artlibre.png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4274" name="Obdélník 2"/>
          <p:cNvSpPr>
            <a:spLocks noChangeArrowheads="1"/>
          </p:cNvSpPr>
          <p:nvPr/>
        </p:nvSpPr>
        <p:spPr bwMode="auto">
          <a:xfrm>
            <a:off x="119063" y="2660650"/>
            <a:ext cx="87899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MARIA RAQUEL COCHEZ. http://commons.wikimedia.org [online]. [cit. 13.5.2014]. Dostupný na WWW: </a:t>
            </a:r>
            <a:r>
              <a:rPr lang="cs-CZ" sz="1600">
                <a:latin typeface="Calibri" pitchFamily="34" charset="0"/>
                <a:hlinkClick r:id="rId3"/>
              </a:rPr>
              <a:t>http://commons.wikimedia.org/wiki/File:LazyGirl6.jpg?uselang=cs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4275" name="Obdélník 3"/>
          <p:cNvSpPr>
            <a:spLocks noChangeArrowheads="1"/>
          </p:cNvSpPr>
          <p:nvPr/>
        </p:nvSpPr>
        <p:spPr bwMode="auto">
          <a:xfrm>
            <a:off x="119063" y="3306763"/>
            <a:ext cx="8642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LUIS MIGUEL BUGALLO SÁNCHEZ (LMBUGA). http://commons.wikimedia.org/wiki/File:Obesidade.jpg [online]. [cit. 13.5.2014]. Dostupný na WWW: </a:t>
            </a:r>
            <a:r>
              <a:rPr lang="cs-CZ" sz="1600">
                <a:latin typeface="Calibri" pitchFamily="34" charset="0"/>
                <a:hlinkClick r:id="rId4"/>
              </a:rPr>
              <a:t>http://commons.wikimedia.org/wiki/File:Prizren_Roma_girl.jpg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4276" name="Obdélník 4"/>
          <p:cNvSpPr>
            <a:spLocks noChangeArrowheads="1"/>
          </p:cNvSpPr>
          <p:nvPr/>
        </p:nvSpPr>
        <p:spPr bwMode="auto">
          <a:xfrm>
            <a:off x="119063" y="4197350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VALERO RIOJA. </a:t>
            </a:r>
            <a:r>
              <a:rPr lang="cs-CZ" sz="1600" i="1">
                <a:latin typeface="Calibri" pitchFamily="34" charset="0"/>
              </a:rPr>
              <a:t>http://commons.wikimedia.org/wiki/File:Obesidade.jpg</a:t>
            </a:r>
            <a:r>
              <a:rPr lang="cs-CZ" sz="1600">
                <a:latin typeface="Calibri" pitchFamily="34" charset="0"/>
              </a:rPr>
              <a:t> [online]. [cit. 13.5.2014]. Dostupný na WWW: </a:t>
            </a:r>
            <a:r>
              <a:rPr lang="cs-CZ" sz="1600">
                <a:latin typeface="Calibri" pitchFamily="34" charset="0"/>
                <a:hlinkClick r:id="rId5"/>
              </a:rPr>
              <a:t>http://commons.wikimedia.org/wiki/File:Cristina_Warner.JPG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4277" name="TextovéPole 5"/>
          <p:cNvSpPr txBox="1">
            <a:spLocks noChangeArrowheads="1"/>
          </p:cNvSpPr>
          <p:nvPr/>
        </p:nvSpPr>
        <p:spPr bwMode="auto">
          <a:xfrm>
            <a:off x="179388" y="84138"/>
            <a:ext cx="935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latin typeface="Calibri" pitchFamily="34" charset="0"/>
              </a:rPr>
              <a:t>Zdroje:</a:t>
            </a:r>
          </a:p>
        </p:txBody>
      </p:sp>
      <p:sp>
        <p:nvSpPr>
          <p:cNvPr id="54278" name="TextovéPole 6"/>
          <p:cNvSpPr txBox="1">
            <a:spLocks noChangeArrowheads="1"/>
          </p:cNvSpPr>
          <p:nvPr/>
        </p:nvSpPr>
        <p:spPr bwMode="auto">
          <a:xfrm>
            <a:off x="119063" y="820738"/>
            <a:ext cx="2581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www. office.microsoft.com</a:t>
            </a:r>
          </a:p>
        </p:txBody>
      </p:sp>
      <p:sp>
        <p:nvSpPr>
          <p:cNvPr id="54279" name="TextovéPole 7"/>
          <p:cNvSpPr txBox="1">
            <a:spLocks noChangeArrowheads="1"/>
          </p:cNvSpPr>
          <p:nvPr/>
        </p:nvSpPr>
        <p:spPr bwMode="auto">
          <a:xfrm>
            <a:off x="119063" y="1219200"/>
            <a:ext cx="2967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Calibri" pitchFamily="34" charset="0"/>
              </a:rPr>
              <a:t>Vlastní tvorba – printscreen (jpg.)</a:t>
            </a:r>
          </a:p>
        </p:txBody>
      </p:sp>
      <p:sp>
        <p:nvSpPr>
          <p:cNvPr id="54280" name="TextovéPole 8"/>
          <p:cNvSpPr txBox="1">
            <a:spLocks noChangeArrowheads="1"/>
          </p:cNvSpPr>
          <p:nvPr/>
        </p:nvSpPr>
        <p:spPr bwMode="auto">
          <a:xfrm>
            <a:off x="119063" y="1617663"/>
            <a:ext cx="3076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Calibri" pitchFamily="34" charset="0"/>
              </a:rPr>
              <a:t>Vlastní tvorba – studijní materiály</a:t>
            </a:r>
          </a:p>
        </p:txBody>
      </p:sp>
      <p:sp>
        <p:nvSpPr>
          <p:cNvPr id="54281" name="Obdélník 9"/>
          <p:cNvSpPr>
            <a:spLocks noChangeArrowheads="1"/>
          </p:cNvSpPr>
          <p:nvPr/>
        </p:nvSpPr>
        <p:spPr bwMode="auto">
          <a:xfrm>
            <a:off x="119063" y="4841875"/>
            <a:ext cx="8569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PETER VAN DER SLUIJS. http://commons.wikimedia.org/wiki/File:Begging_mentally_disabled_man.jpg [online]. [cit. 13.5.2014]. Dostupný na WWW: </a:t>
            </a:r>
            <a:r>
              <a:rPr lang="nl-NL" sz="1600">
                <a:latin typeface="Calibri" pitchFamily="34" charset="0"/>
                <a:hlinkClick r:id="rId3"/>
              </a:rPr>
              <a:t>http://commons.wikimedia.org/wiki/File:LazyGirl6.jpg?uselang=cs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4282" name="Obdélník 10"/>
          <p:cNvSpPr>
            <a:spLocks noChangeArrowheads="1"/>
          </p:cNvSpPr>
          <p:nvPr/>
        </p:nvSpPr>
        <p:spPr bwMode="auto">
          <a:xfrm>
            <a:off x="119063" y="5732463"/>
            <a:ext cx="8785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PETER VAN DER SLUIJS. http://commons.wikimedia.org/wiki/File:Begging_mentally_disabled_man.jpg [online]. [cit. 13.5.2014]. Dostupný na WWW: </a:t>
            </a:r>
            <a:r>
              <a:rPr lang="nl-NL" sz="1600">
                <a:latin typeface="Calibri" pitchFamily="34" charset="0"/>
                <a:hlinkClick r:id="rId6"/>
              </a:rPr>
              <a:t>http://commons.wikimedia.org/wiki/File:Man_on_a_recumbent_tricycle.jpg</a:t>
            </a:r>
            <a:endParaRPr lang="cs-CZ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Obdélník 3"/>
          <p:cNvSpPr>
            <a:spLocks noChangeArrowheads="1"/>
          </p:cNvSpPr>
          <p:nvPr/>
        </p:nvSpPr>
        <p:spPr bwMode="auto">
          <a:xfrm>
            <a:off x="30163" y="919163"/>
            <a:ext cx="8785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>
                <a:latin typeface="Calibri" pitchFamily="34" charset="0"/>
              </a:rPr>
              <a:t>FRANCISCO ANZOLA. http://commons.wikimedia.org/wiki/File:Boston_MFA_(6001499133).jpg [online]. [cit. 13.5.2014]. Dostupný na WWW: </a:t>
            </a:r>
            <a:r>
              <a:rPr lang="it-IT" sz="1600">
                <a:latin typeface="Calibri" pitchFamily="34" charset="0"/>
                <a:hlinkClick r:id="rId2"/>
              </a:rPr>
              <a:t>http://commons.wikimedia.org/wiki/File:Man_on_a_recumbent_tricycle.jpg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5298" name="Obdélník 4"/>
          <p:cNvSpPr>
            <a:spLocks noChangeArrowheads="1"/>
          </p:cNvSpPr>
          <p:nvPr/>
        </p:nvSpPr>
        <p:spPr bwMode="auto">
          <a:xfrm>
            <a:off x="30163" y="333375"/>
            <a:ext cx="8567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  <a:hlinkClick r:id="rId3"/>
              </a:rPr>
              <a:t>http://cs.wikipedia.org/wiki/Gigantismus#mediaviewer/Soubor:Robert_Wadlow.jpg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5299" name="Obdélník 5"/>
          <p:cNvSpPr>
            <a:spLocks noChangeArrowheads="1"/>
          </p:cNvSpPr>
          <p:nvPr/>
        </p:nvSpPr>
        <p:spPr bwMode="auto">
          <a:xfrm>
            <a:off x="30163" y="1997075"/>
            <a:ext cx="85677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CHARLES ROFFEY. http://commons.wikimedia.org/wiki/File:Boston_MFA_(6001499133).jpg [online]. [cit. 13.5.2014]. Dostupný na WWW: </a:t>
            </a:r>
            <a:r>
              <a:rPr lang="fr-FR" sz="1600">
                <a:latin typeface="Calibri" pitchFamily="34" charset="0"/>
                <a:hlinkClick r:id="rId4"/>
              </a:rPr>
              <a:t>http://commons.wikimedia.org/wiki/File:Prizren_Roma_girl.jpg</a:t>
            </a:r>
            <a:endParaRPr lang="cs-CZ" sz="1600">
              <a:latin typeface="Calibri" pitchFamily="34" charset="0"/>
            </a:endParaRPr>
          </a:p>
        </p:txBody>
      </p:sp>
      <p:sp>
        <p:nvSpPr>
          <p:cNvPr id="55300" name="Obdélník 6"/>
          <p:cNvSpPr>
            <a:spLocks noChangeArrowheads="1"/>
          </p:cNvSpPr>
          <p:nvPr/>
        </p:nvSpPr>
        <p:spPr bwMode="auto">
          <a:xfrm>
            <a:off x="30163" y="2830513"/>
            <a:ext cx="8424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USER:THERIT. http://commons.wikimedia.org/wiki/File:Teenage_obesity_2013-12-04_15-32.jpg?uselang=cs [online]. [cit. 13.5.2014]. Dostupný na WWW: </a:t>
            </a:r>
            <a:r>
              <a:rPr lang="en-US" sz="1600">
                <a:latin typeface="Calibri" pitchFamily="34" charset="0"/>
                <a:hlinkClick r:id="rId4"/>
              </a:rPr>
              <a:t>http://commons.wikimedia.org/wiki/File:Prizren_Roma_girl.jpg</a:t>
            </a:r>
            <a:endParaRPr lang="cs-CZ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ovéPole 2"/>
          <p:cNvSpPr txBox="1">
            <a:spLocks noChangeArrowheads="1"/>
          </p:cNvSpPr>
          <p:nvPr/>
        </p:nvSpPr>
        <p:spPr bwMode="auto">
          <a:xfrm>
            <a:off x="3143250" y="285750"/>
            <a:ext cx="3071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400" b="1" u="sng">
                <a:solidFill>
                  <a:srgbClr val="000000"/>
                </a:solidFill>
                <a:latin typeface="Segoe Print"/>
              </a:rPr>
              <a:t>Odlišnost</a:t>
            </a: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57188" y="1857375"/>
            <a:ext cx="6072187" cy="461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Calibri" pitchFamily="34" charset="0"/>
              </a:rPr>
              <a:t>Lidé se liší například:</a:t>
            </a:r>
            <a:endParaRPr lang="cs-CZ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3143248"/>
            <a:ext cx="4714908" cy="2862322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+mn-lt"/>
                <a:cs typeface="+mn-cs"/>
              </a:rPr>
              <a:t>Věkem</a:t>
            </a:r>
            <a:endParaRPr lang="cs-CZ" sz="2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Pohlavím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+mn-lt"/>
                <a:cs typeface="+mn-cs"/>
              </a:rPr>
              <a:t>Výškou</a:t>
            </a:r>
            <a:endParaRPr lang="cs-CZ" sz="2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+mn-lt"/>
                <a:cs typeface="+mn-cs"/>
              </a:rPr>
              <a:t>Váhou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+mn-lt"/>
                <a:cs typeface="+mn-cs"/>
              </a:rPr>
              <a:t>Tloušťkou</a:t>
            </a:r>
            <a:endParaRPr lang="cs-CZ" sz="2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+mn-lt"/>
                <a:cs typeface="+mn-cs"/>
              </a:rPr>
              <a:t>Barvou </a:t>
            </a: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pleti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Postižením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Povahou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Délkou vlasů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Barvou vlasů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Barvou očí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Hustotou vlasů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Jménem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Sexuální orientací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Povoláním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prstClr val="black"/>
                </a:solidFill>
                <a:latin typeface="+mn-lt"/>
                <a:cs typeface="+mn-cs"/>
              </a:rPr>
              <a:t>Národností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107504" y="6110288"/>
            <a:ext cx="8590409" cy="4001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Calibri" pitchFamily="34" charset="0"/>
              </a:rPr>
              <a:t>Na základě některých rozdílů může docházet mezi </a:t>
            </a:r>
            <a:r>
              <a:rPr lang="cs-CZ" sz="2000" b="1" dirty="0">
                <a:solidFill>
                  <a:srgbClr val="C00000"/>
                </a:solidFill>
                <a:latin typeface="Calibri" pitchFamily="34" charset="0"/>
              </a:rPr>
              <a:t>lidmi ke </a:t>
            </a:r>
            <a:r>
              <a:rPr lang="cs-CZ" sz="2000" b="1" dirty="0" smtClean="0">
                <a:solidFill>
                  <a:srgbClr val="C00000"/>
                </a:solidFill>
                <a:latin typeface="Calibri" pitchFamily="34" charset="0"/>
              </a:rPr>
              <a:t>konfliktu.</a:t>
            </a:r>
            <a:endParaRPr lang="cs-CZ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5847" name="Picture 2" descr="D:\Pictures\Galerie médií\j042969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214313"/>
            <a:ext cx="16256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286250"/>
            <a:ext cx="11858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071813"/>
            <a:ext cx="163353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63" y="2214563"/>
            <a:ext cx="9286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4357688"/>
            <a:ext cx="819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ovéPole 1"/>
          <p:cNvSpPr txBox="1">
            <a:spLocks noChangeArrowheads="1"/>
          </p:cNvSpPr>
          <p:nvPr/>
        </p:nvSpPr>
        <p:spPr bwMode="auto">
          <a:xfrm>
            <a:off x="2214563" y="35718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 smtClean="0">
                <a:solidFill>
                  <a:srgbClr val="000000"/>
                </a:solidFill>
                <a:latin typeface="Calibri" pitchFamily="34" charset="0"/>
              </a:rPr>
              <a:t>Slyšeli jste někdy pojmy</a:t>
            </a:r>
            <a:endParaRPr lang="cs-CZ" sz="3200" b="1" dirty="0">
              <a:solidFill>
                <a:srgbClr val="000000"/>
              </a:solidFill>
              <a:latin typeface="Calibri" pitchFamily="34" charset="0"/>
            </a:endParaRPr>
          </a:p>
          <a:p>
            <a:endParaRPr lang="cs-CZ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714375" y="5786438"/>
            <a:ext cx="7929563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  <a:latin typeface="Calibri" pitchFamily="34" charset="0"/>
              </a:rPr>
              <a:t>…. vysvětlíme si je na </a:t>
            </a:r>
            <a:r>
              <a:rPr lang="cs-CZ" sz="2800" b="1" dirty="0">
                <a:solidFill>
                  <a:srgbClr val="000000"/>
                </a:solidFill>
                <a:latin typeface="Calibri" pitchFamily="34" charset="0"/>
              </a:rPr>
              <a:t>příkladech 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928813" y="1285875"/>
            <a:ext cx="5429250" cy="584200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3200" b="1" u="sng">
                <a:solidFill>
                  <a:srgbClr val="C00000"/>
                </a:solidFill>
                <a:latin typeface="Segoe Print"/>
              </a:rPr>
              <a:t>stereotyp</a:t>
            </a:r>
            <a:r>
              <a:rPr lang="cs-CZ" sz="3200" b="1">
                <a:solidFill>
                  <a:srgbClr val="C00000"/>
                </a:solidFill>
                <a:latin typeface="Calibri" pitchFamily="34" charset="0"/>
              </a:rPr>
              <a:t>  a </a:t>
            </a:r>
            <a:r>
              <a:rPr lang="cs-CZ" sz="3200" b="1" u="sng">
                <a:solidFill>
                  <a:srgbClr val="C00000"/>
                </a:solidFill>
                <a:latin typeface="Segoe Print"/>
              </a:rPr>
              <a:t>předsudek </a:t>
            </a:r>
            <a:r>
              <a:rPr lang="cs-CZ" sz="3200" b="1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cs-CZ" sz="32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6868" name="Picture 3" descr="D:\Pictures\Galerie médií\AG0031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571625"/>
            <a:ext cx="292893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ovéPole 1"/>
          <p:cNvSpPr txBox="1">
            <a:spLocks noChangeArrowheads="1"/>
          </p:cNvSpPr>
          <p:nvPr/>
        </p:nvSpPr>
        <p:spPr bwMode="auto">
          <a:xfrm>
            <a:off x="428625" y="428625"/>
            <a:ext cx="585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Zaměřme se na určitou skupinu lidí: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85813" y="1143000"/>
            <a:ext cx="2357437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Blondýnky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5813" y="1714500"/>
            <a:ext cx="22860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Učitelky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5813" y="2286000"/>
            <a:ext cx="100012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Ženy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85813" y="2857500"/>
            <a:ext cx="1785937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Muži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5813" y="4000500"/>
            <a:ext cx="3071812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Lidé na vozíčku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5813" y="4572000"/>
            <a:ext cx="357187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Národnostní menšiny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5813" y="5143500"/>
            <a:ext cx="1928812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Policie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5813" y="3429000"/>
            <a:ext cx="157162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Sportovci </a:t>
            </a:r>
          </a:p>
        </p:txBody>
      </p:sp>
      <p:sp>
        <p:nvSpPr>
          <p:cNvPr id="11" name="Pravá složená závorka 10"/>
          <p:cNvSpPr/>
          <p:nvPr/>
        </p:nvSpPr>
        <p:spPr>
          <a:xfrm>
            <a:off x="3929063" y="1071563"/>
            <a:ext cx="1071562" cy="51435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72063" y="2786063"/>
            <a:ext cx="3929062" cy="461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white"/>
                </a:solidFill>
              </a:rPr>
              <a:t>Myslíte si o nich stejné věci?</a:t>
            </a:r>
          </a:p>
        </p:txBody>
      </p:sp>
      <p:pic>
        <p:nvPicPr>
          <p:cNvPr id="4098" name="Picture 2" descr="C:\Users\Uzivatel\AppData\Local\Microsoft\Windows\Temporary Internet Files\Content.IE5\5IF9W7Z4\MCj043612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642938"/>
            <a:ext cx="18827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Uzivatel\AppData\Local\Microsoft\Windows\Temporary Internet Files\Content.IE5\KAX13HUX\MCj030086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5286375"/>
            <a:ext cx="182562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Uzivatel\AppData\Local\Microsoft\Windows\Temporary Internet Files\Content.IE5\5IF9W7Z4\MCBD20075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857250"/>
            <a:ext cx="192881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4857750" y="3857625"/>
            <a:ext cx="4143375" cy="26781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Pokud jste přesvědčeni, že jsou ve skupině všichni stejní  .mají stejné vlastnosti – </a:t>
            </a:r>
            <a:r>
              <a:rPr lang="cs-CZ" sz="2400" b="1" u="sng">
                <a:solidFill>
                  <a:srgbClr val="000000"/>
                </a:solidFill>
                <a:latin typeface="Calibri" pitchFamily="34" charset="0"/>
              </a:rPr>
              <a:t>fyzické i psychické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, pak mluvíme o </a:t>
            </a:r>
          </a:p>
          <a:p>
            <a:endParaRPr lang="cs-CZ" sz="24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cs-CZ" sz="2400" b="1" u="sng">
                <a:solidFill>
                  <a:srgbClr val="000000"/>
                </a:solidFill>
                <a:latin typeface="Segoe Print"/>
              </a:rPr>
              <a:t>stereotypu 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a  o </a:t>
            </a:r>
            <a:r>
              <a:rPr lang="cs-CZ" sz="2400" b="1" u="sng">
                <a:solidFill>
                  <a:srgbClr val="000000"/>
                </a:solidFill>
                <a:latin typeface="Segoe Print"/>
              </a:rPr>
              <a:t>stereotypním myšlení.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4313" y="285750"/>
            <a:ext cx="3448050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Máte na ně stejný názor?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4313" y="857250"/>
            <a:ext cx="3098800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Co vás hned napadne?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14313" y="1428750"/>
            <a:ext cx="8715375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Jste k některé skupině příliš kritičtí , vadí vám, nebo se vám nelíbí?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4313" y="2071688"/>
            <a:ext cx="3286125" cy="4619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Míváte s nimi konflikty?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4313" y="2643188"/>
            <a:ext cx="4714875" cy="46196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Slyšeli jste na ně někdy nějaký vtip?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4313" y="3286125"/>
            <a:ext cx="6215062" cy="830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Slyšeli, nebo četli jste někdy se o nich něco v televizi,  v rádiu, nebo v novinách?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14313" y="4286250"/>
            <a:ext cx="3892550" cy="4619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C00000"/>
                </a:solidFill>
                <a:latin typeface="Calibri" pitchFamily="34" charset="0"/>
              </a:rPr>
              <a:t>Jak o nich mluví vaši rodiče?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357188" y="5214938"/>
            <a:ext cx="8429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Tak vidíte – tohle přesně jsou jen </a:t>
            </a:r>
            <a:r>
              <a:rPr lang="cs-CZ" sz="2800" b="1" u="sng">
                <a:solidFill>
                  <a:srgbClr val="000000"/>
                </a:solidFill>
                <a:latin typeface="Segoe Print"/>
              </a:rPr>
              <a:t>předsudky</a:t>
            </a:r>
            <a:r>
              <a:rPr lang="cs-CZ" sz="2400" b="1">
                <a:solidFill>
                  <a:srgbClr val="000000"/>
                </a:solidFill>
                <a:latin typeface="Calibri" pitchFamily="34" charset="0"/>
              </a:rPr>
              <a:t>, které lidé i vy přiřazujeme k určité skupině.</a:t>
            </a:r>
          </a:p>
        </p:txBody>
      </p:sp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428875"/>
            <a:ext cx="1743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42875"/>
            <a:ext cx="11525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6000792" cy="1200329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</a:rPr>
              <a:t>Jsou ale skutečně všichni v této skupině stejní?</a:t>
            </a:r>
          </a:p>
        </p:txBody>
      </p:sp>
      <p:sp>
        <p:nvSpPr>
          <p:cNvPr id="39940" name="TextovéPole 2"/>
          <p:cNvSpPr txBox="1">
            <a:spLocks noChangeArrowheads="1"/>
          </p:cNvSpPr>
          <p:nvPr/>
        </p:nvSpPr>
        <p:spPr bwMode="auto">
          <a:xfrm>
            <a:off x="3000375" y="1500188"/>
            <a:ext cx="2928938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C00000"/>
                </a:solidFill>
                <a:latin typeface="Calibri" pitchFamily="34" charset="0"/>
              </a:rPr>
              <a:t>Zkuste říct příklady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86000" y="6143625"/>
            <a:ext cx="1785938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Blondýnky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750" y="6143625"/>
            <a:ext cx="1500188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Učitelky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57688" y="4214813"/>
            <a:ext cx="100012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Ženy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786438" y="6072188"/>
            <a:ext cx="100012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Muži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29375" y="1643063"/>
            <a:ext cx="242887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Lidé na vozíčku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4313" y="3571875"/>
            <a:ext cx="357187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Národnostní menšiny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86563" y="3357563"/>
            <a:ext cx="1357312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Policie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4313" y="6143625"/>
            <a:ext cx="1571625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Sportovci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"/>
            <a:ext cx="19462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143375"/>
            <a:ext cx="1406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643063"/>
            <a:ext cx="19716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214813"/>
            <a:ext cx="1266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4000500"/>
            <a:ext cx="16811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357688"/>
            <a:ext cx="18954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38" y="2357438"/>
            <a:ext cx="2066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71938" y="2143125"/>
            <a:ext cx="1590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Obdélník 2"/>
          <p:cNvSpPr>
            <a:spLocks noChangeArrowheads="1"/>
          </p:cNvSpPr>
          <p:nvPr/>
        </p:nvSpPr>
        <p:spPr bwMode="auto">
          <a:xfrm>
            <a:off x="785813" y="42862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u="sng">
                <a:solidFill>
                  <a:srgbClr val="C00000"/>
                </a:solidFill>
                <a:latin typeface="Segoe Print"/>
              </a:rPr>
              <a:t>  </a:t>
            </a:r>
            <a:endParaRPr lang="cs-CZ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2" name="TextovéPole 3"/>
          <p:cNvSpPr txBox="1">
            <a:spLocks noChangeArrowheads="1"/>
          </p:cNvSpPr>
          <p:nvPr/>
        </p:nvSpPr>
        <p:spPr bwMode="auto">
          <a:xfrm>
            <a:off x="1428750" y="142875"/>
            <a:ext cx="6596063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u="sng">
                <a:solidFill>
                  <a:srgbClr val="FF0000"/>
                </a:solidFill>
                <a:latin typeface="Segoe Print"/>
              </a:rPr>
              <a:t>Předsudek</a:t>
            </a:r>
            <a:r>
              <a:rPr lang="cs-CZ" sz="3200" b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má tedy mnoho podob :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7188" y="928688"/>
            <a:ext cx="8072437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Věkový předsudek </a:t>
            </a:r>
            <a:r>
              <a:rPr lang="cs-CZ" sz="2000" b="1" dirty="0">
                <a:solidFill>
                  <a:prstClr val="black"/>
                </a:solidFill>
              </a:rPr>
              <a:t>– </a:t>
            </a:r>
            <a:r>
              <a:rPr lang="cs-CZ" sz="2000" b="1" dirty="0" err="1">
                <a:solidFill>
                  <a:prstClr val="black"/>
                </a:solidFill>
              </a:rPr>
              <a:t>předsudek</a:t>
            </a:r>
            <a:r>
              <a:rPr lang="cs-CZ" sz="2000" b="1" dirty="0">
                <a:solidFill>
                  <a:prstClr val="black"/>
                </a:solidFill>
              </a:rPr>
              <a:t> vůči jinak starým lidem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7188" y="1625600"/>
            <a:ext cx="8072437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Náboženský předsudek </a:t>
            </a:r>
            <a:r>
              <a:rPr lang="cs-CZ" sz="2000" b="1" dirty="0">
                <a:solidFill>
                  <a:prstClr val="black"/>
                </a:solidFill>
              </a:rPr>
              <a:t>– </a:t>
            </a:r>
            <a:r>
              <a:rPr lang="cs-CZ" sz="2000" b="1" dirty="0" err="1">
                <a:solidFill>
                  <a:prstClr val="black"/>
                </a:solidFill>
              </a:rPr>
              <a:t>předsudek</a:t>
            </a:r>
            <a:r>
              <a:rPr lang="cs-CZ" sz="2000" b="1" dirty="0">
                <a:solidFill>
                  <a:prstClr val="black"/>
                </a:solidFill>
              </a:rPr>
              <a:t>, který se týká náboženské víry.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7188" y="2322513"/>
            <a:ext cx="8143875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Etnický předsudek </a:t>
            </a:r>
            <a:r>
              <a:rPr lang="cs-CZ" sz="2000" b="1" dirty="0">
                <a:solidFill>
                  <a:prstClr val="black"/>
                </a:solidFill>
              </a:rPr>
              <a:t>– </a:t>
            </a:r>
            <a:r>
              <a:rPr lang="cs-CZ" sz="2000" b="1" dirty="0" err="1">
                <a:solidFill>
                  <a:prstClr val="black"/>
                </a:solidFill>
              </a:rPr>
              <a:t>předsudek</a:t>
            </a:r>
            <a:r>
              <a:rPr lang="cs-CZ" sz="2000" b="1" dirty="0">
                <a:solidFill>
                  <a:prstClr val="black"/>
                </a:solidFill>
              </a:rPr>
              <a:t>, který se vztahuje k určité etnické skupině -  její členové jsou odsuzování za svou kulturu, jazyk, zvyky, oblékání, jídlo,apod.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7188" y="3633788"/>
            <a:ext cx="8143875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Národní předsudek </a:t>
            </a:r>
            <a:r>
              <a:rPr lang="cs-CZ" sz="2000" b="1" dirty="0">
                <a:solidFill>
                  <a:prstClr val="black"/>
                </a:solidFill>
              </a:rPr>
              <a:t>– odsuzování někoho za to, že on, nebo jeho rodina pochází z té či oné země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57188" y="4638675"/>
            <a:ext cx="8072437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Předsudek vůči postiženým </a:t>
            </a:r>
            <a:r>
              <a:rPr lang="cs-CZ" sz="2000" b="1" dirty="0">
                <a:solidFill>
                  <a:prstClr val="black"/>
                </a:solidFill>
              </a:rPr>
              <a:t>– předsudek, který se vztahuje k postiženým osobám (hluché, slepé, vozíčkáři, snížená schopnost učit se…)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57188" y="5643563"/>
            <a:ext cx="8072437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rgbClr val="C00000"/>
                </a:solidFill>
              </a:rPr>
              <a:t>Předsudek vůči pohlaví </a:t>
            </a:r>
            <a:r>
              <a:rPr lang="cs-CZ" sz="2000" b="1" dirty="0">
                <a:solidFill>
                  <a:prstClr val="black"/>
                </a:solidFill>
              </a:rPr>
              <a:t>– posuzování někoho jen na základě pohlaví.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ovéPole 3"/>
          <p:cNvSpPr txBox="1">
            <a:spLocks noChangeArrowheads="1"/>
          </p:cNvSpPr>
          <p:nvPr/>
        </p:nvSpPr>
        <p:spPr bwMode="auto">
          <a:xfrm>
            <a:off x="2214563" y="357188"/>
            <a:ext cx="5286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000000"/>
                </a:solidFill>
                <a:latin typeface="Calibri" pitchFamily="34" charset="0"/>
              </a:rPr>
              <a:t>A dovedete vysvětlit pojem</a:t>
            </a:r>
          </a:p>
          <a:p>
            <a:endParaRPr lang="cs-CZ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14313" y="5762625"/>
            <a:ext cx="8715375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0000"/>
                </a:solidFill>
                <a:latin typeface="Calibri" pitchFamily="34" charset="0"/>
              </a:rPr>
              <a:t>I tento problém si ukážeme na příkladech z vašeho života. 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571750" y="1285875"/>
            <a:ext cx="4071938" cy="70802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cs-CZ" sz="4000" b="1" u="sng">
                <a:solidFill>
                  <a:srgbClr val="C00000"/>
                </a:solidFill>
                <a:latin typeface="Segoe Print"/>
              </a:rPr>
              <a:t>diskriminace ?</a:t>
            </a:r>
            <a:endParaRPr lang="cs-CZ" sz="40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1988" name="Picture 3" descr="D:\Pictures\Galerie médií\AG0031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595438"/>
            <a:ext cx="292893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1088</Words>
  <Application>Microsoft Office PowerPoint</Application>
  <PresentationFormat>Předvádění na obrazovce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Segoe Print</vt:lpstr>
      <vt:lpstr>Wingdings</vt:lpstr>
      <vt:lpstr>Motiv systému Office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romanar</dc:creator>
  <cp:lastModifiedBy>zkonecna</cp:lastModifiedBy>
  <cp:revision>25</cp:revision>
  <dcterms:created xsi:type="dcterms:W3CDTF">2014-05-13T14:56:22Z</dcterms:created>
  <dcterms:modified xsi:type="dcterms:W3CDTF">2020-05-04T06:01:51Z</dcterms:modified>
</cp:coreProperties>
</file>