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60" r:id="rId6"/>
    <p:sldId id="261" r:id="rId7"/>
    <p:sldId id="267" r:id="rId8"/>
    <p:sldId id="264" r:id="rId9"/>
    <p:sldId id="268" r:id="rId10"/>
    <p:sldId id="270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rady-zriceniny.cz/img/macha/Zebrak%20od%20J,%20asi%201831%20nebo%201832.jpg" TargetMode="External"/><Relationship Id="rId2" Type="http://schemas.openxmlformats.org/officeDocument/2006/relationships/hyperlink" Target="https://www.geocaching.com/geocache/GC7M7XB_prvni-maj-lasky-cas?guid=9e6352a8-a112-4484-b2fe-318b6914436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inobox.cz/osoba/20087-juraj-kukura/fotogalerie/maj/foto_1023" TargetMode="External"/><Relationship Id="rId4" Type="http://schemas.openxmlformats.org/officeDocument/2006/relationships/hyperlink" Target="https://foto.osobnosti.cz/matej-stropnicky-24629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youtube.com/watch?v=dtML-irEN6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440160"/>
          </a:xfrm>
        </p:spPr>
        <p:txBody>
          <a:bodyPr>
            <a:normAutofit/>
          </a:bodyPr>
          <a:lstStyle/>
          <a:p>
            <a:r>
              <a:rPr lang="cs-CZ" sz="5400" b="1" i="1" dirty="0" smtClean="0"/>
              <a:t>Karel Hynek Mácha</a:t>
            </a:r>
            <a:endParaRPr lang="cs-CZ" sz="54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60032" y="5589240"/>
            <a:ext cx="2912368" cy="504056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Mgr.  J. </a:t>
            </a:r>
            <a:r>
              <a:rPr lang="cs-CZ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Matyskiewiczová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3312368" cy="47595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252" y="1730330"/>
            <a:ext cx="4776192" cy="3582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20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???Kvíz???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Otázky:</a:t>
            </a:r>
          </a:p>
          <a:p>
            <a:r>
              <a:rPr lang="cs-CZ" dirty="0"/>
              <a:t>1. </a:t>
            </a:r>
            <a:r>
              <a:rPr lang="cs-CZ" dirty="0"/>
              <a:t>Jaké záliby měl K. H. Mácha?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/>
              <a:t>Jak byl přijat Máj v době vzniku</a:t>
            </a:r>
            <a:r>
              <a:rPr lang="cs-CZ" dirty="0" smtClean="0"/>
              <a:t>?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dirty="0"/>
              <a:t>Z jakých částí se skládá Máj?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</a:t>
            </a:r>
            <a:r>
              <a:rPr lang="cs-CZ" dirty="0" smtClean="0"/>
              <a:t>Kde se odehrává děj Máje?</a:t>
            </a:r>
          </a:p>
          <a:p>
            <a:r>
              <a:rPr lang="cs-CZ" dirty="0" smtClean="0"/>
              <a:t>5</a:t>
            </a:r>
            <a:r>
              <a:rPr lang="cs-CZ" dirty="0"/>
              <a:t>. </a:t>
            </a:r>
            <a:r>
              <a:rPr lang="cs-CZ" dirty="0" smtClean="0"/>
              <a:t>Kdo zve v básni k lásce?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10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>
                <a:hlinkClick r:id="rId2"/>
              </a:rPr>
              <a:t>https://</a:t>
            </a:r>
            <a:r>
              <a:rPr lang="cs-CZ" sz="1400" dirty="0" smtClean="0">
                <a:hlinkClick r:id="rId2"/>
              </a:rPr>
              <a:t>www.geocaching.com/geocache/GC7M7XB_prvni-maj-lasky-cas?guid=9e6352a8-a112-4484-b2fe-318b6914436c</a:t>
            </a:r>
            <a:endParaRPr lang="cs-CZ" sz="1400" dirty="0" smtClean="0"/>
          </a:p>
          <a:p>
            <a:r>
              <a:rPr lang="cs-CZ" altLang="cs-CZ" sz="1400" dirty="0"/>
              <a:t>http://cs.wikipedia.org/wiki/Soubor: Jan_Vil%C3%ADmek_-_</a:t>
            </a:r>
            <a:r>
              <a:rPr lang="cs-CZ" altLang="cs-CZ" sz="1400" dirty="0" smtClean="0"/>
              <a:t>Karel_Hynek_M%C3%A1cha.jpg</a:t>
            </a:r>
          </a:p>
          <a:p>
            <a:endParaRPr lang="cs-CZ" altLang="cs-CZ" sz="1400" dirty="0"/>
          </a:p>
          <a:p>
            <a:r>
              <a:rPr lang="cs-CZ" sz="1400" dirty="0"/>
              <a:t>PROKOP, Vladimír. Literatura 19. a počátku 20. století: od romantiků po buřiče. Sokolov: O.K. - Soft, 2005</a:t>
            </a:r>
            <a:r>
              <a:rPr lang="cs-CZ" sz="1400" dirty="0" smtClean="0"/>
              <a:t>.</a:t>
            </a:r>
          </a:p>
          <a:p>
            <a:r>
              <a:rPr lang="cs-CZ" sz="1400" dirty="0">
                <a:hlinkClick r:id="rId3"/>
              </a:rPr>
              <a:t>https://www.hrady-zriceniny.cz/img/macha/Zebrak%20od%20J,%</a:t>
            </a:r>
            <a:r>
              <a:rPr lang="cs-CZ" sz="1400" dirty="0" smtClean="0">
                <a:hlinkClick r:id="rId3"/>
              </a:rPr>
              <a:t>20asi%201831%20nebo%201832.jpg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>
                <a:hlinkClick r:id="rId4"/>
              </a:rPr>
              <a:t>https://</a:t>
            </a:r>
            <a:r>
              <a:rPr lang="cs-CZ" sz="1400" dirty="0" smtClean="0">
                <a:hlinkClick r:id="rId4"/>
              </a:rPr>
              <a:t>foto.osobnosti.cz/matej-stropnicky-246299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https://</a:t>
            </a:r>
            <a:r>
              <a:rPr lang="cs-CZ" sz="1400" dirty="0" smtClean="0">
                <a:hlinkClick r:id="rId5"/>
              </a:rPr>
              <a:t>www.kinobox.cz/osoba/20087-juraj-kukura/fotogalerie/maj/foto_1023</a:t>
            </a:r>
            <a:endParaRPr lang="cs-CZ" sz="1400" dirty="0" smtClean="0"/>
          </a:p>
          <a:p>
            <a:r>
              <a:rPr lang="cs-CZ" sz="1400" dirty="0"/>
              <a:t>https://www.kosmas.cz/knihy/145988/maj/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636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Narodil se 16. listopadu 1810 na Malé </a:t>
            </a:r>
            <a:r>
              <a:rPr lang="cs-CZ" dirty="0" smtClean="0"/>
              <a:t>Straně.</a:t>
            </a:r>
            <a:endParaRPr lang="cs-CZ" dirty="0"/>
          </a:p>
          <a:p>
            <a:r>
              <a:rPr lang="cs-CZ" altLang="cs-CZ" dirty="0" smtClean="0"/>
              <a:t>Vystudoval </a:t>
            </a:r>
            <a:r>
              <a:rPr lang="cs-CZ" altLang="cs-CZ" dirty="0"/>
              <a:t>gymnázium, vynikal v matematice, krásně kreslil, </a:t>
            </a:r>
            <a:r>
              <a:rPr lang="cs-CZ" altLang="cs-CZ" dirty="0" smtClean="0"/>
              <a:t>byl hudebně nadán</a:t>
            </a:r>
            <a:r>
              <a:rPr lang="cs-CZ" altLang="cs-CZ" dirty="0"/>
              <a:t>.</a:t>
            </a:r>
          </a:p>
          <a:p>
            <a:r>
              <a:rPr lang="cs-CZ" altLang="cs-CZ" dirty="0" smtClean="0"/>
              <a:t>Vystudoval </a:t>
            </a:r>
            <a:r>
              <a:rPr lang="cs-CZ" altLang="cs-CZ" dirty="0"/>
              <a:t>práva a filozofii - po studiích vykonával advokátní </a:t>
            </a:r>
            <a:r>
              <a:rPr lang="cs-CZ" altLang="cs-CZ" dirty="0" smtClean="0"/>
              <a:t>praxi.</a:t>
            </a:r>
          </a:p>
          <a:p>
            <a:r>
              <a:rPr lang="cs-CZ" altLang="cs-CZ" dirty="0" smtClean="0"/>
              <a:t>Byl to český </a:t>
            </a:r>
            <a:r>
              <a:rPr lang="cs-CZ" altLang="cs-CZ" dirty="0"/>
              <a:t>básník a prozaik, nejvýznamnější představitel českého </a:t>
            </a:r>
            <a:r>
              <a:rPr lang="cs-CZ" altLang="cs-CZ" dirty="0" smtClean="0"/>
              <a:t>romantismu.</a:t>
            </a:r>
            <a:endParaRPr lang="cs-CZ" altLang="cs-CZ" dirty="0"/>
          </a:p>
          <a:p>
            <a:r>
              <a:rPr lang="cs-CZ" altLang="cs-CZ" dirty="0"/>
              <a:t>Z</a:t>
            </a:r>
            <a:r>
              <a:rPr lang="cs-CZ" altLang="cs-CZ" dirty="0" smtClean="0"/>
              <a:t>akladatel </a:t>
            </a:r>
            <a:r>
              <a:rPr lang="cs-CZ" altLang="cs-CZ" dirty="0"/>
              <a:t>moderní české </a:t>
            </a:r>
            <a:r>
              <a:rPr lang="cs-CZ" altLang="cs-CZ" dirty="0" smtClean="0"/>
              <a:t>poezie.</a:t>
            </a:r>
          </a:p>
          <a:p>
            <a:r>
              <a:rPr lang="cs-CZ" dirty="0"/>
              <a:t>Zemřel 6. listopadu 1836 v </a:t>
            </a:r>
            <a:r>
              <a:rPr lang="cs-CZ" dirty="0" smtClean="0"/>
              <a:t>Litoměřicích ve svých</a:t>
            </a:r>
            <a:endParaRPr lang="cs-CZ" dirty="0"/>
          </a:p>
          <a:p>
            <a:pPr marL="0" indent="0">
              <a:buNone/>
            </a:pPr>
            <a:r>
              <a:rPr lang="cs-CZ" altLang="cs-CZ" dirty="0" smtClean="0"/>
              <a:t>    26 </a:t>
            </a:r>
            <a:r>
              <a:rPr lang="cs-CZ" altLang="cs-CZ" dirty="0"/>
              <a:t>letech po náhlém onemocnění (uvádí </a:t>
            </a:r>
            <a:r>
              <a:rPr lang="cs-CZ" altLang="cs-CZ" dirty="0" smtClean="0"/>
              <a:t>se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cholera</a:t>
            </a:r>
            <a:r>
              <a:rPr lang="cs-CZ" altLang="cs-CZ" dirty="0"/>
              <a:t>) - pohřeb se konal v den plánované </a:t>
            </a:r>
          </a:p>
          <a:p>
            <a:pPr marL="0" indent="0">
              <a:buNone/>
            </a:pPr>
            <a:r>
              <a:rPr lang="cs-CZ" altLang="cs-CZ" dirty="0" smtClean="0"/>
              <a:t>    svatby.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12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sal </a:t>
            </a:r>
            <a:r>
              <a:rPr lang="cs-CZ" altLang="cs-CZ" dirty="0"/>
              <a:t>si deník, který měl některé pasáže zašifrované (vlastní abeceda</a:t>
            </a:r>
            <a:r>
              <a:rPr lang="cs-CZ" altLang="cs-CZ" dirty="0" smtClean="0"/>
              <a:t>). </a:t>
            </a:r>
          </a:p>
          <a:p>
            <a:r>
              <a:rPr lang="cs-CZ" altLang="cs-CZ" dirty="0"/>
              <a:t>H</a:t>
            </a:r>
            <a:r>
              <a:rPr lang="cs-CZ" altLang="cs-CZ" dirty="0" smtClean="0"/>
              <a:t>odně </a:t>
            </a:r>
            <a:r>
              <a:rPr lang="cs-CZ" altLang="cs-CZ" dirty="0"/>
              <a:t>cestoval › nejčastěji pěšky (až do Itálie), nejraději na hory do Krkonoš a rád také do oblastí Doks a </a:t>
            </a:r>
            <a:r>
              <a:rPr lang="cs-CZ" altLang="cs-CZ" dirty="0" smtClean="0"/>
              <a:t>Bezdězu.</a:t>
            </a:r>
            <a:endParaRPr lang="cs-CZ" altLang="cs-CZ" dirty="0"/>
          </a:p>
          <a:p>
            <a:r>
              <a:rPr lang="cs-CZ" altLang="cs-CZ" dirty="0"/>
              <a:t>P</a:t>
            </a:r>
            <a:r>
              <a:rPr lang="cs-CZ" altLang="cs-CZ" dirty="0" smtClean="0"/>
              <a:t>ůsobil </a:t>
            </a:r>
            <a:r>
              <a:rPr lang="cs-CZ" altLang="cs-CZ" dirty="0"/>
              <a:t>v Kajetánském divadle, kde poznal Lori </a:t>
            </a:r>
            <a:r>
              <a:rPr lang="cs-CZ" altLang="cs-CZ" dirty="0" err="1"/>
              <a:t>Šomkovou</a:t>
            </a:r>
            <a:r>
              <a:rPr lang="cs-CZ" altLang="cs-CZ" dirty="0"/>
              <a:t> (hodná, naivní a jednoduchá dívka)</a:t>
            </a:r>
          </a:p>
          <a:p>
            <a:r>
              <a:rPr lang="cs-CZ" altLang="cs-CZ" dirty="0" smtClean="0"/>
              <a:t>Lori </a:t>
            </a:r>
            <a:r>
              <a:rPr lang="cs-CZ" altLang="cs-CZ" dirty="0"/>
              <a:t>je pohřbena na Vinohradském hřbitově                 (nápis na hrobě: Máchova Lori)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12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Máchovy kresby</a:t>
            </a:r>
            <a:endParaRPr lang="cs-CZ" dirty="0"/>
          </a:p>
        </p:txBody>
      </p:sp>
      <p:pic>
        <p:nvPicPr>
          <p:cNvPr id="1026" name="Picture 2" descr="C:\Users\Kantor\Desktop\Okor od SV, asi 1833 nebo 18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2" y="1844824"/>
            <a:ext cx="3921838" cy="321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ntor\Desktop\Zebrak od J, asi 1831 nebo 18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860" y="2636912"/>
            <a:ext cx="4273688" cy="335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40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Cikáni</a:t>
            </a:r>
            <a:r>
              <a:rPr lang="cs-CZ" sz="2400" dirty="0" smtClean="0"/>
              <a:t> </a:t>
            </a:r>
            <a:r>
              <a:rPr lang="cs-CZ" sz="2400" dirty="0"/>
              <a:t>- román </a:t>
            </a:r>
          </a:p>
          <a:p>
            <a:pPr marL="0" indent="0">
              <a:buNone/>
            </a:pPr>
            <a:r>
              <a:rPr lang="cs-CZ" sz="2400" b="1" dirty="0"/>
              <a:t>Obrazy ze života mého </a:t>
            </a:r>
            <a:r>
              <a:rPr lang="cs-CZ" sz="2400" dirty="0"/>
              <a:t>- kniha obsahuje dvě prózy: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</a:t>
            </a:r>
            <a:r>
              <a:rPr lang="cs-CZ" sz="2000" b="1" i="1" dirty="0" smtClean="0"/>
              <a:t>Večery </a:t>
            </a:r>
            <a:r>
              <a:rPr lang="cs-CZ" sz="2000" b="1" i="1" dirty="0"/>
              <a:t>na Bezdězu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</a:t>
            </a:r>
            <a:r>
              <a:rPr lang="cs-CZ" sz="2000" b="1" i="1" dirty="0" err="1" smtClean="0"/>
              <a:t>Marinka</a:t>
            </a:r>
            <a:r>
              <a:rPr lang="cs-CZ" sz="2000" dirty="0" smtClean="0"/>
              <a:t> </a:t>
            </a:r>
            <a:r>
              <a:rPr lang="cs-CZ" sz="2000" dirty="0"/>
              <a:t>–povídka, téma smrti mladé </a:t>
            </a:r>
            <a:r>
              <a:rPr lang="cs-CZ" sz="2000" dirty="0" smtClean="0"/>
              <a:t>dívky</a:t>
            </a:r>
            <a:endParaRPr lang="cs-CZ" sz="2000" dirty="0"/>
          </a:p>
          <a:p>
            <a:pPr marL="0" indent="0">
              <a:buNone/>
            </a:pPr>
            <a:r>
              <a:rPr lang="cs-CZ" sz="2400" b="1" dirty="0" err="1" smtClean="0"/>
              <a:t>Křivokla</a:t>
            </a:r>
            <a:r>
              <a:rPr lang="cs-CZ" sz="2400" dirty="0" err="1" smtClean="0"/>
              <a:t>d</a:t>
            </a:r>
            <a:r>
              <a:rPr lang="cs-CZ" sz="2400" dirty="0" smtClean="0"/>
              <a:t> – povídka</a:t>
            </a:r>
          </a:p>
          <a:p>
            <a:pPr marL="0" indent="0">
              <a:buNone/>
            </a:pPr>
            <a:r>
              <a:rPr lang="cs-CZ" sz="2400" b="1" dirty="0" smtClean="0"/>
              <a:t>Pouť </a:t>
            </a:r>
            <a:r>
              <a:rPr lang="cs-CZ" sz="2400" b="1" dirty="0"/>
              <a:t>krkonošská </a:t>
            </a:r>
            <a:r>
              <a:rPr lang="cs-CZ" sz="2400" dirty="0"/>
              <a:t>- básnická próza s romantickým motivem </a:t>
            </a:r>
            <a:r>
              <a:rPr lang="cs-CZ" sz="2400" dirty="0" smtClean="0"/>
              <a:t>			       poutníka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b="1" dirty="0" smtClean="0"/>
              <a:t>Deník </a:t>
            </a:r>
            <a:r>
              <a:rPr lang="cs-CZ" altLang="cs-CZ" sz="2400" b="1" dirty="0"/>
              <a:t>na cestě do</a:t>
            </a:r>
            <a:r>
              <a:rPr lang="cs-CZ" altLang="cs-CZ" sz="2400" dirty="0"/>
              <a:t> </a:t>
            </a:r>
            <a:r>
              <a:rPr lang="cs-CZ" altLang="cs-CZ" sz="2400" b="1" dirty="0" smtClean="0"/>
              <a:t>Itálie</a:t>
            </a:r>
            <a:r>
              <a:rPr lang="cs-CZ" altLang="cs-CZ" sz="2400" dirty="0" smtClean="0"/>
              <a:t> - deník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sz="2400" b="1" dirty="0"/>
              <a:t>Kat </a:t>
            </a:r>
            <a:r>
              <a:rPr lang="cs-CZ" sz="2400" dirty="0"/>
              <a:t>- </a:t>
            </a:r>
            <a:r>
              <a:rPr lang="cs-CZ" sz="2400" dirty="0" smtClean="0"/>
              <a:t>	původně </a:t>
            </a:r>
            <a:r>
              <a:rPr lang="cs-CZ" sz="2400" dirty="0"/>
              <a:t>plánovaný </a:t>
            </a:r>
            <a:r>
              <a:rPr lang="cs-CZ" sz="2400" dirty="0" smtClean="0"/>
              <a:t>čtyřdílný </a:t>
            </a:r>
            <a:r>
              <a:rPr lang="cs-CZ" sz="2400" dirty="0"/>
              <a:t>cyklus, dokončen byl ale  </a:t>
            </a:r>
            <a:r>
              <a:rPr lang="cs-CZ" sz="2400" dirty="0" smtClean="0"/>
              <a:t>    	pouze </a:t>
            </a:r>
            <a:r>
              <a:rPr lang="cs-CZ" sz="2400" dirty="0"/>
              <a:t>1. díl 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b="1" dirty="0" smtClean="0"/>
              <a:t>Máj - </a:t>
            </a:r>
            <a:r>
              <a:rPr lang="cs-CZ" altLang="cs-CZ" sz="2400" dirty="0" smtClean="0"/>
              <a:t>lyrickoepická </a:t>
            </a:r>
            <a:r>
              <a:rPr lang="cs-CZ" altLang="cs-CZ" sz="2400" dirty="0"/>
              <a:t>skladba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1271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Máj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altLang="cs-CZ" dirty="0"/>
              <a:t>byl jedinou knihou, která Máchovi vyšla za jeho </a:t>
            </a:r>
            <a:r>
              <a:rPr lang="cs-CZ" altLang="cs-CZ" dirty="0" smtClean="0"/>
              <a:t>života,</a:t>
            </a:r>
          </a:p>
          <a:p>
            <a:pPr>
              <a:lnSpc>
                <a:spcPct val="120000"/>
              </a:lnSpc>
            </a:pPr>
            <a:r>
              <a:rPr lang="cs-CZ" altLang="cs-CZ" dirty="0" smtClean="0"/>
              <a:t>v</a:t>
            </a:r>
            <a:r>
              <a:rPr lang="cs-CZ" dirty="0" smtClean="0"/>
              <a:t>e </a:t>
            </a:r>
            <a:r>
              <a:rPr lang="cs-CZ" dirty="0"/>
              <a:t>své době vyvolalo dílo vlnu odporu. Dílo bylo přijato kladně až později, generace májovců se k němu hlásí v 50. letech 19. století</a:t>
            </a:r>
            <a:r>
              <a:rPr lang="cs-CZ" dirty="0" smtClean="0"/>
              <a:t>.</a:t>
            </a:r>
            <a:endParaRPr lang="cs-CZ" altLang="cs-CZ" dirty="0"/>
          </a:p>
          <a:p>
            <a:pPr>
              <a:lnSpc>
                <a:spcPct val="120000"/>
              </a:lnSpc>
            </a:pPr>
            <a:r>
              <a:rPr lang="cs-CZ" altLang="cs-CZ" dirty="0" smtClean="0"/>
              <a:t>lyricko-epická </a:t>
            </a:r>
            <a:r>
              <a:rPr lang="cs-CZ" altLang="cs-CZ" dirty="0"/>
              <a:t>romantická báseň, skládá se ze </a:t>
            </a:r>
            <a:endParaRPr lang="cs-CZ" altLang="cs-CZ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</a:t>
            </a:r>
            <a:r>
              <a:rPr lang="cs-CZ" altLang="cs-CZ" dirty="0" smtClean="0"/>
              <a:t> </a:t>
            </a:r>
            <a:r>
              <a:rPr lang="cs-CZ" altLang="cs-CZ" dirty="0"/>
              <a:t>4 zpěvů a 2 intermezz (mezihra</a:t>
            </a:r>
            <a:r>
              <a:rPr lang="cs-CZ" altLang="cs-CZ" dirty="0" smtClean="0"/>
              <a:t>),</a:t>
            </a:r>
            <a:endParaRPr lang="cs-CZ" altLang="cs-CZ" dirty="0"/>
          </a:p>
          <a:p>
            <a:pPr>
              <a:lnSpc>
                <a:spcPct val="120000"/>
              </a:lnSpc>
            </a:pPr>
            <a:r>
              <a:rPr lang="cs-CZ" altLang="cs-CZ" dirty="0"/>
              <a:t>Osoby: Vilém, Hynek, Jarmila, farář, matka, </a:t>
            </a:r>
            <a:r>
              <a:rPr lang="cs-CZ" altLang="cs-CZ" dirty="0" smtClean="0"/>
              <a:t>poutník.</a:t>
            </a:r>
            <a:endParaRPr lang="cs-CZ" altLang="cs-CZ" dirty="0"/>
          </a:p>
          <a:p>
            <a:pPr>
              <a:lnSpc>
                <a:spcPct val="120000"/>
              </a:lnSpc>
            </a:pPr>
            <a:r>
              <a:rPr lang="cs-CZ" altLang="cs-CZ" dirty="0"/>
              <a:t>Děj se odehrává především v přírodě někde v okolí Bezdězu a Doks, ale také ve </a:t>
            </a:r>
            <a:r>
              <a:rPr lang="cs-CZ" altLang="cs-CZ" dirty="0" smtClean="0"/>
              <a:t>vězení.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84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1</a:t>
            </a:r>
            <a:r>
              <a:rPr lang="cs-CZ" dirty="0" smtClean="0"/>
              <a:t>. zpěv</a:t>
            </a:r>
            <a:r>
              <a:rPr lang="cs-CZ" dirty="0"/>
              <a:t>: Jarmila </a:t>
            </a:r>
            <a:r>
              <a:rPr lang="cs-CZ" dirty="0" smtClean="0"/>
              <a:t>čeká </a:t>
            </a:r>
            <a:r>
              <a:rPr lang="cs-CZ" dirty="0"/>
              <a:t>na skále u jezera na Viléma, místo něj ale připlouvá v loďce posel se zprávou, že Vilém </a:t>
            </a:r>
            <a:r>
              <a:rPr lang="cs-CZ" dirty="0" smtClean="0"/>
              <a:t>čeká </a:t>
            </a:r>
            <a:r>
              <a:rPr lang="cs-CZ" dirty="0"/>
              <a:t>ve vězení na popravu za vraždu svého otce, který Jarmilu svedl. Jarmila se utopí v jezeře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zpěv: Vilém </a:t>
            </a:r>
            <a:r>
              <a:rPr lang="cs-CZ" dirty="0" smtClean="0"/>
              <a:t>čeká </a:t>
            </a:r>
            <a:r>
              <a:rPr lang="cs-CZ" dirty="0"/>
              <a:t>ve vězení na svou popravu, která se má konat druhý den. Přemýšlí o smrti, </a:t>
            </a:r>
            <a:r>
              <a:rPr lang="cs-CZ" dirty="0" smtClean="0"/>
              <a:t>označuje </a:t>
            </a:r>
            <a:r>
              <a:rPr lang="cs-CZ" dirty="0"/>
              <a:t>ji jako prázdnotu, nicotu, která ho děsí.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err="1" smtClean="0"/>
              <a:t>mezizpěv</a:t>
            </a:r>
            <a:r>
              <a:rPr lang="cs-CZ" dirty="0" smtClean="0"/>
              <a:t>: </a:t>
            </a:r>
            <a:r>
              <a:rPr lang="cs-CZ" dirty="0"/>
              <a:t>Odehrává se na </a:t>
            </a:r>
            <a:r>
              <a:rPr lang="cs-CZ" dirty="0" smtClean="0"/>
              <a:t>půlnočním </a:t>
            </a:r>
            <a:r>
              <a:rPr lang="cs-CZ" dirty="0"/>
              <a:t>popravišti, sbor duchů se těší na </a:t>
            </a:r>
            <a:r>
              <a:rPr lang="cs-CZ" dirty="0" smtClean="0"/>
              <a:t>mrtvého.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. zpěv: Nastává den popravy, vězeň je veden na popraviště a cestou se </a:t>
            </a:r>
            <a:r>
              <a:rPr lang="cs-CZ" dirty="0" smtClean="0"/>
              <a:t>loučí </a:t>
            </a:r>
            <a:r>
              <a:rPr lang="cs-CZ" dirty="0"/>
              <a:t>se životem a se zemí, kterou </a:t>
            </a:r>
            <a:r>
              <a:rPr lang="cs-CZ" dirty="0" smtClean="0"/>
              <a:t>označuje </a:t>
            </a:r>
            <a:r>
              <a:rPr lang="cs-CZ" dirty="0"/>
              <a:t>jako kolébku i </a:t>
            </a:r>
            <a:r>
              <a:rPr lang="cs-CZ" dirty="0" smtClean="0"/>
              <a:t>hrob.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err="1"/>
              <a:t>mezizpěv</a:t>
            </a:r>
            <a:r>
              <a:rPr lang="cs-CZ" dirty="0"/>
              <a:t>: V lese oplakávají loupežníci Viléma, který byl jejich vůdcem. Velkou roli zde hraje i příroda, která je plná lásky a je v kontrastu s tragédií, která se odehrála.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</a:t>
            </a:r>
            <a:r>
              <a:rPr lang="cs-CZ" dirty="0"/>
              <a:t>. zpěv: Odehrává se několik let po smrti Viléma, poutník Hynek přichází na popraviště a vidí už jen jeho kosti. Dozvídá se celý příběh a přemýšlí nad životem („na tváři lehký smích, hluboký v srdci žal“).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64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 - ukázka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Byl pozdní večer - první máj -</a:t>
            </a:r>
            <a:br>
              <a:rPr lang="cs-CZ" altLang="cs-CZ" dirty="0"/>
            </a:br>
            <a:r>
              <a:rPr lang="cs-CZ" altLang="cs-CZ" dirty="0"/>
              <a:t>večerní máj - byl lásky čas.</a:t>
            </a:r>
            <a:br>
              <a:rPr lang="cs-CZ" altLang="cs-CZ" dirty="0"/>
            </a:br>
            <a:r>
              <a:rPr lang="cs-CZ" altLang="cs-CZ" dirty="0"/>
              <a:t>Hrdliččin zval ku lásce hlas,</a:t>
            </a:r>
            <a:br>
              <a:rPr lang="cs-CZ" altLang="cs-CZ" dirty="0"/>
            </a:br>
            <a:r>
              <a:rPr lang="cs-CZ" altLang="cs-CZ" dirty="0"/>
              <a:t>kde borový zaváněl háj.</a:t>
            </a:r>
            <a:br>
              <a:rPr lang="cs-CZ" altLang="cs-CZ" dirty="0"/>
            </a:br>
            <a:r>
              <a:rPr lang="cs-CZ" altLang="cs-CZ" dirty="0"/>
              <a:t>O lásce šeptal tichý mech;</a:t>
            </a:r>
            <a:br>
              <a:rPr lang="cs-CZ" altLang="cs-CZ" dirty="0"/>
            </a:br>
            <a:r>
              <a:rPr lang="cs-CZ" altLang="cs-CZ" dirty="0" err="1"/>
              <a:t>květoucí</a:t>
            </a:r>
            <a:r>
              <a:rPr lang="cs-CZ" altLang="cs-CZ" dirty="0"/>
              <a:t> strom lhal lásky žel,</a:t>
            </a:r>
            <a:br>
              <a:rPr lang="cs-CZ" altLang="cs-CZ" dirty="0"/>
            </a:br>
            <a:r>
              <a:rPr lang="cs-CZ" altLang="cs-CZ" dirty="0"/>
              <a:t>svou lásku slavík růži pěl,</a:t>
            </a:r>
            <a:br>
              <a:rPr lang="cs-CZ" altLang="cs-CZ" dirty="0"/>
            </a:br>
            <a:r>
              <a:rPr lang="cs-CZ" altLang="cs-CZ" dirty="0" err="1"/>
              <a:t>růžinu</a:t>
            </a:r>
            <a:r>
              <a:rPr lang="cs-CZ" altLang="cs-CZ" dirty="0"/>
              <a:t> jevil vonný vzdech.</a:t>
            </a:r>
            <a:br>
              <a:rPr lang="cs-CZ" altLang="cs-CZ" dirty="0"/>
            </a:br>
            <a:r>
              <a:rPr lang="cs-CZ" altLang="cs-CZ" dirty="0"/>
              <a:t>Jezero hladké v křovích stinných</a:t>
            </a:r>
            <a:br>
              <a:rPr lang="cs-CZ" altLang="cs-CZ" dirty="0"/>
            </a:br>
            <a:r>
              <a:rPr lang="cs-CZ" altLang="cs-CZ" dirty="0"/>
              <a:t>zvučelo temně tajný bol,</a:t>
            </a:r>
            <a:br>
              <a:rPr lang="cs-CZ" altLang="cs-CZ" dirty="0"/>
            </a:br>
            <a:r>
              <a:rPr lang="cs-CZ" altLang="cs-CZ" dirty="0"/>
              <a:t>břeh je objímal kol a kol;</a:t>
            </a:r>
            <a:br>
              <a:rPr lang="cs-CZ" altLang="cs-CZ" dirty="0"/>
            </a:br>
            <a:r>
              <a:rPr lang="cs-CZ" altLang="cs-CZ" dirty="0"/>
              <a:t>a slunce jasná světů jiných</a:t>
            </a:r>
            <a:br>
              <a:rPr lang="cs-CZ" altLang="cs-CZ" dirty="0"/>
            </a:br>
            <a:r>
              <a:rPr lang="cs-CZ" altLang="cs-CZ" dirty="0"/>
              <a:t>bloudila blankytnými pásky,</a:t>
            </a:r>
            <a:br>
              <a:rPr lang="cs-CZ" altLang="cs-CZ" dirty="0"/>
            </a:br>
            <a:r>
              <a:rPr lang="cs-CZ" altLang="cs-CZ" dirty="0"/>
              <a:t>planoucí tam co slzy lásky.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917" y="1340768"/>
            <a:ext cx="3491786" cy="474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1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filmového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www.youtube.com/watch?v=dtML-irEN6s</a:t>
            </a:r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924944"/>
            <a:ext cx="5377160" cy="260185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48881"/>
            <a:ext cx="2805912" cy="420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0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568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Karel Hynek Mácha</vt:lpstr>
      <vt:lpstr>ŽIVOT</vt:lpstr>
      <vt:lpstr>ŽIVOT</vt:lpstr>
      <vt:lpstr>Máchovy kresby</vt:lpstr>
      <vt:lpstr>DÍLO</vt:lpstr>
      <vt:lpstr>Máj</vt:lpstr>
      <vt:lpstr> </vt:lpstr>
      <vt:lpstr>Máj - ukázka</vt:lpstr>
      <vt:lpstr>Ukázka z filmového zpracování</vt:lpstr>
      <vt:lpstr>???Kvíz???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Kantor</dc:creator>
  <cp:lastModifiedBy>Kantor</cp:lastModifiedBy>
  <cp:revision>13</cp:revision>
  <dcterms:created xsi:type="dcterms:W3CDTF">2020-05-05T18:35:52Z</dcterms:created>
  <dcterms:modified xsi:type="dcterms:W3CDTF">2020-05-21T19:36:16Z</dcterms:modified>
</cp:coreProperties>
</file>