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veat" charset="-18"/>
      <p:regular r:id="rId32"/>
      <p:bold r:id="rId33"/>
    </p:embeddedFont>
    <p:embeddedFont>
      <p:font typeface="Oswald" charset="-18"/>
      <p:regular r:id="rId34"/>
      <p:bold r:id="rId35"/>
    </p:embeddedFont>
    <p:embeddedFont>
      <p:font typeface="Source Code Pro" charset="0"/>
      <p:regular r:id="rId36"/>
      <p:bold r:id="rId37"/>
      <p:italic r:id="rId38"/>
      <p:boldItalic r:id="rId39"/>
    </p:embeddedFont>
    <p:embeddedFont>
      <p:font typeface="Georgia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-78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120499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238c3d23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238c3d23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238c3d23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238c3d23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238c3d23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238c3d23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238c3d23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238c3d23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238c3d23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238c3d23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238c3d23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238c3d23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238c3d23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238c3d23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238c3d23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238c3d23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2626ee78e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2626ee78e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2626ee78e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2626ee78e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22124b31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22124b31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2626ee78e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2626ee78e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2626ee78e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2626ee78e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238c3d23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238c3d23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238c3d23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238c3d23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238c3d23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238c3d23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238c3d23b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238c3d23b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238c3d23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238c3d23b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2626ee78e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2626ee78e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2626ee78e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2626ee78e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238c3d23b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238c3d23b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238c3d23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238c3d23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238c3d23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238c3d23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238c3d23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238c3d23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238c3d23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238c3d23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238c3d23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238c3d23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238c3d23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238c3d23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238c3d23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238c3d23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youtube.com/watch?v=NGsdzo-ZVTY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q=budweisers+budvar+logo&amp;tbm=isch&amp;ved=2ahUKEwji0LGp_b_oAhUdgM4BHbCVDVgQ2-cCegQIABAA&amp;oq=budwei&amp;gs_lcp=CgNpbWcQARgBMgIIADICCAAyAggAMgIIADICCAAyAggAMgIIADICCAAyAggAMgIIADoHCCMQ6gIQJzoFCAAQgwE6BAgAEENQ74UsWMqXLGDppixoAHAAeACAAXSIAa8FkgEDNi4xmAEAoAEBqgELZ3dzLXdpei1pbWewAQo&amp;sclient=img&amp;ei=CLyAXuKsLZ2Aur4PsKu2wAU&amp;bih=602&amp;biw=1218&amp;tbs=sur:f&amp;hl=cs#imgrc=wIgS1UuJP9inDM" TargetMode="External"/><Relationship Id="rId3" Type="http://schemas.openxmlformats.org/officeDocument/2006/relationships/hyperlink" Target="https://www.google.com/search?q=jiho%C4%8Desk%C3%BD+kraj+vlajka&amp;tbm=isch&amp;ved=2ahUKEwjZycjYt7_oAhUN_BoKHbINDwkQ2-cCegQIABAA&amp;oq=jiho%C4%8Desk%C3%BD+kraj+vlajka&amp;gs_lcp=CgNpbWcQAzIECCMQJzoCCAA6BAgAEBhQ0J8DWNGrA2D4rgNoAHAAeACAAZEBiAHpBpIBAzAuN5gBAKABAaoBC2d3cy13aXotaW1n&amp;sclient=img&amp;ei=BXOAXpmzDI34a7KbvEg&amp;bih=602&amp;biw=1218&amp;tbs=sur:f&amp;hl=cs#imgrc=zHdd-d6Gzp6AlM" TargetMode="External"/><Relationship Id="rId7" Type="http://schemas.openxmlformats.org/officeDocument/2006/relationships/hyperlink" Target="https://www.google.cz/search?q=cute%20carp&amp;tbm=isch&amp;hl=cs&amp;hl=cs&amp;tbs=sur:f&amp;ved=0CAQQpwVqFwoTCNCAlan9v-gCFQAAAAAdAAAAABAC&amp;biw=1218&amp;bih=602#imgrc=trwBRkPFBPDxz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cs/photos/kapr-koi-ryby-voda-rybn%C3%ADk-440630/" TargetMode="External"/><Relationship Id="rId5" Type="http://schemas.openxmlformats.org/officeDocument/2006/relationships/hyperlink" Target="https://www.google.com/search?q=jiho%C4%8Desk%C3%BD%20kraj&amp;tbm=isch&amp;tbs=sur:f&amp;hl=cs&amp;ved=0CAQQpwVqFwoTCOCq4b-3v-gCFQAAAAAdAAAAABAC&amp;biw=1218&amp;bih=602#imgrc=W3UmLkPZ-TzGvM" TargetMode="External"/><Relationship Id="rId10" Type="http://schemas.openxmlformats.org/officeDocument/2006/relationships/hyperlink" Target="https://www.google.cz/search?q=kratochv%C3%ADle+z%C3%A1mek&amp;tbm=isch&amp;ved=2ahUKEwiYtP7dgMDoAhXU44UKHcpMDa8Q2-cCegQIABAA&amp;oq=krato&amp;gs_lcp=CgNpbWcQARgAMgQIABBDMgIIADICCAAyAggAMgQIABBDMgIIADICCAAyAggAMgIIADICCAA6BwgjEOoCECc6BAgjECdQ9J8IWL2xCGCAvQhoAHAAeACAAZABiAHxBZIBAzAuNpgBAKABAaoBC2d3cy13aXotaW1nsAEK&amp;sclient=img&amp;ei=nL-AXpj2FdTHlwTKmbX4Cg&amp;bih=602&amp;biw=1218&amp;tbs=sur:f&amp;hl=cs#imgrc=1JDGNZ3MxHxKFM" TargetMode="External"/><Relationship Id="rId4" Type="http://schemas.openxmlformats.org/officeDocument/2006/relationships/hyperlink" Target="https://www.google.com/search?q=jiho%C4%8Desk%C3%BD+kraj+znak&amp;tbm=isch&amp;ved=2ahUKEwiTr82_t7_oAhUH_RoKHaHoBawQ2-cCegQIABAA&amp;oq=jiho%C4%8Desk%C3%BD+kraj+znak&amp;gs_lcp=CgNpbWcQAzIECCMQJzIECAAQGDoCCAA6BAgAEEM6BggAEAgQHlCY9QJYxv0CYN__AmgAcAB4AIABgwGIAbIEkgEDMS40mAEAoAEBqgELZ3dzLXdpei1pbWc&amp;sclient=img&amp;ei=0HKAXpOHNIf6a6HRl-AK&amp;bih=602&amp;biw=1218&amp;tbs=sur:f&amp;hl=cs#imgrc=9Mavum71h1mz0M" TargetMode="External"/><Relationship Id="rId9" Type="http://schemas.openxmlformats.org/officeDocument/2006/relationships/hyperlink" Target="https://www.google.cz/search?q=hlubok%C3%A1+nad+vltavou+z%C3%A1mek&amp;tbm=isch&amp;ved=2ahUKEwjmh_qEgMDoAhUYKhoKHVVmDQkQ2-cCegQIABAA&amp;oq=Hlubok%C3%A1+&amp;gs_lcp=CgNpbWcQARgBMgIIADICCAAyAggAMgIIADICCAAyAggAMgIIADICCAAyAggAMgIIADoHCCMQ6gIQJzoECCMQJzoECAAQQzoFCAAQgwFQkPEKWPGJC2DFmwtoAHAAeACAAbYBiAHJCJIBAzMuNpgBAKABAaoBC2d3cy13aXotaW1nsAEK&amp;sclient=i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q=Hola%C5%A1ovice&amp;tbm=isch&amp;ved=2ahUKEwiQ0_-SisDoAhXE_IUKHX3WCfgQ2-cCegQIABAA&amp;oq=Hola%C5%A1ovice&amp;gs_lcp=CgNpbWcQAzIECCMQJzICCAAyAggAMgIIADICCAAyAggAMgIIADICCAAyAggAMgIIAFDqCljqCmCvDWgAcAB4AIABZIgBZJIBAzAuMZgBAKABAaoBC2d3cy13aXotaW1n&amp;sclient=img&amp;ei=e8mAXtCpG8T5lwT9rKfADw&amp;bih=6" TargetMode="External"/><Relationship Id="rId3" Type="http://schemas.openxmlformats.org/officeDocument/2006/relationships/hyperlink" Target="https://www.google.cz/search?q=ro%C5%BEmber&amp;tbm=isch&amp;hl=cs&amp;hl=cs&amp;tbs=sur:f&amp;ved=0CAQQpwVqFwoTCPDj69eCwOgCFQAAAAAdAAAAABAC&amp;biw=1218&amp;bih=602#imgrc=K--bIBMisrgQVM" TargetMode="External"/><Relationship Id="rId7" Type="http://schemas.openxmlformats.org/officeDocument/2006/relationships/hyperlink" Target="https://www.google.cz/search?q=zv%C3%ADkov&amp;tbm=isch&amp;ved=2ahUKEwi7mNGDhcDoAhUC_4UKHW_YBFsQ2-cCegQIABAA&amp;oq=zv%C3%ADko&amp;gs_lcp=CgNpbWcQARgAMgIIADICCAAyAggAMgIIADICCAAyAggAMgIIADICCAAyAggAMgIIADoHCCMQ6gIQJzoECCMQJzoECAAQQ1COiQRY3KEEYJKvBGgAcAB4AIABbIgB2ASSAQMyLjSYAQCgAQGqAQtnd3Mtd2l6LWltZ7ABCg&amp;sclient=img&amp;ei=HcSAXvuVA4L-lwTvsJPYBQ&amp;bih=602&amp;biw=1218&amp;tbs=sur:f&amp;hl=cs#imgrc=_dFcLuGLgVHAJ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z/search?q=land%C5%A1tejn&amp;tbm=isch&amp;ved=2ahUKEwjwmb_qhMDoAhUObRoKHfDMCRoQ2-cCegQIABAA&amp;oq=Land%C5%A1t&amp;gs_lcp=CgNpbWcQARgAMgIIADICCAAyAggAMgYIABAFEB4yBAgAEBgyBAgAEBgyBAgAEBgyBAgAEBgyBAgAEBgyBAgAEBg6BwgjEOoCECc6BAgjECc6BAgAEEM6BAgAEB5Qp94CWN36AmD-hQNoAHAAeACAAX2IAb0FkgEDNS4ymAEAoAEBqgELZ3dzLXdpei1pbWewAQo&amp;sclient=img&amp;ei=6MOAXvCFFI7aafCZp9AB&amp;bih=602&amp;biw=1218&amp;tbs=sur:f&amp;hl=cs#imgrc=-Jx5mGBxmtR6oM" TargetMode="External"/><Relationship Id="rId5" Type="http://schemas.openxmlformats.org/officeDocument/2006/relationships/hyperlink" Target="https://www.google.cz/search?q=%C4%8Derven%C3%A1%20lhota&amp;tbm=isch&amp;hl=cs&amp;hl=cs&amp;tbs=sur:f&amp;ved=0CAQQpwVqFwoTCOij1emEwOgCFQAAAAAdAAAAABAC&amp;biw=1218&amp;bih=602#imgrc=bCqVauMhqdiyuM" TargetMode="External"/><Relationship Id="rId4" Type="http://schemas.openxmlformats.org/officeDocument/2006/relationships/hyperlink" Target="https://www.google.cz/search?q=nov%C3%A9+hrady+z%C3%A1mek+&amp;tbm=isch&amp;ved=2ahUKEwi36_6EhMDoAhUHZRoKHTw3CRgQ2-cCegQIABAA&amp;oq=nov%C3%A9+hrady+z%C3%A1mek+&amp;gs_lcp=CgNpbWcQAzICCAAyBAgAEB4yBggAEAgQHjIGCAAQCBAeMgQIABAYOgQIIxAnOgQIABBDUO1FWK1WYJpYaABwAHgAgAHfAogB2QiSAQc0LjEuMC4ymAEAoAEBqgELZ3dzLXdpei1pbWc&amp;sclient=img&amp;ei=E8OAXveVHIfKabzupMAB&amp;bih=602&amp;biw=1218&amp;tbs=sur:f&amp;hl=cs#imgrc=f5d6zpc_qg85aM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tlaspiv.cz/?page=detail&amp;beer_id=70" TargetMode="External"/><Relationship Id="rId13" Type="http://schemas.openxmlformats.org/officeDocument/2006/relationships/hyperlink" Target="https://pixabay.com/cs/photos/kapr-koi-ryby-voda-rybn%C3%ADk-440630/" TargetMode="External"/><Relationship Id="rId3" Type="http://schemas.openxmlformats.org/officeDocument/2006/relationships/hyperlink" Target="https://www.google.cz/search?q=hola%C5%A1ovice+&amp;tbm=isch&amp;ved=2ahUKEwjIwr6Ci8DoAhVF3RoKHUILBmYQ2-cCegQIABAA&amp;oq=hola%C5%A1ovice+&amp;gs_lcp=CgNpbWcQAzIECCMQJzICCAAyAggAMgIIADICCAAyAggAMgIIADICCAAyAggAMgIIAFD5EFj5EGC9EmgAcAB4AIABX4gBX5IBATGYAQCgAQGqAQtnd3Mtd2l6LWltZw&amp;sclient=img&amp;ei=ZcqAXoj8D8W6a8KWmLAG&amp;bih=602&amp;biw=1218&amp;tbs=sur:f&amp;hl=cs#imgrc=0KvlmzNiucW-lM" TargetMode="External"/><Relationship Id="rId7" Type="http://schemas.openxmlformats.org/officeDocument/2006/relationships/hyperlink" Target="https://cs.wikipedia.org/wiki/Budweiser_Budvar#Souvisej%C3%ADc%C3%AD_%C4%8Dl%C3%A1nky" TargetMode="External"/><Relationship Id="rId12" Type="http://schemas.openxmlformats.org/officeDocument/2006/relationships/hyperlink" Target="https://www.mistopisy.cz/pruvodce/obec/6954/prachatice/pamatky-turistika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p.kraj-jihocesky.cz/rybnikarstvi.html" TargetMode="External"/><Relationship Id="rId11" Type="http://schemas.openxmlformats.org/officeDocument/2006/relationships/hyperlink" Target="https://www.jh.cz/cs/mesto/zakladni-informace.html" TargetMode="External"/><Relationship Id="rId5" Type="http://schemas.openxmlformats.org/officeDocument/2006/relationships/hyperlink" Target="https://www.jiznicechy.cz/pohodove/jizni-cechy-ve-filmu" TargetMode="External"/><Relationship Id="rId10" Type="http://schemas.openxmlformats.org/officeDocument/2006/relationships/hyperlink" Target="https://www.unesco-czech.cz/holasovice/predstaveni/#page_start" TargetMode="External"/><Relationship Id="rId4" Type="http://schemas.openxmlformats.org/officeDocument/2006/relationships/hyperlink" Target="https://www.google.cz/search?q=%C4%8Desk%C3%BD+krumlov&amp;tbm=isch&amp;ved=2ahUKEwjGitGEi8DoAhUMw4UKHVWwBrIQ2-cCegQIABAA&amp;oq=%C4%8Desk%C3%BD&amp;gs_lcp=CgNpbWcQARgAMgIIADICCAAyAggAMgIIADICCAAyAggAMgIIADICCAAyAggAMgIIADoHCCMQ6gIQJzoECCMQJzoECAAQQ1Dy6AtYovoLYNmGDGgAcAB4AIAB2QGIAaEGkgEFMi4zLjGYAQCgAQGqAQtnd3Mtd2l6LWltZ7ABCg&amp;sclient=img&amp;ei=acqAXoayLoyGlwTV4JqQCw&amp;bih=602&amp;biw=1218&amp;tbs=sur:f&amp;hl=cs#imgrc=WKd2x_QTe-CgkM" TargetMode="External"/><Relationship Id="rId9" Type="http://schemas.openxmlformats.org/officeDocument/2006/relationships/hyperlink" Target="https://www.unesco-czech.cz/cesky-krumlov/predstaveni/#page_start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q=d%C5%99evorubci&amp;tbm=isch&amp;ved=2ahUKEwjT1_-TwsToAhVJ_hQKHWUjA3wQ2-cCegQIABAA&amp;oq=d%C5%99evor&amp;gs_lcp=CgNpbWcQARgCMgIIADICCAAyAggAMgIIADICCAAyAggAMgIIADICCAAyAggAMgIIADoHCCMQ6gIQJ1Cp1RpY7f4cYM6aHWgDcAB4AIABhwGIAbsFkgEDMC42mAEAoAEBqgELZ3dzLXdpei1pbWewAQo&amp;sclient=img&amp;ei=FB2DXtP9Ncn8U-XGjOAH&amp;bih=683&amp;biw=1280&amp;hl=cs#imgrc=MMJF1beNYgChmM&amp;imgdii=3sCsnEoxOiIDTM" TargetMode="External"/><Relationship Id="rId3" Type="http://schemas.openxmlformats.org/officeDocument/2006/relationships/hyperlink" Target="https://www.google.cz/search?q=%C5%A1umava+hory&amp;tbm=isch&amp;ved=2ahUKEwj2vZ3XvMToAhWFxBQKHXsIAv8Q2-cCegQIABAA&amp;oq=%C5%A1umava+ho&amp;gs_lcp=CgNpbWcQARgAMgIIADIECAAQHjIGCAAQCBAeMgYIABAIEB4yBggAEAgQHjIGCAAQCBAeMgYIABAIEB4yBggAEAgQHjIGCAAQCBAeMgYIABAIEB46BAgAEENQz50DWMq2A2CJygNoAXAAeACAAXaIAagDkgEDMC40mAEAoAEBqgELZ3dzLXdpei1pbWc&amp;sclient=img&amp;ei=VxeDXra2EIWJU_uQiPgP&amp;bih=683&amp;biw=1280#imgrc=-4TZnjQyhq-RhM&amp;imgdii=P6z0bh7eQieWOM" TargetMode="External"/><Relationship Id="rId7" Type="http://schemas.openxmlformats.org/officeDocument/2006/relationships/hyperlink" Target="https://www.google.cz/search?q=pam%C3%A1tkov%C3%A1+rezervace+t%C3%A1bor&amp;hl=cs&amp;sxsrf=ALeKk03h-_x0VLtnMprG0zHj98RhHan6bg:1585650962367&amp;source=lnms&amp;tbm=isch&amp;sa=X&amp;ved=2ahUKEwjW1OWSwsToAhXDzaQKHRYCDS4Q_AUoAXoECAwQAw&amp;biw=1280&amp;bih=683#imgrc=e9PmI7y1cjlSf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s.wikipedia.org/wiki/Jiho%C4%8Desk%C3%BD_kraj" TargetMode="External"/><Relationship Id="rId5" Type="http://schemas.openxmlformats.org/officeDocument/2006/relationships/hyperlink" Target="https://cs.wikipedia.org/wiki/%C5%A0umava" TargetMode="External"/><Relationship Id="rId4" Type="http://schemas.openxmlformats.org/officeDocument/2006/relationships/hyperlink" Target="https://www.google.cz/search?q=%C5%A1umava+&amp;tbm=isch&amp;ved=2ahUKEwiPueP1vMToAhUPCxQKHY_MBSoQ2-cCegQIABAA&amp;oq=%C5%A1umava+&amp;gs_lcp=CgNpbWcQAzIECAAQQzICCAAyAggAMgIIADICCAAyAggAMgIIADICCAAyAggAMgIIAFCe7DJYnuwyYLD6MmgAcAB4AIABlwGIAZcBkgEDMC4xmAEAoAEBqgELZ3dzLXdpei1pbWc&amp;sclient=img&amp;ei=lxeDXs-RFI-WUI-Zl9AC&amp;bih=683&amp;biw=1280#imgrc=yx2-bIO7DEP7iM" TargetMode="External"/><Relationship Id="rId9" Type="http://schemas.openxmlformats.org/officeDocument/2006/relationships/hyperlink" Target="https://www.google.cz/search?q=krajina&amp;tbm=isch&amp;ved=2ahUKEwiU6_35w8ToAhUB1OAKHYBzCvwQ2-cCegQIABAA&amp;oq=krajina&amp;gs_lcp=CgNpbWcQAzICCAAyAggAMgIIADICCAAyAggAMgIIADICCAAyAggAMgIIADICCAA6BwgjEOoCECc6BAgjECc6BQgAEIMBUJe0HVjd_x1g5qEeaANwAHgAgAGEAYgBiAaSAQMxLjaYAQCgAQGqAQtnd3Mtd2l6LWltZ7ABCg&amp;sclient=img&amp;ei=9x6DXtSTDIGogweA56ngDw&amp;bih=683&amp;biw=1280&amp;hl=cs#imgrc=-d1WLTaPOHOgD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%C5%A1%C3%ADpkov%C3%A1+r%C5%AF%C5%BEenka+t%C5%99i+brat%C5%99i+&amp;tbm=isch&amp;ved=2ahUKEwi8gKW7kMXoAhVH2xoKHcs3CV0Q2-cCegQIABAA&amp;oq=%C5%A1%C3%ADpkov%C3%A1+r%C5%AF%C5%BEenka+t%C5%99i+brat%C5%99i+&amp;gs_lcp=CgNpbWcQAzIECCMQJzIECAAQHjIECAAQGFCT6wFYk-sBYNrsAWgAcAB4AIABXYgBXZIBATGYAQCgAQGqAQtnd3Mtd2l6LWltZw&amp;sclient=img&amp;ei=MW-DXvyjD8e2a8vvpOgF&amp;bih=602&amp;biw=1231#imgrc=-Dkr2IdcsCjllM&amp;imgdii=3rF1--p5_LO8gM" TargetMode="External"/><Relationship Id="rId3" Type="http://schemas.openxmlformats.org/officeDocument/2006/relationships/hyperlink" Target="https://www.google.com/search?q=z%C3%A1mek+Hlubok%C3%A1+nad+Vltavou+expozice+kuchyn%C4%9B&amp;tbm=isch&amp;ved=2ahUKEwj8n9SqjsXoAhVN0RoKHZWqAMAQ2-cCegQIABAA&amp;oq=z%C3%A1mek+Hlubok%C3%A1+nad+Vltavou+expozice+kuchyn%C4%9B&amp;gs_lcp=CgNpbWcQA1CIowZY6cMGYKHIBmgAcAB4AYABsQWIAb0UkgELMS4xLjEuMS4xLjKYAQCgAQGqAQtnd3Mtd2l6LWltZw&amp;sclient=img&amp;ei=9WyDXrzRHs2ia5XVgoAM#imgrc=WH1jirwtLgWo3M" TargetMode="External"/><Relationship Id="rId7" Type="http://schemas.openxmlformats.org/officeDocument/2006/relationships/hyperlink" Target="https://www.google.com/search?q=Hlubok%C3%A1+nad+Vltavou+z%C3%A1mek+&amp;tbm=isch&amp;ved=2ahUKEwj167vlncXoAhXXwYUKHSgdBpEQ2-cCegQIABAA&amp;oq=Hlubok%C3%A1+nad+Vltavou+z%C3%A1mek+&amp;gs_lcp=CgNpbWcQA1DrhA1Y64QNYOWFDWgAcAB4AIABAIgBAJIBAJgBAKABAaoBC2d3cy13aXotaW1n&amp;sclient=img&amp;ei=K32DXrWqFteDlwSoupiICQ&amp;bih=602&amp;biw=1218&amp;hl=cs#imgrc=GuImZiYkkH6L3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search?q=Hlubok%C3%A1+nad+Vltavou+z%C3%A1mek+se+shora&amp;tbm=isch&amp;ved=2ahUKEwjzkvXdncXoAhVFEhoKHbnZA5MQ2-cCegQIABAA&amp;oq=Hlubok%C3%A1+nad+Vltavou+z%C3%A1mek+se+shora&amp;gs_lcp=CgNpbWcQAzoECAAQHjoGCAAQCBAeOgQIABAYUIE-WLlmYMFoaAFwAHgAgAHQAYgBhwmSAQU1LjQuMZgBAKABAaoBC2d3cy13aXotaW1n&amp;sclient=img&amp;ei=G32DXrOZIMWkaLmzj5gJ&amp;bih=602&amp;biw=1218&amp;hl=cs#imgrc=J1RRlqKV8uwnuM" TargetMode="External"/><Relationship Id="rId5" Type="http://schemas.openxmlformats.org/officeDocument/2006/relationships/hyperlink" Target="https://www.google.com/search?q=z%C3%A1mek+Hlubok%C3%A1+nad+Vltavou+expozice&amp;tbm=isch&amp;ved=2ahUKEwis0qGijsXoAhWa_IUKHU4mDFQQ2-cCegQIABAA#imgrc=fyMk-fmRgiEhaM" TargetMode="External"/><Relationship Id="rId4" Type="http://schemas.openxmlformats.org/officeDocument/2006/relationships/hyperlink" Target="https://www.google.com/search?q=z%C3%A1mek+Hlubok%C3%A1+nad+Vltavou+expozice&amp;tbm=isch&amp;ved=2ahUKEwis0qGijsXoAhWa_IUKHU4mDFQQ2-cCegQIABAA#imgrc=fyMk-fmRgiEhaM&amp;imgdii=iDNoEBMTKjDYAM" TargetMode="External"/><Relationship Id="rId9" Type="http://schemas.openxmlformats.org/officeDocument/2006/relationships/hyperlink" Target="https://www.google.com/search?q=%C5%A1%C3%ADpkov%C3%A1+r%C5%AF%C5%BEenka+t%C5%99i+brat%C5%99i+&amp;tbm=isch&amp;ved=2ahUKEwi8gKW7kMXoAhVH2xoKHcs3CV0Q2-cCegQIABAA&amp;oq=%C5%A1%C3%ADpkov%C3%A1+r%C5%AF%C5%BEenka+t%C5%99i+brat%C5%99i+&amp;gs_lcp=CgNpbWcQAzIECCMQJzIECAAQHjIECAAQGFCT6wFYk-sBYNrsAWgAcAB4AIABXYgBXZIBATGYAQCgAQGqAQtnd3Mtd2l6LWltZw&amp;sclient=img&amp;ei=MW-DXvyjD8e2a8vvpOgF&amp;bih=602&amp;biw=1231#imgrc=3bBUmk0OZAChJ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search?q=budweisers+budvar&amp;tbm=isch&amp;ved=2ahUKEwjH1JOAo8XoAhUG9hoKHSTlCIAQ2-cCegQIABAA&amp;oq=budweiser&amp;gs_lcp=CgNpbWcQARgBMgQIIxAnMgIIADICCAAyAggAMgIIADICCAAyAggAMgIIADoHCCMQ6gIQJ1DE6CFYmIkiYL2UImgAcAB4AIABwAKIAfMJkgEHMy42LjAuMZgBAKABAaoBC2d3cy13aXotaW1nsAEK&amp;sclient=img&amp;ei=oYKDXoeAH4bsa6TKo4AI&amp;bih=683&amp;biw=1280&amp;hl=cs#imgrc=QwluQzY2TGBWHM" TargetMode="External"/><Relationship Id="rId3" Type="http://schemas.openxmlformats.org/officeDocument/2006/relationships/hyperlink" Target="https://www.google.com/search?q=py%C5%A1n%C3%A1+princezna&amp;tbm=isch&amp;ved=2ahUKEwi7zcW3j8XoAhVG3RoKHe8TD04Q2-cCegQIABAA&amp;oq=py%C5%A1&amp;gs_lcp=CgNpbWcQARgAMgIIADICCAAyAggAMgIIADICCAAyAggAMgIIADICCAAyAggAMgIIADoHCCMQ6gIQJzoFCAAQgwE6BAgjECc6BAgAEENQi_cIWODNCWDV1wloA3AAeACAAd8DiAHYDJIBCTIuNS4xLjAuMZgBAKABAaoBC2d3cy13aXotaW1nsAEK&amp;sclient=img&amp;ei=HG6DXrvPOsa6a--nvPAE&amp;bih=602&amp;biw=1231#imgrc=l0eoQkpBHn9qOM" TargetMode="External"/><Relationship Id="rId7" Type="http://schemas.openxmlformats.org/officeDocument/2006/relationships/hyperlink" Target="https://www.google.com/search?q=lipno&amp;tbm=isch&amp;ved=2ahUKEwjZ85mXocXoAhVD4hoKHYiWCq4Q2-cCegQIABAA&amp;oq=lipno&amp;gs_lcp=CgNpbWcQAzICCAAyAggAMgIIADICCAAyAggAMgIIADICCAAyAggAMgIIADICCAA6BwgjEOoCECc6BAgjECc6BQgAEIMBUOjwIFjc_CBggYMhaABwAHgAgAF2iAHyBJIBAzIuNJgBAKABAaoBC2d3cy13aXotaW1nsAEK&amp;sclient=img&amp;ei=uICDXtm3O8PEa4itqvAK&amp;bih=602&amp;biw=1231#imgrc=OX9RVqMk0KIar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search?q=pan+tau+claudiie&amp;tbm=isch&amp;ved=2ahUKEwii4bfnocXoAhUM0BoKHeHeCvoQ2-cCegQIABAA#imgrc=RfnznkE3t9BBgM" TargetMode="External"/><Relationship Id="rId5" Type="http://schemas.openxmlformats.org/officeDocument/2006/relationships/hyperlink" Target="https://www.google.com/search?q=pan+tau+claudiie&amp;tbm=isch&amp;ved=2ahUKEwii4bfnocXoAhUM0BoKHeHeCvoQ2-cCegQIABAA#imgrc=LNFGGGIY68LiEM" TargetMode="External"/><Relationship Id="rId4" Type="http://schemas.openxmlformats.org/officeDocument/2006/relationships/hyperlink" Target="https://www.google.com/search?q=py%C5%A1n%C3%A1+princezna&amp;tbm=isch&amp;ved=2ahUKEwi7zcW3j8XoAhVG3RoKHe8TD04Q2-cCegQIABAA&amp;oq=py%C5%A1&amp;gs_lcp=CgNpbWcQARgAMgIIADICCAAyAggAMgIIADICCAAyAggAMgIIADICCAAyAggAMgIIADoHCCMQ6gIQJzoFCAAQgwE6BAgjECc6BAgAEENQi_cIWODNCWDV1wloA3AAeACAAd8DiAHYDJIBCTIuNS4xLjAuMZgBAKABAaoBC2d3cy13aXotaW1nsAEK&amp;sclient=img&amp;ei=HG6DXrvPOsa6a--nvPAE&amp;bih=602&amp;biw=1231#imgrc=Z-b4NW5wBSz1j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Velk%C3%BD_Javor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hyperlink" Target="https://cs.wikipedia.org/wiki/Plech%C3%BD" TargetMode="External"/><Relationship Id="rId4" Type="http://schemas.openxmlformats.org/officeDocument/2006/relationships/hyperlink" Target="https://cs.wikipedia.org/wiki/Rokla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Jihočeský Kraj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Karolína Tararíková, Karolína Cudziková. 8.C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Budweiser budvar-Historie pivovaru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Jméno Budweiser nese větší počet pivních etiket, než jakékoli jiné jméno na světě.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Historie pivovaru v Českých Budějovicích má na tom také svouji zásluhu.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Historie pivovaru začína již za Rakousko-Uherska na sklonku 19.století.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V té době byli České Budějovice městem dvou národností, a to Čechů a Němců.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V té době byl nejdůležitějším pivovarem 100 let starý Samson který byl v rukou němců.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Na protest proti německé nadvládě založila skupina českých nacionalistou v roce 1895 český pivovar Budějovický Budvar.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3" name="Google Shape;143;p22" descr="Soubor:Budweiser Budvar logo.svg – Wikipedi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30303">
            <a:off x="5660050" y="224213"/>
            <a:ext cx="3076575" cy="11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5934500" y="1020275"/>
            <a:ext cx="11703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6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5" name="Google Shape;145;p22" descr="Budvar – pivo z Českých Budějov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8360">
            <a:off x="8116150" y="3000968"/>
            <a:ext cx="591549" cy="210168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 rot="-4653421">
            <a:off x="7115111" y="3931850"/>
            <a:ext cx="1585850" cy="23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34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Hrady a zámky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0" y="14259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Hluboká nad Vltavou.(1)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Kratochvíle.(2)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Rožmberk.(3)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Nové Hrady.(4)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3" name="Google Shape;153;p23" descr="File:Hluboká nad Vltavou, zámek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00" y="0"/>
            <a:ext cx="3028999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 rot="-5400000">
            <a:off x="5179150" y="1083475"/>
            <a:ext cx="16002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7 (1)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5" name="Google Shape;155;p23" descr="Kratochvíle Zámek Jižní Čechy - Fotografie zdarma na Pixaba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150" y="-12"/>
            <a:ext cx="3028999" cy="201933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 rot="-5400000">
            <a:off x="2109750" y="1276350"/>
            <a:ext cx="13143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8 (2)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7" name="Google Shape;157;p23" descr="Soubor:Hrad rozmberk 2.JPG – Wikipedi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2625" y="2181250"/>
            <a:ext cx="1833575" cy="26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 descr="File:Nové Hrady (zámek) čelní pohled 02.jpg - Wikimedia Common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2900" y="2181251"/>
            <a:ext cx="3971335" cy="26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 rot="-5400000">
            <a:off x="1252525" y="4028650"/>
            <a:ext cx="137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9 (3)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 rot="-5400000">
            <a:off x="3500400" y="4171450"/>
            <a:ext cx="10431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10 ( 4)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Hrady a zámky-pokračování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Červená Lhota.(5)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Landštejn.(6)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Zvíkov.(7)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7" name="Google Shape;167;p24" descr="File:Zámek Červená Lhota L cropped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0" y="0"/>
            <a:ext cx="3251326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 descr="Soubor:Hrad Landštejn, Staré Město pod Landštejnem výřez.jpg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075" y="2571762"/>
            <a:ext cx="3348425" cy="25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 descr="Soubor:Zvíkov 4.jpg – Wikipedi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975" y="2608225"/>
            <a:ext cx="36576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 rot="-5400000">
            <a:off x="4910100" y="1538250"/>
            <a:ext cx="15573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11 (5)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 rot="-5400000">
            <a:off x="835675" y="4075700"/>
            <a:ext cx="1728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12 (6)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 rot="-5400000">
            <a:off x="4098475" y="3861500"/>
            <a:ext cx="2214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13 (7)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Česká města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veat"/>
              <a:buChar char="★"/>
            </a:pPr>
            <a:r>
              <a:rPr lang="cs" sz="1700">
                <a:latin typeface="Caveat"/>
                <a:ea typeface="Caveat"/>
                <a:cs typeface="Caveat"/>
                <a:sym typeface="Caveat"/>
              </a:rPr>
              <a:t>Český Krumlov viz památky UNESCO.</a:t>
            </a:r>
            <a:endParaRPr sz="17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veat"/>
              <a:buChar char="★"/>
            </a:pPr>
            <a:r>
              <a:rPr lang="cs" sz="1700">
                <a:latin typeface="Caveat"/>
                <a:ea typeface="Caveat"/>
                <a:cs typeface="Caveat"/>
                <a:sym typeface="Caveat"/>
              </a:rPr>
              <a:t>Jindřichův Hradec,město na 15 poledníků v.d.,jehož  historické jádro je městskou památkovou rezervací. Značnou část tvoří rybník Vajgar. Zajímavostí je úzkokolejka s rozchodem kolejí 760mm a délkou 79 km, která vede do zákoutí České Kanady.</a:t>
            </a:r>
            <a:endParaRPr sz="17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veat"/>
              <a:buChar char="★"/>
            </a:pPr>
            <a:r>
              <a:rPr lang="cs" sz="1700">
                <a:latin typeface="Caveat"/>
                <a:ea typeface="Caveat"/>
                <a:cs typeface="Caveat"/>
                <a:sym typeface="Caveat"/>
              </a:rPr>
              <a:t>České Budějovice jsou </a:t>
            </a: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klenotem české  historie . Historické jádro tvoří  městská </a:t>
            </a:r>
            <a:r>
              <a:rPr lang="cs" sz="170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památková</a:t>
            </a: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rezervace s množstvím cenných církevních i světských staveb, s gotickými, renesančními a hlavně pak barokními domy, a s unikátně zachovaným podloubím. Náměstí Přemysla Otakara II je jedno z největších náměstí střední Evropy tvoří téměř dokonalý čtverec o rozměrech 133 x 133 m. </a:t>
            </a:r>
            <a:endParaRPr sz="17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veat"/>
              <a:buChar char="★"/>
            </a:pPr>
            <a:r>
              <a:rPr lang="cs" sz="1700">
                <a:latin typeface="Caveat"/>
                <a:ea typeface="Caveat"/>
                <a:cs typeface="Caveat"/>
                <a:sym typeface="Caveat"/>
              </a:rPr>
              <a:t>Třeboň městská památková rezervace, se zámkem a zámeckým parkem , třeboňským pivovarem a historickou vzpomínkou na rod Schwarzbergerů je </a:t>
            </a: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hrobka rodu Schwarzenbergů v Domaníně – v </a:t>
            </a:r>
            <a:r>
              <a:rPr lang="cs" sz="170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třeboňském</a:t>
            </a:r>
            <a:r>
              <a:rPr lang="cs" sz="17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parku jihovýchodně od rybníka Svět.</a:t>
            </a:r>
            <a:endParaRPr sz="17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Česká města-pokračování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311700" y="134025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Písek </a:t>
            </a:r>
            <a:r>
              <a:rPr lang="cs" sz="1500" dirty="0">
                <a:latin typeface="Times New Roman" pitchFamily="18" charset="0"/>
                <a:ea typeface="Caveat"/>
                <a:cs typeface="Times New Roman" pitchFamily="18" charset="0"/>
                <a:sym typeface="Caveat"/>
              </a:rPr>
              <a:t>jádrem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Times New Roman" pitchFamily="18" charset="0"/>
                <a:ea typeface="Caveat"/>
                <a:cs typeface="Times New Roman" pitchFamily="18" charset="0"/>
                <a:sym typeface="Caveat"/>
              </a:rPr>
              <a:t> města je rozměrné 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náměstí, rozdělené zřejmě hned po založení města blokem domů na dvě přibližně stejně velké části - západní část, k níž přiléhal hrad, a východní část, která sloužila jako tržiště. Nedaleko náměstí je od roku 1902 otevřeno městské divadlo, dnes Divadlo Fráni Šrámka.</a:t>
            </a: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R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aně gotický 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kamenný most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postavený koncem 13. století, během vlády Přemysla Otakara II., přes řeku Otavu je po zničeném mostě Juditině v Praze druhým kamenným mostem v Čechách a jedním z nejstarších dochovaných mostů v Evropě. 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Tábor je 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neodmyslitelně spojeno s husitským hnutím a jeho velkými osobnostmi - zejména Janem Žižkou z Trocnova, spoluzakladatelem husitského 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Tábora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Táborská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radnice 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patří k nejvýznamnějším 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památkám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pozdní gotiky v českých městech.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Strakonice 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Ve Strakonicích se nachází řada historických památek, z nichž nejdominantnější je Strakonický hrad. Ve středu města na Velkém náměstí se pak nachází historické domy s bohatě zdobenými fasádami.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Prachatice 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Město 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Prachatice</a:t>
            </a:r>
            <a:r>
              <a:rPr lang="cs" sz="1500" dirty="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patří k nejlépe zachovalým městským komplexům v České republice, historické jádro si zachovalo svoji renesanční podobu uvnitř prstence obehnaného doposud zachovanými městskými hradbami.</a:t>
            </a:r>
            <a:r>
              <a:rPr lang="cs" sz="1500" dirty="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V domě čp. 178 se nachází Muzeum krajky s ojedinělou expozicí i velice zajímavě rekonstruovaným historickým objektem.</a:t>
            </a:r>
            <a:endParaRPr sz="1400" dirty="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311700" y="386775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Památky UNESCO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0" name="Google Shape;190;p27"/>
          <p:cNvSpPr txBox="1">
            <a:spLocks noGrp="1"/>
          </p:cNvSpPr>
          <p:nvPr>
            <p:ph type="body" idx="1"/>
          </p:nvPr>
        </p:nvSpPr>
        <p:spPr>
          <a:xfrm>
            <a:off x="311700" y="128310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Český Krumlov, město se souborem renesančních a gotických domů, vybudované na březích Vltavy, kolem původně gotického hradu ze 13.století, s jednim z nejrosáhlejších zámeckých kompexů ve střední Evropě.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Jedinečnost města vedla již v roce 1963 k vyhlášení Českého Krumlova městskou památkovou razervací a od roku 1992 patří mezi památky UNESCO.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Město zahrnuje 300 historických staveb množství kulturních památek a světový unikát je otáčivé hlediště v barokním zámeckém divadle z 80 let z 17. století.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1" name="Google Shape;191;p27" descr="Český Krumlov Česká Republika - Fotografie zdarma na Pixab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350" y="2768624"/>
            <a:ext cx="3562325" cy="23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/>
        </p:nvSpPr>
        <p:spPr>
          <a:xfrm rot="-5400000">
            <a:off x="4160150" y="3936300"/>
            <a:ext cx="2043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16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Památky UNESCO</a:t>
            </a:r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Holašovice je vesnice v jižních Čechách, kde zůstalo zachováno 22 venkovských staveb z 18-19. století ve stilu známém jako jihočeské selské baroko.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 dirty="0">
                <a:latin typeface="Caveat"/>
                <a:ea typeface="Caveat"/>
                <a:cs typeface="Caveat"/>
                <a:sym typeface="Caveat"/>
              </a:rPr>
              <a:t>Usedlosti jsou rozloženy po obvodu rozlehlé, obdélné návsi každým rokem se zde konají Selské slavnosti s ukázkou lidových řemesel a folkórními soubory.</a:t>
            </a:r>
            <a:endParaRPr sz="1500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9" name="Google Shape;199;p28" descr="Soubor:Holašovice Historic Village-112763.jpg – Wikipedi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475" y="2720575"/>
            <a:ext cx="3079750" cy="23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 descr="File:Holašovice - náves.jpg - Wikimedia Comm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500" y="2428875"/>
            <a:ext cx="3619499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 rot="-5400000">
            <a:off x="111625" y="4244525"/>
            <a:ext cx="1285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14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 rot="-5400000">
            <a:off x="4753050" y="4273175"/>
            <a:ext cx="131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15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Natáčení  filmů a pohádek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8" name="Google Shape;208;p2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Babovřesky-natáčení: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obce Dobčice, Pištín, Dříteň a další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Čertová nevěsta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-natáčení: Židova strouha u Bechyně.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Zlatovláska-natáčení: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zámek Červená Lhota, krásné záběry rybníka a zámku).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Tři bratři-nátáčení: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Vodní mlýn Hoslovice.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Sedmero krkavců-natáčení: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hrad Zvíkov.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Jan Žižka-natáčení: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památník u Sudoměře.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Jan Hus-natáčení:</a:t>
            </a: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Lštění u Vimperku.</a:t>
            </a:r>
            <a:endParaRPr sz="1500">
              <a:solidFill>
                <a:srgbClr val="474747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Anděl páně II-natáčení : Český Krumlov</a:t>
            </a:r>
            <a:endParaRPr sz="1500">
              <a:solidFill>
                <a:srgbClr val="474747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Princezna ze mléjna-natáčení: Bavorov.</a:t>
            </a:r>
            <a:endParaRPr sz="1500">
              <a:solidFill>
                <a:srgbClr val="474747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474747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Pyšná princezna-natáčení: zámek Hluboká nad Vltavou, města České Budějovice a Třeboň</a:t>
            </a:r>
            <a:endParaRPr sz="1500">
              <a:solidFill>
                <a:srgbClr val="474747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Královský zámek Hluboká nad Vltavou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xfrm>
            <a:off x="311700" y="13433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600"/>
              <a:buFont typeface="Caveat"/>
              <a:buChar char="★"/>
            </a:pPr>
            <a:r>
              <a:rPr lang="cs" sz="16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Zámek Hluboká je ideálním výletním cílem pro milovníky historie, nenapravitelné romantiky a na své si zde přijdou i vyznavači sportovních aktivit. Zámek vděčí za svoji současnou podobu rodu Schwarzenbergů a mnohdy bývá označován jako nejhezčí zámek České republiky.</a:t>
            </a:r>
            <a:endParaRPr sz="160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veat"/>
              <a:buChar char="★"/>
            </a:pPr>
            <a:r>
              <a:rPr lang="cs" sz="1600">
                <a:solidFill>
                  <a:srgbClr val="1D1D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Původně založen jako strážný hrad v polovině 13. století českými králi a jako královský majetek byl dáván často do zástavy.</a:t>
            </a:r>
            <a:endParaRPr sz="1600">
              <a:solidFill>
                <a:srgbClr val="1D1D1D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veat"/>
              <a:buChar char="★"/>
            </a:pPr>
            <a:r>
              <a:rPr lang="cs" sz="1600">
                <a:solidFill>
                  <a:srgbClr val="1D1D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 držení se zde vystřídalo několik šlechtických rodů, například rod pánů z Hradce a od poloviny 17. stloletí zde vládl rod Schwarzenbergerů.</a:t>
            </a:r>
            <a:endParaRPr sz="1600">
              <a:solidFill>
                <a:srgbClr val="1D1D1D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veat"/>
              <a:buChar char="★"/>
            </a:pPr>
            <a:r>
              <a:rPr lang="cs" sz="1600">
                <a:solidFill>
                  <a:srgbClr val="1D1D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Schwarzenbergové  zámek dvakrát stavebně upravili, nejprve počátkem 18. století v </a:t>
            </a:r>
            <a:r>
              <a:rPr lang="cs" sz="1600">
                <a:solidFill>
                  <a:srgbClr val="1D1D1D"/>
                </a:solidFill>
                <a:latin typeface="Caveat"/>
                <a:ea typeface="Caveat"/>
                <a:cs typeface="Caveat"/>
                <a:sym typeface="Caveat"/>
              </a:rPr>
              <a:t>barokním stylu</a:t>
            </a:r>
            <a:r>
              <a:rPr lang="cs" sz="1600">
                <a:solidFill>
                  <a:srgbClr val="1D1D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, později provedli rozsáhlou rekonstrukci zámku v </a:t>
            </a:r>
            <a:r>
              <a:rPr lang="cs" sz="1600">
                <a:solidFill>
                  <a:srgbClr val="1D1D1D"/>
                </a:solidFill>
                <a:latin typeface="Caveat"/>
                <a:ea typeface="Caveat"/>
                <a:cs typeface="Caveat"/>
                <a:sym typeface="Caveat"/>
              </a:rPr>
              <a:t>romantickém stylu </a:t>
            </a:r>
            <a:r>
              <a:rPr lang="cs" sz="1600">
                <a:solidFill>
                  <a:srgbClr val="1D1D1D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nové gotiky v letech 1840 – 1871 včetně úpravy parku a okolní krajiny.</a:t>
            </a:r>
            <a:endParaRPr sz="1600">
              <a:solidFill>
                <a:srgbClr val="1D1D1D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Font typeface="Caveat"/>
              <a:buChar char="★"/>
            </a:pPr>
            <a:r>
              <a:rPr lang="cs" sz="16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Zámek se svými </a:t>
            </a:r>
            <a:r>
              <a:rPr lang="cs" sz="160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140 místnostmi</a:t>
            </a:r>
            <a:r>
              <a:rPr lang="cs" sz="16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a 11 věžemi nabízí </a:t>
            </a:r>
            <a:r>
              <a:rPr lang="cs" sz="160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několik variant prohlídek</a:t>
            </a:r>
            <a:r>
              <a:rPr lang="cs" sz="16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. </a:t>
            </a:r>
            <a:endParaRPr sz="160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600"/>
              <a:buFont typeface="Caveat"/>
              <a:buChar char="★"/>
            </a:pPr>
            <a:r>
              <a:rPr lang="cs" sz="16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Díky svému zázemí se také stal oblíbeným místem konání svateb a  je </a:t>
            </a:r>
            <a:r>
              <a:rPr lang="cs" sz="160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přístupný celoročně.</a:t>
            </a:r>
            <a:endParaRPr sz="1600">
              <a:solidFill>
                <a:srgbClr val="444444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444444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Královský zámek Hluboká nad Vltavou-pokračování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★"/>
            </a:pPr>
            <a:r>
              <a:rPr lang="cs" sz="15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Nahlédnete do soukromých pokojů i do </a:t>
            </a:r>
            <a:r>
              <a:rPr lang="cs" sz="150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přepychových reprezentačních sálů s vyřezávaným obložením stěn</a:t>
            </a:r>
            <a:r>
              <a:rPr lang="cs" sz="150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, kazetovými stropy, elegantním stylovým nábytkem, křišťálovými lustry a bohatými sbírkami obrazů, stříbra, porcelánu a gobelínů. </a:t>
            </a: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Podívat se můžete i na vyhlídkovou věž a do </a:t>
            </a:r>
            <a:r>
              <a:rPr lang="cs" sz="1500" dirty="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zámecké kuchyně</a:t>
            </a: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s množstvím dochovaného kuchyňského zařízení z přelomu 19. a 20. století. </a:t>
            </a:r>
            <a:endParaRPr sz="1500" dirty="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Zámecká kuchyně byla pro návštěvníky otevřena poprvé v roce 2001. Dělí se na teplou a studenou kuchyň. První z nich byla určena k tepelné úpravě pokrmů; kromě sporáků a krbu technicky založení návštěvníci mohou obdivovat i důmyslné zařízení na otáčení rožňů. Mezi skutečné poklady studené kuchyně patří strojek na loupání jablek a brambor, nebo strojek na zmrzlinu. Návštěvníci zámku zcela určitě ocení skutečně nádherné formy na paštiky a masové pudinky, které byly mezi šlechtou velmi v módě. Prohlédnete si i vybavení zámecké cukrárny, která zásobovala šlechtickou tabuli dezerty a sladkostmi. </a:t>
            </a:r>
            <a:endParaRPr sz="1500" dirty="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Georgia"/>
              <a:buChar char="★"/>
            </a:pP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 zámecké jízdárně si prohlédněte </a:t>
            </a:r>
            <a:r>
              <a:rPr lang="cs" sz="1500" dirty="0">
                <a:solidFill>
                  <a:srgbClr val="444444"/>
                </a:solidFill>
                <a:latin typeface="Caveat"/>
                <a:ea typeface="Caveat"/>
                <a:cs typeface="Caveat"/>
                <a:sym typeface="Caveat"/>
              </a:rPr>
              <a:t>expozici jihočeské gotiky a holandských mistrů</a:t>
            </a: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ze sbírek Alšovy jihočeské galerie.</a:t>
            </a:r>
            <a:endParaRPr sz="1500" dirty="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Caveat"/>
              <a:buChar char="★"/>
            </a:pP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Natáčené pohádky: Pan Tau , Pyšná princezna, Tři bratři (Šípková Růženka).</a:t>
            </a:r>
            <a:endParaRPr sz="1500" dirty="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Caveat"/>
              <a:buChar char="★"/>
            </a:pPr>
            <a:r>
              <a:rPr lang="cs" sz="1500" dirty="0">
                <a:solidFill>
                  <a:srgbClr val="444444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Každo ročně konané festivaly: Ohradské a národní myslivecké slavnosti (červen), Jihočeské slavnosti vína (září), Divadelní léto (červenec-srpen), Hudební festival(červenec-srpen).</a:t>
            </a:r>
            <a:endParaRPr sz="1500" dirty="0">
              <a:solidFill>
                <a:srgbClr val="444444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Základní informace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00800" y="131755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Sídlo České Budějovice.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Rozloha 10 056km2.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Počet obyvatel  642 133 (2019).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Hustota zalidnění  63,85  ob./km2.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0" name="Google Shape;70;p14" descr="Jihočeský kraj - vlajka 100 x 150cm | Výroba státních a firemních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650" y="-430400"/>
            <a:ext cx="3318650" cy="33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5513650" y="2339900"/>
            <a:ext cx="18228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latin typeface="Caveat"/>
                <a:ea typeface="Caveat"/>
                <a:cs typeface="Caveat"/>
                <a:sym typeface="Caveat"/>
              </a:rPr>
              <a:t>Vlajka kraje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2" name="Google Shape;72;p14" descr="Jihočeský kraj Archives - Průvodce pivovary | Mapa pivovarů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763" y="2571750"/>
            <a:ext cx="2544125" cy="24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5709475" y="4629000"/>
            <a:ext cx="18228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latin typeface="Caveat"/>
                <a:ea typeface="Caveat"/>
                <a:cs typeface="Caveat"/>
                <a:sym typeface="Caveat"/>
              </a:rPr>
              <a:t>Znak kraje</a:t>
            </a: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4" name="Google Shape;74;p14" descr="Jihočeský kraj – poloha v rámci Č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175" y="2740987"/>
            <a:ext cx="4177450" cy="2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 rot="-5400000">
            <a:off x="4715200" y="1541450"/>
            <a:ext cx="12804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1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" name="Google Shape;76;p14"/>
          <p:cNvSpPr txBox="1"/>
          <p:nvPr/>
        </p:nvSpPr>
        <p:spPr>
          <a:xfrm rot="-5400000">
            <a:off x="5860050" y="3821788"/>
            <a:ext cx="13710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7" name="Google Shape;77;p14"/>
          <p:cNvSpPr txBox="1"/>
          <p:nvPr/>
        </p:nvSpPr>
        <p:spPr>
          <a:xfrm rot="-901">
            <a:off x="771115" y="4870057"/>
            <a:ext cx="11448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Obrázky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             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https://www.youtube.com/watch?v=NGsdzo-ZVTY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7" name="Google Shape;227;p32" descr="Zámek Hluboká nad Vltavou | Jižní Čech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28125"/>
            <a:ext cx="3476624" cy="211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 descr="Inside The Hluboká Castle | Tatler Philippine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9975" y="3208226"/>
            <a:ext cx="2888676" cy="19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 descr="Zámek Hluboká nad Vltavou | Jižní Čech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2000" y="3491765"/>
            <a:ext cx="2714625" cy="165173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/>
        </p:nvSpPr>
        <p:spPr>
          <a:xfrm>
            <a:off x="6432000" y="3234675"/>
            <a:ext cx="114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22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1" name="Google Shape;231;p32"/>
          <p:cNvSpPr txBox="1"/>
          <p:nvPr/>
        </p:nvSpPr>
        <p:spPr>
          <a:xfrm>
            <a:off x="3509975" y="2965225"/>
            <a:ext cx="11715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23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-2700" y="2771025"/>
            <a:ext cx="1457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24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3" name="Google Shape;233;p32" descr="Zámek Hluboká, Tschechien | castle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74775" y="0"/>
            <a:ext cx="3125633" cy="234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/>
          <p:nvPr/>
        </p:nvSpPr>
        <p:spPr>
          <a:xfrm rot="-5400000">
            <a:off x="826050" y="1401175"/>
            <a:ext cx="15717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25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5" name="Google Shape;235;p32" descr="Výlet: Hluboká nad Vltavou - adoma-os.cz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4900" y="-4"/>
            <a:ext cx="3694941" cy="246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2"/>
          <p:cNvSpPr txBox="1"/>
          <p:nvPr/>
        </p:nvSpPr>
        <p:spPr>
          <a:xfrm rot="-5400000">
            <a:off x="4621900" y="1598425"/>
            <a:ext cx="1171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26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Obrázky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3" name="Google Shape;243;p33" descr="Pan Tau si na zámecké střeše zašíval deštník - Českobudějovický dení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909" y="1314313"/>
            <a:ext cx="2262176" cy="12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 descr="Pan Tau - Pan Tau a Claudie (S02E01) (epizoda) (1972) | ČSFD.cz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0" y="0"/>
            <a:ext cx="352425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 descr="Pyšná princezna | Země filmů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67025"/>
            <a:ext cx="3035275" cy="22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 descr="Král Miroslav stavitelem přehrad. Plánovali i druhý díl Pyšné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5275" y="2951525"/>
            <a:ext cx="3448050" cy="21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 descr="Tři bratři (recenze Blu-ray) | HDmag.cz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3325" y="3646897"/>
            <a:ext cx="2660669" cy="14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 descr="Pojďte s námi po stopách pohádky Tři bratři | Filmová místa.cz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105988"/>
            <a:ext cx="3524251" cy="147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 txBox="1"/>
          <p:nvPr/>
        </p:nvSpPr>
        <p:spPr>
          <a:xfrm>
            <a:off x="69075" y="863000"/>
            <a:ext cx="12144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27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0" name="Google Shape;250;p33"/>
          <p:cNvSpPr txBox="1"/>
          <p:nvPr/>
        </p:nvSpPr>
        <p:spPr>
          <a:xfrm>
            <a:off x="6483325" y="3403900"/>
            <a:ext cx="15288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28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3035275" y="2651525"/>
            <a:ext cx="19146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29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0" y="2633375"/>
            <a:ext cx="17859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30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3" name="Google Shape;253;p33"/>
          <p:cNvSpPr txBox="1"/>
          <p:nvPr/>
        </p:nvSpPr>
        <p:spPr>
          <a:xfrm rot="-5400000">
            <a:off x="4503000" y="378475"/>
            <a:ext cx="1714500" cy="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31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4" name="Google Shape;254;p33"/>
          <p:cNvSpPr txBox="1"/>
          <p:nvPr/>
        </p:nvSpPr>
        <p:spPr>
          <a:xfrm>
            <a:off x="3524250" y="1038275"/>
            <a:ext cx="23289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32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Zajímavosti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0" name="Google Shape;260;p3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 jihočeském kraji se nachází přes 7 000 rybníků.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Jihočeský kraj je druhým největším krajem České republiky.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Jihočeský kraj tvoří celkem 624 obcí, z toho je 56 měst.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Nejníže položené místo kraje leží v nadmořské výšce 330 m n.m. 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Největším okresem podle rozlohy v Jihočeském kraji je okres Jindřichův Hradec.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 Jihočeský kraj má nejmenší hustotu obyvatelstva.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Obec Dobrá Voda u Českých Budějovic patří k obcím s nejdelším názvem v ČR.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Nejvíce měst je v okrese Jindřichův Hradec.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333333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Více než třetinu rozlohy kraje zaujímají lesy.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Zdroje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6" name="Google Shape;266;p3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Obrázek1: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om/search?q=jiho%C4%8Desk%C3%BD+kraj+vlajka&amp;tbm=isch&amp;ved=2ahUKEwjZycjYt7_oAhUN_BoKHbINDwkQ2-cCegQIABAA&amp;oq=jiho%C4%8Desk%C3%BD+kraj+vlajka&amp;gs_lcp=CgNpbWcQAzIECCMQJzoCCAA6BAgAEBhQ0J8DWNGrA2D4rgNoAHAAeACAAZEBiAHpBpIBAzAuN5gBAKABAaoBC2d3cy13aXotaW1n&amp;sclient=img&amp;ei=BXOAXpmzDI34a7KbvEg&amp;bih=602&amp;biw=1218&amp;tbs=sur%3Af&amp;hl=cs#imgrc=zHdd-d6Gzp6Al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om/search?q=jiho%C4%8Desk%C3%BD+kraj+znak&amp;tbm=isch&amp;ved=2ahUKEwiTr82_t7_oAhUH_RoKHaHoBawQ2-cCegQIABAA&amp;oq=jiho%C4%8Desk%C3%BD+kraj+znak&amp;gs_lcp=CgNpbWcQAzIECCMQJzIECAAQGDoCCAA6BAgAEEM6BggAEAgQHlCY9QJYxv0CYN__AmgAcAB4AIABgwGIAbIEkgEDMS40mAEAoAEBqgELZ3dzLXdpei1pbWc&amp;sclient=img&amp;ei=0HKAXpOHNIf6a6HRl-AK&amp;bih=602&amp;biw=1218&amp;tbs=sur%3Af&amp;hl=cs#imgrc=9Mavum71h1mz0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Obrázek3: </a:t>
            </a:r>
            <a:r>
              <a:rPr lang="cs" sz="900" u="sng">
                <a:solidFill>
                  <a:schemeClr val="accent5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https://www.google.com/search?q=jiho%C4%8Desk%C3%BD%20kraj&amp;tbm=isch&amp;tbs=sur%3Af&amp;hl=cs&amp;ved=0CAQQpwVqFwoTCOCq4b-3v-gCFQAAAAAdAAAAABAC&amp;biw=1218&amp;bih=602#imgrc=W3UmLkPZ-TzGvM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Obrázek4: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https://pixabay.com/cs/photos/kapr-koi-ryby-voda-rybník-440630/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Obrázek5: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https://www.google.cz/search?q=cute%20carp&amp;tbm=isch&amp;hl=cs&amp;hl=cs&amp;tbs=sur%3Af&amp;ved=0CAQQpwVqFwoTCNCAlan9v-gCFQAAAAAdAAAAABAC&amp;biw=1218&amp;bih=602#imgrc=trwBRkPFBPDxzM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Obrázek6: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s://www.google.cz/search?q=budweisers+budvar+logo&amp;tbm=isch&amp;ved=2ahUKEwji0LGp_b_oAhUdgM4BHbCVDVgQ2-cCegQIABAA&amp;oq=budwei&amp;gs_lcp=CgNpbWcQARgBMgIIADICCAAyAggAMgIIADICCAAyAggAMgIIADICCAAyAggAMgIIADoHCCMQ6gIQJzoFCAAQgwE6BAgAEENQ74UsWMqXLGDppixoAHAAeACAAXSIAa8FkgEDNi4xmAEAoAEBqgELZ3dzLXdpei1pbWewAQo&amp;sclient=img&amp;ei=CLyAXuKsLZ2Aur4PsKu2wAU&amp;bih=602&amp;biw=1218&amp;tbs=sur%3Af&amp;hl=cs#imgrc=wIgS1UuJP9inD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Obrázek7: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9"/>
              </a:rPr>
              <a:t>https://www.google.cz/search?q=hlubok%C3%A1+nad+vltavou+z%C3%A1mek&amp;tbm=isch&amp;ved=2ahUKEwjmh_qEgMDoAhUYKhoKHVVmDQkQ2-cCegQIABAA&amp;oq=Hlubok%C3%A1+&amp;gs_lcp=CgNpbWcQARgBMgIIADICCAAyAggAMgIIADICCAAyAggAMgIIADICCAAyAggAMgIIADoHCCMQ6gIQJzoECCMQJzoECAAQQzoFCAAQgwFQkPEKWPGJC2DFmwtoAHAAeACAAbYBiAHJCJIBAzMuNpgBAKABAaoBC2d3cy13aXotaW1nsAEK&amp;sclient=i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Obrázek8: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10"/>
              </a:rPr>
              <a:t>https://www.google.cz/search?q=kratochv%C3%ADle+z%C3%A1mek&amp;tbm=isch&amp;ved=2ahUKEwiYtP7dgMDoAhXU44UKHcpMDa8Q2-cCegQIABAA&amp;oq=krato&amp;gs_lcp=CgNpbWcQARgAMgQIABBDMgIIADICCAAyAggAMgQIABBDMgIIADICCAAyAggAMgIIADICCAA6BwgjEOoCECc6BAgjECdQ9J8IWL2xCGCAvQhoAHAAeACAAZABiAHxBZIBAzAuNpgBAKABAaoBC2d3cy13aXotaW1nsAEK&amp;sclient=img&amp;ei=nL-AXpj2FdTHlwTKmbX4Cg&amp;bih=602&amp;biw=1218&amp;tbs=sur%3Af&amp;hl=cs#imgrc=1JDGNZ3MxHxKF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Zdroje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Obrázek9: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https://www.google.cz/search?q=ro%C5%BEmber&amp;tbm=isch&amp;hl=cs&amp;hl=cs&amp;tbs=sur%3Af&amp;ved=0CAQQpwVqFwoTCPDj69eCwOgCFQAAAAAdAAAAABAC&amp;biw=1218&amp;bih=602#imgrc=K--bIBMisrgQVM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Obrázek10: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z/search?q=nov%C3%A9+hrady+z%C3%A1mek+&amp;tbm=isch&amp;ved=2ahUKEwi36_6EhMDoAhUHZRoKHTw3CRgQ2-cCegQIABAA&amp;oq=nov%C3%A9+hrady+z%C3%A1mek+&amp;gs_lcp=CgNpbWcQAzICCAAyBAgAEB4yBggAEAgQHjIGCAAQCBAeMgQIABAYOgQIIxAnOgQIABBDUO1FWK1WYJpYaABwAHgAgAHfAogB2QiSAQc0LjEuMC4ymAEAoAEBqgELZ3dzLXdpei1pbWc&amp;sclient=img&amp;ei=E8OAXveVHIfKabzupMAB&amp;bih=602&amp;biw=1218&amp;tbs=sur%3Af&amp;hl=cs#imgrc=f5d6zpc_qg85a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Obrázek11: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https://www.google.cz/search?q=%C4%8Derven%C3%A1%20lhota&amp;tbm=isch&amp;hl=cs&amp;hl=cs&amp;tbs=sur%3Af&amp;ved=0CAQQpwVqFwoTCOij1emEwOgCFQAAAAAdAAAAABAC&amp;biw=1218&amp;bih=602#imgrc=bCqVauMhqdiyuM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Obrázek12: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www.google.cz/search?q=land%C5%A1tejn&amp;tbm=isch&amp;ved=2ahUKEwjwmb_qhMDoAhUObRoKHfDMCRoQ2-cCegQIABAA&amp;oq=Land%C5%A1t&amp;gs_lcp=CgNpbWcQARgAMgIIADICCAAyAggAMgYIABAFEB4yBAgAEBgyBAgAEBgyBAgAEBgyBAgAEBgyBAgAEBgyBAgAEBg6BwgjEOoCECc6BAgjECc6BAgAEEM6BAgAEB5Qp94CWN36AmD-hQNoAHAAeACAAX2IAb0FkgEDNS4ymAEAoAEBqgELZ3dzLXdpei1pbWewAQo&amp;sclient=img&amp;ei=6MOAXvCFFI7aafCZp9AB&amp;bih=602&amp;biw=1218&amp;tbs=sur%3Af&amp;hl=cs#imgrc=-Jx5mGBxmtR6o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Obrázek13: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www.google.cz/search?q=zv%C3%ADkov&amp;tbm=isch&amp;ved=2ahUKEwi7mNGDhcDoAhUC_4UKHW_YBFsQ2-cCegQIABAA&amp;oq=zv%C3%ADko&amp;gs_lcp=CgNpbWcQARgAMgIIADICCAAyAggAMgIIADICCAAyAggAMgIIADICCAAyAggAMgIIADoHCCMQ6gIQJzoECCMQJzoECAAQQ1COiQRY3KEEYJKvBGgAcAB4AIABbIgB2ASSAQMyLjSYAQCgAQGqAQtnd3Mtd2l6LWltZ7ABCg&amp;sclient=img&amp;ei=HcSAXvuVA4L-lwTvsJPYBQ&amp;bih=602&amp;biw=1218&amp;tbs=sur%3Af&amp;hl=cs#imgrc=_dFcLuGLgVHAJ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Obrázek14: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s://www.google.cz/search?q=Hola%C5%A1ovice&amp;tbm=isch&amp;ved=2ahUKEwiQ0_-SisDoAhXE_IUKHX3WCfgQ2-cCegQIABAA&amp;oq=Hola%C5%A1ovice&amp;gs_lcp=CgNpbWcQAzIECCMQJzICCAAyAggAMgIIADICCAAyAggAMgIIADICCAAyAggAMgIIAFDqCljqCmCvDWgAcAB4AIABZIgBZJIBAzAuMZgBAKABAaoBC2d3cy13aXotaW1n&amp;sclient=img&amp;ei=e8mAXtCpG8T5lwT9rKfADw&amp;bih=6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Zdroje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78" name="Google Shape;278;p3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Obrázek15: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z/search?q=hola%C5%A1ovice+&amp;tbm=isch&amp;ved=2ahUKEwjIwr6Ci8DoAhVF3RoKHUILBmYQ2-cCegQIABAA&amp;oq=hola%C5%A1ovice+&amp;gs_lcp=CgNpbWcQAzIECCMQJzICCAAyAggAMgIIADICCAAyAggAMgIIADICCAAyAggAMgIIAFD5EFj5EGC9EmgAcAB4AIABX4gBX5IBATGYAQCgAQGqAQtnd3Mtd2l6LWltZw&amp;sclient=img&amp;ei=ZcqAXoj8D8W6a8KWmLAG&amp;bih=602&amp;biw=1218&amp;tbs=sur%3Af&amp;hl=cs#imgrc=0KvlmzNiucW-l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Obrázek16: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z/search?q=%C4%8Desk%C3%BD+krumlov&amp;tbm=isch&amp;ved=2ahUKEwjGitGEi8DoAhUMw4UKHVWwBrIQ2-cCegQIABAA&amp;oq=%C4%8Desk%C3%BD&amp;gs_lcp=CgNpbWcQARgAMgIIADICCAAyAggAMgIIADICCAAyAggAMgIIADICCAAyAggAMgIIADoHCCMQ6gIQJzoECCMQJzoECAAQQ1Dy6AtYovoLYNmGDGgAcAB4AIAB2QGIAaEGkgEFMi4zLjGYAQCgAQGqAQtnd3Mtd2l6LWltZ7ABCg&amp;sclient=img&amp;ei=acqAXoayLoyGlwTV4JqQCw&amp;bih=602&amp;biw=1218&amp;tbs=sur%3Af&amp;hl=cs#imgrc=WKd2x_QTe-CgkM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https://www.jiznicechy.cz/pohodove/jizni-cechy-ve-filmu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https://zp.kraj-jihocesky.cz/rybnikarstvi.html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https://cs.wikipedia.org/wiki/Budweiser_Budvar#Související_články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www.atlaspiv.cz/?page=detail&amp;beer_id=70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9"/>
              </a:rPr>
              <a:t>https://www.unesco-czech.cz/cesky-krumlov/predstaveni/#page_start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10"/>
              </a:rPr>
              <a:t>https://www.unesco-czech.cz/holasovice/predstaveni/#page_start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11"/>
              </a:rPr>
              <a:t>https://www.jh.cz/cs/mesto/zakladni-informace.html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12"/>
              </a:rPr>
              <a:t>https://www.mistopisy.cz/pruvodce/obec/6954/prachatice/pamatky-turistika/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Čerpáno z knížek: Výlety z dětmi(Eva Obůrková, Computer press,a.s,2009)Kudy a kam v Čr (Kartografické nakladatelství Brno 2003) Školní atlas Čr (Geodézie ČS a.s, 1999) 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13"/>
              </a:rPr>
              <a:t>https://pixabay.com/cs/photos/kapr-koi-ryby-voda-rybník-440630/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292100" algn="l" rtl="0">
              <a:spcBef>
                <a:spcPts val="160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Zdroje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84" name="Google Shape;284;p38"/>
          <p:cNvSpPr txBox="1">
            <a:spLocks noGrp="1"/>
          </p:cNvSpPr>
          <p:nvPr>
            <p:ph type="body" idx="1"/>
          </p:nvPr>
        </p:nvSpPr>
        <p:spPr>
          <a:xfrm>
            <a:off x="218375" y="131720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 č.17: 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z/search?q=%C5%A1umava+hory&amp;tbm=isch&amp;ved=2ahUKEwj2vZ3XvMToAhWFxBQKHXsIAv8Q2-cCegQIABAA&amp;oq=%C5%A1umava+ho&amp;gs_lcp=CgNpbWcQARgAMgIIADIECAAQHjIGCAAQCBAeMgYIABAIEB4yBggAEAgQHjIGCAAQCBAeMgYIABAIEB4yBggAEAgQHjIGCAAQCBAeMgYIABAIEB46BAgAEENQz50DWMq2A2CJygNoAXAAeACAAXaIAagDkgEDMC40mAEAoAEBqgELZ3dzLXdpei1pbWc&amp;sclient=img&amp;ei=VxeDXra2EIWJU_uQiPgP&amp;bih=683&amp;biw=1280#imgrc=-4TZnjQyhq-RhM&amp;imgdii=P6z0bh7eQieWOM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 č.18: 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z/search?q=%C5%A1umava+&amp;tbm=isch&amp;ved=2ahUKEwiPueP1vMToAhUPCxQKHY_MBSoQ2-cCegQIABAA&amp;oq=%C5%A1umava+&amp;gs_lcp=CgNpbWcQAzIECAAQQzICCAAyAggAMgIIADICCAAyAggAMgIIADICCAAyAggAMgIIAFCe7DJYnuwyYLD6MmgAcAB4AIABlwGIAZcBkgEDMC4xmAEAoAEBqgELZ3dzLXdpei1pbWc&amp;sclient=img&amp;ei=lxeDXs-RFI-WUI-Zl9AC&amp;bih=683&amp;biw=1280#imgrc=yx2-bIO7DEP7iM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https://cs.wikipedia.org/wiki/Šumava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https://cs.wikipedia.org/wiki/Jihočeský_kraj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 č.19: 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www.google.cz/search?q=pam%C3%A1tkov%C3%A1+rezervace+t%C3%A1bor&amp;hl=cs&amp;sxsrf=ALeKk03h-_x0VLtnMprG0zHj98RhHan6bg:1585650962367&amp;source=lnms&amp;tbm=isch&amp;sa=X&amp;ved=2ahUKEwjW1OWSwsToAhXDzaQKHRYCDS4Q_AUoAXoECAwQAw&amp;biw=1280&amp;bih=683#imgrc=e9PmI7y1cjlSfM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 č.20: 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s://www.google.cz/search?q=d%C5%99evorubci&amp;tbm=isch&amp;ved=2ahUKEwjT1_-TwsToAhVJ_hQKHWUjA3wQ2-cCegQIABAA&amp;oq=d%C5%99evor&amp;gs_lcp=CgNpbWcQARgCMgIIADICCAAyAggAMgIIADICCAAyAggAMgIIADICCAAyAggAMgIIADoHCCMQ6gIQJ1Cp1RpY7f4cYM6aHWgDcAB4AIABhwGIAbsFkgEDMC42mAEAoAEBqgELZ3dzLXdpei1pbWewAQo&amp;sclient=img&amp;ei=FB2DXtP9Ncn8U-XGjOAH&amp;bih=683&amp;biw=1280&amp;hl=cs#imgrc=MMJF1beNYgChmM&amp;imgdii=3sCsnEoxOiIDTM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,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Caveat"/>
              <a:buChar char="★"/>
            </a:pPr>
            <a:r>
              <a:rPr lang="cs" sz="1000">
                <a:latin typeface="Caveat"/>
                <a:ea typeface="Caveat"/>
                <a:cs typeface="Caveat"/>
                <a:sym typeface="Caveat"/>
              </a:rPr>
              <a:t>obrázek č.21: </a:t>
            </a:r>
            <a:r>
              <a:rPr lang="cs" sz="10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9"/>
              </a:rPr>
              <a:t>https://www.google.cz/search?q=krajina&amp;tbm=isch&amp;ved=2ahUKEwiU6_35w8ToAhUB1OAKHYBzCvwQ2-cCegQIABAA&amp;oq=krajina&amp;gs_lcp=CgNpbWcQAzICCAAyAggAMgIIADICCAAyAggAMgIIADICCAAyAggAMgIIADICCAA6BwgjEOoCECc6BAgjECc6BQgAEIMBUJe0HVjd_x1g5qEeaANwAHgAgAGEAYgBiAaSAQMxLjaYAQCgAQGqAQtnd3Mtd2l6LWltZ7ABCg&amp;sclient=img&amp;ei=9x6DXtSTDIGogweA56ngDw&amp;bih=683&amp;biw=1280&amp;hl=cs#imgrc=-d1WLTaPOHOgDM</a:t>
            </a:r>
            <a:r>
              <a:rPr lang="cs" sz="1000">
                <a:latin typeface="Caveat"/>
                <a:ea typeface="Caveat"/>
                <a:cs typeface="Caveat"/>
                <a:sym typeface="Caveat"/>
              </a:rPr>
              <a:t> .</a:t>
            </a:r>
            <a:endParaRPr sz="10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Zdroje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311700" y="134025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Obrázek22: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om/search?q=z%C3%A1mek+Hlubok%C3%A1+nad+Vltavou+expozice+kuchyn%C4%9B&amp;tbm=isch&amp;ved=2ahUKEwj8n9SqjsXoAhVN0RoKHZWqAMAQ2-cCegQIABAA&amp;oq=z%C3%A1mek+Hlubok%C3%A1+nad+Vltavou+expozice+kuchyn%C4%9B&amp;gs_lcp=CgNpbWcQA1CIowZY6cMGYKHIBmgAcAB4AYABsQWIAb0UkgELMS4xLjEuMS4xLjKYAQCgAQGqAQtnd3Mtd2l6LWltZw&amp;sclient=img&amp;ei=9WyDXrzRHs2ia5XVgoAM#imgrc=WH1jirwtLgWo3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Obrázek23: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https://www.google.com/search?q=z%C3%A1mek+Hlubok%C3%A1+nad+Vltavou+expozice&amp;tbm=isch&amp;ved=2ahUKEwis0qGijsXoAhWa_IUKHU4mDFQQ2-cCegQIABAA#imgrc=fyMk-fmRgiEhaM&amp;imgdii=iDNoEBMTKjDYAM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Obrázek24: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https://www.google.com/search?q=z%C3%A1mek+Hlubok%C3%A1+nad+Vltavou+expozice&amp;tbm=isch&amp;ved=2ahUKEwis0qGijsXoAhWa_IUKHU4mDFQQ2-cCegQIABAA#imgrc=fyMk-fmRgiEhaM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Obrázek25: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www.google.com/search?q=Hlubok%C3%A1+nad+Vltavou+z%C3%A1mek+se+shora&amp;tbm=isch&amp;ved=2ahUKEwjzkvXdncXoAhVFEhoKHbnZA5MQ2-cCegQIABAA&amp;oq=Hlubok%C3%A1+nad+Vltavou+z%C3%A1mek+se+shora&amp;gs_lcp=CgNpbWcQAzoECAAQHjoGCAAQCBAeOgQIABAYUIE-WLlmYMFoaAFwAHgAgAHQAYgBhwmSAQU1LjQuMZgBAKABAaoBC2d3cy13aXotaW1n&amp;sclient=img&amp;ei=G32DXrOZIMWkaLmzj5gJ&amp;bih=602&amp;biw=1218&amp;hl=cs#imgrc=J1RRlqKV8uwnu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Obrázek26: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www.google.com/search?q=Hlubok%C3%A1+nad+Vltavou+z%C3%A1mek+&amp;tbm=isch&amp;ved=2ahUKEwj167vlncXoAhXXwYUKHSgdBpEQ2-cCegQIABAA&amp;oq=Hlubok%C3%A1+nad+Vltavou+z%C3%A1mek+&amp;gs_lcp=CgNpbWcQA1DrhA1Y64QNYOWFDWgAcAB4AIABAIgBAJIBAJgBAKABAaoBC2d3cy13aXotaW1n&amp;sclient=img&amp;ei=K32DXrWqFteDlwSoupiICQ&amp;bih=602&amp;biw=1218&amp;hl=cs#imgrc=GuImZiYkkH6L3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Obrázek27: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s://www.google.com/search?q=%C5%A1%C3%ADpkov%C3%A1+r%C5%AF%C5%BEenka+t%C5%99i+brat%C5%99i+&amp;tbm=isch&amp;ved=2ahUKEwi8gKW7kMXoAhVH2xoKHcs3CV0Q2-cCegQIABAA&amp;oq=%C5%A1%C3%ADpkov%C3%A1+r%C5%AF%C5%BEenka+t%C5%99i+brat%C5%99i+&amp;gs_lcp=CgNpbWcQAzIECCMQJzIECAAQHjIECAAQGFCT6wFYk-sBYNrsAWgAcAB4AIABXYgBXZIBATGYAQCgAQGqAQtnd3Mtd2l6LWltZw&amp;sclient=img&amp;ei=MW-DXvyjD8e2a8vvpOgF&amp;bih=602&amp;biw=1231#imgrc=-Dkr2IdcsCjllM&amp;imgdii=3rF1--p5_LO8g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Obrázek28: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9"/>
              </a:rPr>
              <a:t>https://www.google.com/search?q=%C5%A1%C3%ADpkov%C3%A1+r%C5%AF%C5%BEenka+t%C5%99i+brat%C5%99i+&amp;tbm=isch&amp;ved=2ahUKEwi8gKW7kMXoAhVH2xoKHcs3CV0Q2-cCegQIABAA&amp;oq=%C5%A1%C3%ADpkov%C3%A1+r%C5%AF%C5%BEenka+t%C5%99i+brat%C5%99i+&amp;gs_lcp=CgNpbWcQAzIECCMQJzIECAAQHjIECAAQGFCT6wFYk-sBYNrsAWgAcAB4AIABXYgBXZIBATGYAQCgAQGqAQtnd3Mtd2l6LWltZw&amp;sclient=img&amp;ei=MW-DXvyjD8e2a8vvpOgF&amp;bih=602&amp;biw=1231#imgrc=3bBUmk0OZAChJ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Obrázek29: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3"/>
              </a:rPr>
              <a:t>https://www.google.com/search?q=py%C5%A1n%C3%A1+princezna&amp;tbm=isch&amp;ved=2ahUKEwi7zcW3j8XoAhVG3RoKHe8TD04Q2-cCegQIABAA&amp;oq=py%C5%A1&amp;gs_lcp=CgNpbWcQARgAMgIIADICCAAyAggAMgIIADICCAAyAggAMgIIADICCAAyAggAMgIIADoHCCMQ6gIQJzoFCAAQgwE6BAgjECc6BAgAEENQi_cIWODNCWDV1wloA3AAeACAAd8DiAHYDJIBCTIuNS4xLjAuMZgBAKABAaoBC2d3cy13aXotaW1nsAEK&amp;sclient=img&amp;ei=HG6DXrvPOsa6a--nvPAE&amp;bih=602&amp;biw=1231#imgrc=l0eoQkpBHn9qO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Obrázek30: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4"/>
              </a:rPr>
              <a:t>https://www.google.com/search?q=py%C5%A1n%C3%A1+princezna&amp;tbm=isch&amp;ved=2ahUKEwi7zcW3j8XoAhVG3RoKHe8TD04Q2-cCegQIABAA&amp;oq=py%C5%A1&amp;gs_lcp=CgNpbWcQARgAMgIIADICCAAyAggAMgIIADICCAAyAggAMgIIADICCAAyAggAMgIIADoHCCMQ6gIQJzoFCAAQgwE6BAgjECc6BAgAEENQi_cIWODNCWDV1wloA3AAeACAAd8DiAHYDJIBCTIuNS4xLjAuMZgBAKABAaoBC2d3cy13aXotaW1nsAEK&amp;sclient=img&amp;ei=HG6DXrvPOsa6a--nvPAE&amp;bih=602&amp;biw=1231#imgrc=Z-b4NW5wBSz1j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Obrázek31: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5"/>
              </a:rPr>
              <a:t>https://www.google.com/search?q=pan+tau+claudiie&amp;tbm=isch&amp;ved=2ahUKEwii4bfnocXoAhUM0BoKHeHeCvoQ2-cCegQIABAA#imgrc=LNFGGGIY68LiEM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Obrázek32: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6"/>
              </a:rPr>
              <a:t>https://www.google.com/search?q=pan+tau+claudiie&amp;tbm=isch&amp;ved=2ahUKEwii4bfnocXoAhUM0BoKHeHeCvoQ2-cCegQIABAA#imgrc=RfnznkE3t9BBgM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Obrázek33: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7"/>
              </a:rPr>
              <a:t>https://www.google.com/search?q=lipno&amp;tbm=isch&amp;ved=2ahUKEwjZ85mXocXoAhVD4hoKHYiWCq4Q2-cCegQIABAA&amp;oq=lipno&amp;gs_lcp=CgNpbWcQAzICCAAyAggAMgIIADICCAAyAggAMgIIADICCAAyAggAMgIIADICCAA6BwgjEOoCECc6BAgjECc6BQgAEIMBUOjwIFjc_CBggYMhaABwAHgAgAF2iAHyBJIBAzIuNJgBAKABAaoBC2d3cy13aXotaW1nsAEK&amp;sclient=img&amp;ei=uICDXtm3O8PEa4itqvAK&amp;bih=602&amp;biw=1231#imgrc=OX9RVqMk0KIar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Caveat"/>
              <a:buChar char="★"/>
            </a:pPr>
            <a:r>
              <a:rPr lang="cs" sz="900">
                <a:latin typeface="Caveat"/>
                <a:ea typeface="Caveat"/>
                <a:cs typeface="Caveat"/>
                <a:sym typeface="Caveat"/>
              </a:rPr>
              <a:t>Obrázek34:</a:t>
            </a:r>
            <a:r>
              <a:rPr lang="cs" sz="900" u="sng">
                <a:solidFill>
                  <a:schemeClr val="hlink"/>
                </a:solidFill>
                <a:latin typeface="Caveat"/>
                <a:ea typeface="Caveat"/>
                <a:cs typeface="Caveat"/>
                <a:sym typeface="Caveat"/>
                <a:hlinkClick r:id="rId8"/>
              </a:rPr>
              <a:t>https://www.google.cz/search?q=budweisers+budvar&amp;tbm=isch&amp;ved=2ahUKEwjH1JOAo8XoAhUG9hoKHSTlCIAQ2-cCegQIABAA&amp;oq=budweiser&amp;gs_lcp=CgNpbWcQARgBMgQIIxAnMgIIADICCAAyAggAMgIIADICCAAyAggAMgIIADoHCCMQ6gIQJ1DE6CFYmIkiYL2UImgAcAB4AIABwAKIAfMJkgEHMy42LjAuMZgBAKABAaoBC2d3cy13aXotaW1nsAEK&amp;sclient=img&amp;ei=oYKDXoeAH4bsa6TKo4AI&amp;bih=683&amp;biw=1280&amp;hl=cs#imgrc=QwluQzY2TGBWHM</a:t>
            </a:r>
            <a:endParaRPr sz="9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Děkujeme za pozornost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2" name="Google Shape;302;p41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Karolína Tararíková, Karolína Cudziková. 8.C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384175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Vodstvo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34150" y="13314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Řeky: Vltava, která pramení na Šumavě.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Otava, která vzniká v Plzeňském kraji soutokem Vydry a Křemelné.	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Lužnice, která protéká Třeboňskou pánví.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vodní nádrž: Lipno o rozloze: 48,7km² 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Rybníky, které tvoří hospodářsky využívanou oblast.</a:t>
            </a:r>
            <a:endParaRPr baseline="30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4" name="Google Shape;84;p15" descr="Lipenská přehrad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423" y="2043600"/>
            <a:ext cx="4297577" cy="30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/>
        </p:nvSpPr>
        <p:spPr>
          <a:xfrm rot="-5401255">
            <a:off x="3750461" y="4171945"/>
            <a:ext cx="1643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33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Krajina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311700" y="12375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Šumava jako horská krajina, s hustými lesními porosty, neporušenou přírodou a množstvím původních rostliných a živočišných druhů.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Krajina prahorkatin s řekou Lužnicí, Otavou, Vltavou.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Krajina jihočeských pánví s typickými rybníky, smíšenými lesy, bory a rašenilišti.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                                  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2" name="Google Shape;92;p16" descr="Jaká místa paměti ukrývá jihočeská krajina? - ÚOP České Budějovi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062" y="2571750"/>
            <a:ext cx="3871937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942975" y="4008775"/>
            <a:ext cx="13002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4" name="Google Shape;94;p16"/>
          <p:cNvSpPr txBox="1"/>
          <p:nvPr/>
        </p:nvSpPr>
        <p:spPr>
          <a:xfrm rot="-5400622">
            <a:off x="4336104" y="4564845"/>
            <a:ext cx="16572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2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obrázek č.21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Národní park Šumava a jiná chráněná území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36880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3 nejvyšší hory na Šumavě: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solidFill>
                  <a:srgbClr val="222222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3"/>
              </a:rPr>
              <a:t>Velký Javor</a:t>
            </a: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 (1456 m)                                                             </a:t>
            </a:r>
            <a:endParaRPr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 Velký </a:t>
            </a:r>
            <a:r>
              <a:rPr lang="cs">
                <a:solidFill>
                  <a:srgbClr val="222222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4"/>
              </a:rPr>
              <a:t>Roklan</a:t>
            </a: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 (1453 m</a:t>
            </a:r>
            <a:endParaRPr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solidFill>
                  <a:srgbClr val="222222"/>
                </a:solidFill>
                <a:uFill>
                  <a:noFill/>
                </a:uFill>
                <a:latin typeface="Caveat"/>
                <a:ea typeface="Caveat"/>
                <a:cs typeface="Caveat"/>
                <a:sym typeface="Caveat"/>
                <a:hlinkClick r:id="rId5"/>
              </a:rPr>
              <a:t>Plechý</a:t>
            </a: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 (1378 m)</a:t>
            </a:r>
            <a:endParaRPr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Jezera ledovcového původu, horská rašeniliště, slatě.</a:t>
            </a:r>
            <a:endParaRPr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Významnou přírodní pamatkou je Boubínský Prales.                                                                                   obrázek č.17</a:t>
            </a:r>
            <a:endParaRPr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Jiná chráněná území: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Třeboňsko jako CHKO a biosférická rezervace.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                           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cs" sz="1500">
                <a:latin typeface="Caveat"/>
                <a:ea typeface="Caveat"/>
                <a:cs typeface="Caveat"/>
                <a:sym typeface="Caveat"/>
              </a:rPr>
              <a:t>     </a:t>
            </a:r>
            <a:endParaRPr sz="1500"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/>
              <a:t>                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1" name="Google Shape;101;p17" descr="Šumava | Slevomat.cz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7775" y="3042100"/>
            <a:ext cx="4056900" cy="20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 descr="Fotogalerie Národní park Šumava - Plechý - Plechý - nejvyšší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3300" y="543300"/>
            <a:ext cx="2701375" cy="20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 rot="-5401987">
            <a:off x="5253336" y="1749497"/>
            <a:ext cx="15573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100"/>
              </a:spcAft>
              <a:buNone/>
            </a:pPr>
            <a:r>
              <a:rPr lang="cs" sz="1200">
                <a:solidFill>
                  <a:srgbClr val="222222"/>
                </a:solidFill>
                <a:latin typeface="Caveat"/>
                <a:ea typeface="Caveat"/>
                <a:cs typeface="Caveat"/>
                <a:sym typeface="Caveat"/>
              </a:rPr>
              <a:t>obrázek č.17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 rot="-5400000">
            <a:off x="4024500" y="4290900"/>
            <a:ext cx="14001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2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obrázek 18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Hospodářství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211675" y="1211650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Zemědělství (pěstování brambor a obilovin, chov skotů a prasat).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Tradiční pivovarství na jihu Čech má velkou tradici.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Průmysl: strojírenský, potravinářský,textilní, oděvní, dřevozpracujicí, papírenský.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Rybníkářství se podílí na více než 50 procent celostátní produkce.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                                                                           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1" name="Google Shape;111;p18" descr="Kraj Vysočina chce dát na boj s kůrovcem a suchem 100 mil. Kč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3575" y="2496300"/>
            <a:ext cx="3500425" cy="26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 rot="-5400000">
            <a:off x="4700525" y="4200450"/>
            <a:ext cx="15003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2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obrázek č.20</a:t>
            </a: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Rybníky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Největší rybníky a rybníční soustavy jsou v okolí Třeboně, a Jindřichova Hradce.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V jihočeském kraji se nachází 10 největších rybníků.</a:t>
            </a:r>
            <a:endParaRPr sz="1050">
              <a:solidFill>
                <a:srgbClr val="222222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Rožmberk,Horusický rybník,Bezdrev,Dvořiště,Velký Tisý,Záblatský rybník,Dehtář,Staňkovský rybník,Velká Holná,Svět,Osika.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Rozlohou největší rybník je Rožmberk, nacházející se v Třeboňské pánvi.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veat"/>
              <a:buChar char="★"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Druhý největší rybník je Bezdrev, nacházející se v Českobudějovické pánvi.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9" name="Google Shape;119;p19"/>
          <p:cNvSpPr txBox="1"/>
          <p:nvPr/>
        </p:nvSpPr>
        <p:spPr>
          <a:xfrm rot="-5400000">
            <a:off x="5085700" y="4133288"/>
            <a:ext cx="1628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Rybnikářství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Jižní Čechy jsou regionem, který je neodmyslitelně spjat s rybníkářstvím.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Chov ryb zde má mnoholetou tradici, jejíž počátky sahají až do 12. století.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Největšího rozmachu dosáhlo rybnikářství v 16.století,  kdy v Čechách činila výměra rybníku cca 180000 ha.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Výlovy rybníku se konají na podzim a je velkou turistickou atrakcí.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Výlov je vždy spojen s ochutnávkou ryb a bohatým doprovodným programem.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Budování rybníků vedlo k přeměně bažinatého kraje v hospodářsky využívanou oblast.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Rybníky slouží k vylovu ryb a chovu vodní drubeže, k pěstování rákosu, tvoří zásobárnu vody a využívají se k rekreaci a sportu.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veat"/>
              <a:buChar char="★"/>
            </a:pPr>
            <a:r>
              <a:rPr lang="cs" sz="15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Produkcí ryb zaujímá rybník Bezdrev 1.místo.</a:t>
            </a:r>
            <a:endParaRPr sz="1500">
              <a:solidFill>
                <a:srgbClr val="000000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0" descr="Kapr, Koi, Ryby, Voda, Rybník, Vodní Plochy, Koi Kap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3439275"/>
            <a:ext cx="3028951" cy="17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 rot="-5400000">
            <a:off x="5164950" y="4193400"/>
            <a:ext cx="15144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4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8" name="Google Shape;128;p20" descr="Fish,animals,cute,free vector graphics,free pictures - free image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9025" y="152400"/>
            <a:ext cx="1433524" cy="14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 rot="-5400000">
            <a:off x="6614425" y="842400"/>
            <a:ext cx="1500300" cy="1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>
                <a:latin typeface="Caveat"/>
                <a:ea typeface="Caveat"/>
                <a:cs typeface="Caveat"/>
                <a:sym typeface="Caveat"/>
              </a:rPr>
              <a:t>Obrázek 5</a:t>
            </a:r>
            <a:endParaRPr sz="12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 rot="5400000">
            <a:off x="3371850" y="920300"/>
            <a:ext cx="18144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Caveat"/>
                <a:ea typeface="Caveat"/>
                <a:cs typeface="Caveat"/>
                <a:sym typeface="Caveat"/>
              </a:rPr>
              <a:t>Budweiser budvar-Pivo světové značky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311700" y="119737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63238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Dnešní pivovarnictví vyrábí mnoho piva a nejde jen o názvy a počet stupňů jednotlivých druhů, ale o celou škálu pivních chutí.</a:t>
            </a:r>
            <a:endParaRPr sz="1200">
              <a:solidFill>
                <a:srgbClr val="263238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63238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Spotřeba piva na osobu je v Čr 160 litrů.</a:t>
            </a:r>
            <a:endParaRPr sz="1200">
              <a:solidFill>
                <a:srgbClr val="263238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Budvar je čtvrtým největším výrobcem piva v Česku a druhým největším exportérem piva do zahraničí.</a:t>
            </a:r>
            <a:endParaRPr sz="1200">
              <a:solidFill>
                <a:srgbClr val="263238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Je jedním z nejprodávanějších piv v České republice a vyváží se celkem do 76 zemí světa.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Na německém trhu je druhou nejprodávanější značkou mezi dováženými ležáky, první mezi importovanými pivy na rakouském trhu a ve Velké Británii nejprodávanější český ležák.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Druhy piva: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5,0 % (světlý ležák),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4,7 % (Tmavý ležák)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5,0 % (Kroužkovaný ležák)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4,0 % (světlé výčepní pivo)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4,0 % (Budweiser Budvar Cvikl)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7,5 % (BUD Premier Select)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222222"/>
                </a:solidFill>
                <a:highlight>
                  <a:srgbClr val="F8F9FA"/>
                </a:highlight>
                <a:latin typeface="Caveat"/>
                <a:ea typeface="Caveat"/>
                <a:cs typeface="Caveat"/>
                <a:sym typeface="Caveat"/>
              </a:rPr>
              <a:t>0,5 % (Nealkoholické pivo)</a:t>
            </a:r>
            <a:endParaRPr sz="1200">
              <a:solidFill>
                <a:srgbClr val="33333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Výroba piva značky  Budweiser Budvar se drží tradičních technologických postupů a zejména výběru kvalitních surovin pro výrobu piva, to je kvalitní žatecký chmel , ječný slad a podzemní voda z Artézkých studních vybudováných v  areálu pivovaru.</a:t>
            </a:r>
            <a:endParaRPr sz="1200">
              <a:solidFill>
                <a:srgbClr val="33333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veat"/>
              <a:buChar char="★"/>
            </a:pPr>
            <a:r>
              <a:rPr lang="cs" sz="1200">
                <a:solidFill>
                  <a:srgbClr val="000000"/>
                </a:solidFill>
                <a:highlight>
                  <a:srgbClr val="FFFFFF"/>
                </a:highlight>
                <a:latin typeface="Caveat"/>
                <a:ea typeface="Caveat"/>
                <a:cs typeface="Caveat"/>
                <a:sym typeface="Caveat"/>
              </a:rPr>
              <a:t>Jeho chuť je poměrně silná, příjemně pivní, lákavá, chmelová vůně s nádechem kvasovosti, pěna hustá, špinavě bílá pěna a barva připomínající vyzrálé borové dřevo.</a:t>
            </a:r>
            <a:endParaRPr sz="1200">
              <a:solidFill>
                <a:srgbClr val="33333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2138</Words>
  <Application>Microsoft Office PowerPoint</Application>
  <PresentationFormat>Předvádění na obrazovce (16:9)</PresentationFormat>
  <Paragraphs>244</Paragraphs>
  <Slides>29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Arial</vt:lpstr>
      <vt:lpstr>Caveat</vt:lpstr>
      <vt:lpstr>Oswald</vt:lpstr>
      <vt:lpstr>Source Code Pro</vt:lpstr>
      <vt:lpstr>Times New Roman</vt:lpstr>
      <vt:lpstr>Georgia</vt:lpstr>
      <vt:lpstr>Modern Writer</vt:lpstr>
      <vt:lpstr>Jihočeský Kraj</vt:lpstr>
      <vt:lpstr>Základní informace</vt:lpstr>
      <vt:lpstr>Vodstvo</vt:lpstr>
      <vt:lpstr>Krajina</vt:lpstr>
      <vt:lpstr>Národní park Šumava a jiná chráněná území</vt:lpstr>
      <vt:lpstr>Hospodářství</vt:lpstr>
      <vt:lpstr>Rybníky</vt:lpstr>
      <vt:lpstr>Rybnikářství</vt:lpstr>
      <vt:lpstr>Budweiser budvar-Pivo světové značky</vt:lpstr>
      <vt:lpstr>Budweiser budvar-Historie pivovaru</vt:lpstr>
      <vt:lpstr>Hrady a zámky</vt:lpstr>
      <vt:lpstr>Hrady a zámky-pokračování</vt:lpstr>
      <vt:lpstr>Česká města</vt:lpstr>
      <vt:lpstr>Česká města-pokračování</vt:lpstr>
      <vt:lpstr>Památky UNESCO</vt:lpstr>
      <vt:lpstr>Památky UNESCO</vt:lpstr>
      <vt:lpstr>Natáčení  filmů a pohádek</vt:lpstr>
      <vt:lpstr>Královský zámek Hluboká nad Vltavou </vt:lpstr>
      <vt:lpstr>Královský zámek Hluboká nad Vltavou-pokračování</vt:lpstr>
      <vt:lpstr>Obrázky</vt:lpstr>
      <vt:lpstr>Obrázky</vt:lpstr>
      <vt:lpstr>Zajímavosti</vt:lpstr>
      <vt:lpstr>Zdroje</vt:lpstr>
      <vt:lpstr>Zdroje</vt:lpstr>
      <vt:lpstr>Zdroje</vt:lpstr>
      <vt:lpstr>Zdroje</vt:lpstr>
      <vt:lpstr>Zdroje</vt:lpstr>
      <vt:lpstr>Snímek 28</vt:lpstr>
      <vt:lpstr>Děkujeme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Jihočeský Kraj</dc:title>
  <dc:creator>Karolina</dc:creator>
  <cp:lastModifiedBy>Vojta</cp:lastModifiedBy>
  <cp:revision>2</cp:revision>
  <dcterms:modified xsi:type="dcterms:W3CDTF">2020-04-02T20:48:43Z</dcterms:modified>
</cp:coreProperties>
</file>