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ED58-3FBB-410D-A8EB-E8EF53B9DDEE}" type="datetimeFigureOut">
              <a:rPr lang="cs-CZ" smtClean="0"/>
              <a:pPr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9C91-8687-488A-AECD-1F4705C6FEB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Uživatel\AppData\Local\Microsoft\Windows\Temporary Internet Files\Content.IE5\P98CO9LL\Primeval_forest_Havešová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501090" cy="6357982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2071702"/>
          </a:xfr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FF00"/>
                </a:solidFill>
              </a:rPr>
              <a:t/>
            </a:r>
            <a:br>
              <a:rPr lang="cs-CZ" b="1" dirty="0" smtClean="0">
                <a:solidFill>
                  <a:srgbClr val="FFFF00"/>
                </a:solidFill>
              </a:rPr>
            </a:br>
            <a:r>
              <a:rPr lang="cs-CZ" b="1" dirty="0" smtClean="0">
                <a:solidFill>
                  <a:srgbClr val="FFFF00"/>
                </a:solidFill>
              </a:rPr>
              <a:t>Jazykový </a:t>
            </a:r>
            <a:r>
              <a:rPr lang="cs-CZ" b="1" dirty="0" smtClean="0">
                <a:solidFill>
                  <a:srgbClr val="FFFF00"/>
                </a:solidFill>
              </a:rPr>
              <a:t>rozbor</a:t>
            </a:r>
            <a:br>
              <a:rPr lang="cs-CZ" b="1" dirty="0" smtClean="0">
                <a:solidFill>
                  <a:srgbClr val="FFFF00"/>
                </a:solidFill>
              </a:rPr>
            </a:br>
            <a:r>
              <a:rPr lang="cs-CZ" b="1" dirty="0" smtClean="0">
                <a:solidFill>
                  <a:srgbClr val="FFFF00"/>
                </a:solidFill>
              </a:rPr>
              <a:t>Určování druhů vedlejších vět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85852" y="4857760"/>
            <a:ext cx="6400800" cy="1752600"/>
          </a:xfrm>
        </p:spPr>
        <p:txBody>
          <a:bodyPr>
            <a:normAutofit fontScale="55000" lnSpcReduction="20000"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4500" b="1" dirty="0" smtClean="0">
                <a:solidFill>
                  <a:schemeClr val="bg1"/>
                </a:solidFill>
              </a:rPr>
              <a:t>7. ročník</a:t>
            </a:r>
          </a:p>
          <a:p>
            <a:r>
              <a:rPr lang="cs-CZ" sz="4500" b="1" dirty="0" smtClean="0">
                <a:solidFill>
                  <a:schemeClr val="bg1"/>
                </a:solidFill>
              </a:rPr>
              <a:t>26. května</a:t>
            </a:r>
            <a:endParaRPr lang="cs-CZ" sz="45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Společná kontrola</a:t>
            </a:r>
            <a:br>
              <a:rPr lang="cs-CZ" dirty="0" smtClean="0"/>
            </a:br>
            <a:r>
              <a:rPr lang="cs-CZ" dirty="0" smtClean="0"/>
              <a:t>Uč. 104/3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b="1" i="1" dirty="0" smtClean="0"/>
              <a:t>V létě jsem jezdíval k strýčkovi Rudolfovi a ten si</a:t>
            </a:r>
          </a:p>
          <a:p>
            <a:pPr>
              <a:buNone/>
            </a:pPr>
            <a:r>
              <a:rPr lang="cs-CZ" b="1" i="1" dirty="0" smtClean="0"/>
              <a:t>jednou usmyslel, že mě naučí jezdit na kole.</a:t>
            </a:r>
          </a:p>
          <a:p>
            <a:pPr marL="514350" indent="-514350">
              <a:buAutoNum type="alphaLcParenR"/>
            </a:pPr>
            <a:r>
              <a:rPr lang="cs-CZ" dirty="0" smtClean="0"/>
              <a:t>druhy VV</a:t>
            </a:r>
          </a:p>
          <a:p>
            <a:pPr marL="514350" indent="-514350">
              <a:buAutoNum type="alphaLcParenR"/>
            </a:pPr>
            <a:r>
              <a:rPr lang="cs-CZ" dirty="0" smtClean="0"/>
              <a:t>VČ (v létě, k strýčkovi, mě)</a:t>
            </a:r>
          </a:p>
          <a:p>
            <a:pPr marL="514350" indent="-514350">
              <a:buAutoNum type="alphaLcParenR"/>
            </a:pPr>
            <a:r>
              <a:rPr lang="cs-CZ" dirty="0" smtClean="0"/>
              <a:t>ZSD (Po a </a:t>
            </a:r>
            <a:r>
              <a:rPr lang="cs-CZ" dirty="0" err="1" smtClean="0"/>
              <a:t>Př</a:t>
            </a:r>
            <a:r>
              <a:rPr lang="cs-CZ" dirty="0" smtClean="0"/>
              <a:t>)</a:t>
            </a:r>
          </a:p>
          <a:p>
            <a:pPr marL="514350" indent="-514350">
              <a:buAutoNum type="alphaLcParenR"/>
            </a:pPr>
            <a:r>
              <a:rPr lang="cs-CZ" dirty="0"/>
              <a:t>s</a:t>
            </a:r>
            <a:r>
              <a:rPr lang="cs-CZ" dirty="0" smtClean="0"/>
              <a:t>lovní druhy</a:t>
            </a:r>
          </a:p>
          <a:p>
            <a:pPr marL="514350" indent="-514350">
              <a:buAutoNum type="alphaLcParenR"/>
            </a:pPr>
            <a:r>
              <a:rPr lang="cs-CZ" dirty="0" smtClean="0"/>
              <a:t>číslovka – druh</a:t>
            </a:r>
          </a:p>
          <a:p>
            <a:pPr marL="514350" indent="-514350">
              <a:buAutoNum type="alphaLcParenR"/>
            </a:pPr>
            <a:r>
              <a:rPr lang="cs-CZ" dirty="0" smtClean="0"/>
              <a:t>zájmena – druhy</a:t>
            </a:r>
          </a:p>
          <a:p>
            <a:pPr marL="514350" indent="-514350">
              <a:buAutoNum type="alphaLcParenR"/>
            </a:pPr>
            <a:r>
              <a:rPr lang="cs-CZ" dirty="0" smtClean="0"/>
              <a:t>synonymum ke slovesu USMYSLEL SI</a:t>
            </a:r>
          </a:p>
          <a:p>
            <a:pPr marL="514350" indent="-514350">
              <a:buAutoNum type="alphaLcParenR"/>
            </a:pPr>
            <a:r>
              <a:rPr lang="cs-CZ" dirty="0" smtClean="0"/>
              <a:t>tři příbuzná slova (LÉTO)</a:t>
            </a:r>
          </a:p>
          <a:p>
            <a:pPr marL="514350" indent="-514350">
              <a:buAutoNum type="alphaLcParenR"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104/3 -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cs-CZ" dirty="0" smtClean="0"/>
              <a:t>1H a 2H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dirty="0" smtClean="0"/>
              <a:t>			,že 3V – předmětná</a:t>
            </a:r>
          </a:p>
          <a:p>
            <a:pPr>
              <a:buNone/>
            </a:pPr>
            <a:r>
              <a:rPr lang="cs-CZ" dirty="0" smtClean="0"/>
              <a:t>b) v létě – Puč, k strýčkovi – Pum, mě – </a:t>
            </a:r>
            <a:r>
              <a:rPr lang="cs-CZ" dirty="0" err="1" smtClean="0"/>
              <a:t>Pt</a:t>
            </a:r>
            <a:r>
              <a:rPr lang="cs-CZ" dirty="0" smtClean="0"/>
              <a:t> 4. p.</a:t>
            </a:r>
          </a:p>
          <a:p>
            <a:pPr>
              <a:buNone/>
            </a:pPr>
            <a:r>
              <a:rPr lang="cs-CZ" dirty="0" smtClean="0"/>
              <a:t>c) (Já) jsem jezdíval; ten usmyslil si; (On) naučí</a:t>
            </a:r>
          </a:p>
          <a:p>
            <a:pPr>
              <a:buNone/>
            </a:pPr>
            <a:r>
              <a:rPr lang="cs-CZ" dirty="0" smtClean="0"/>
              <a:t>d) V – 7, létě – 1, jsem – 5, jezdíval – 5, k – 7, strýčkovi – 1, Rudolfovi – 1, a – 8, ten – 3, si – 3, jednou – 4, usmyslel – 5, že – 8, mě – 3, naučí – 5, jezdit – 5, na – 7, kole – 1</a:t>
            </a:r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2428860" y="1928802"/>
            <a:ext cx="857256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104/3 -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e) jednou – určitá, násobná</a:t>
            </a:r>
          </a:p>
          <a:p>
            <a:pPr>
              <a:buNone/>
            </a:pPr>
            <a:r>
              <a:rPr lang="cs-CZ" dirty="0" smtClean="0"/>
              <a:t>f) ten – ukazovací, si – osobní zvratné, mě – osobní</a:t>
            </a:r>
          </a:p>
          <a:p>
            <a:pPr>
              <a:buNone/>
            </a:pPr>
            <a:r>
              <a:rPr lang="cs-CZ" dirty="0" smtClean="0"/>
              <a:t>g) rozhodl se, umanul si, vymyslel</a:t>
            </a:r>
          </a:p>
          <a:p>
            <a:pPr>
              <a:buNone/>
            </a:pPr>
            <a:r>
              <a:rPr lang="cs-CZ" dirty="0" smtClean="0"/>
              <a:t>h) letní, letokruh, letopočet, letos, letošní…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Postup při určování vedlejších vět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cs-CZ" sz="2400" dirty="0" smtClean="0"/>
              <a:t>Podtrhnout </a:t>
            </a:r>
            <a:r>
              <a:rPr lang="cs-CZ" sz="2400" u="sng" dirty="0" smtClean="0"/>
              <a:t>přísudky</a:t>
            </a:r>
            <a:r>
              <a:rPr lang="cs-CZ" sz="2400" dirty="0" smtClean="0"/>
              <a:t> (spočítáme věty) </a:t>
            </a:r>
          </a:p>
          <a:p>
            <a:pPr marL="514350" indent="-514350">
              <a:buAutoNum type="arabicPeriod"/>
            </a:pPr>
            <a:r>
              <a:rPr lang="cs-CZ" sz="2400" dirty="0" smtClean="0"/>
              <a:t>Najdeme </a:t>
            </a:r>
            <a:r>
              <a:rPr lang="cs-CZ" sz="2400" u="sng" dirty="0" smtClean="0"/>
              <a:t>spojovací výraz</a:t>
            </a:r>
            <a:r>
              <a:rPr lang="cs-CZ" sz="2400" dirty="0" smtClean="0"/>
              <a:t>, určíme </a:t>
            </a:r>
            <a:r>
              <a:rPr lang="cs-CZ" sz="2400" u="sng" dirty="0" smtClean="0"/>
              <a:t>větu hlavní a vedlejší</a:t>
            </a:r>
            <a:r>
              <a:rPr lang="cs-CZ" sz="2400" dirty="0" smtClean="0"/>
              <a:t> (hlavní větou se ptáme, vedlejší odpovídáme) </a:t>
            </a:r>
          </a:p>
          <a:p>
            <a:pPr marL="514350" indent="-514350">
              <a:buAutoNum type="arabicPeriod" startAt="3"/>
            </a:pPr>
            <a:r>
              <a:rPr lang="cs-CZ" sz="2400" dirty="0" smtClean="0"/>
              <a:t>Podíváme se na </a:t>
            </a:r>
            <a:r>
              <a:rPr lang="cs-CZ" sz="2400" u="sng" dirty="0" smtClean="0"/>
              <a:t>konec hlavní věty…</a:t>
            </a:r>
          </a:p>
          <a:p>
            <a:pPr marL="914400" lvl="1" indent="-514350">
              <a:buNone/>
            </a:pPr>
            <a:r>
              <a:rPr lang="cs-CZ" sz="2400" dirty="0" smtClean="0"/>
              <a:t>	</a:t>
            </a:r>
          </a:p>
          <a:p>
            <a:pPr marL="914400" lvl="1" indent="-514350">
              <a:buNone/>
            </a:pPr>
            <a:r>
              <a:rPr lang="cs-CZ" sz="2400" dirty="0"/>
              <a:t>	</a:t>
            </a:r>
            <a:r>
              <a:rPr lang="cs-CZ" sz="2400" dirty="0" smtClean="0"/>
              <a:t>→ Pokud stojí </a:t>
            </a:r>
            <a:r>
              <a:rPr lang="cs-CZ" sz="2400" u="sng" dirty="0" smtClean="0"/>
              <a:t>na konci hlavní věty </a:t>
            </a:r>
            <a:r>
              <a:rPr lang="cs-CZ" sz="2400" u="sng" dirty="0" smtClean="0">
                <a:solidFill>
                  <a:srgbClr val="FF0000"/>
                </a:solidFill>
              </a:rPr>
              <a:t>sponové sloveso</a:t>
            </a:r>
            <a:r>
              <a:rPr lang="cs-CZ" sz="2400" dirty="0" smtClean="0"/>
              <a:t>, které </a:t>
            </a:r>
            <a:r>
              <a:rPr lang="cs-CZ" sz="2400" b="1" dirty="0" smtClean="0"/>
              <a:t>nemá doplnění</a:t>
            </a:r>
            <a:r>
              <a:rPr lang="cs-CZ" sz="2400" dirty="0" smtClean="0"/>
              <a:t>, je vedlejší věta </a:t>
            </a:r>
            <a:r>
              <a:rPr lang="cs-CZ" sz="2400" dirty="0" smtClean="0">
                <a:solidFill>
                  <a:srgbClr val="FF0000"/>
                </a:solidFill>
              </a:rPr>
              <a:t>přísudková </a:t>
            </a:r>
          </a:p>
          <a:p>
            <a:pPr marL="514350" indent="-514350">
              <a:buNone/>
            </a:pPr>
            <a:r>
              <a:rPr lang="cs-CZ" sz="2400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1H, 2V přísudková</a:t>
            </a:r>
            <a:r>
              <a:rPr lang="cs-CZ" sz="2400" dirty="0" smtClean="0"/>
              <a:t>: </a:t>
            </a:r>
            <a:r>
              <a:rPr lang="cs-CZ" sz="2400" i="1" dirty="0" smtClean="0"/>
              <a:t>Řeka </a:t>
            </a:r>
            <a:r>
              <a:rPr lang="cs-CZ" sz="2400" i="1" dirty="0" smtClean="0">
                <a:solidFill>
                  <a:srgbClr val="FF0000"/>
                </a:solidFill>
              </a:rPr>
              <a:t>byla</a:t>
            </a:r>
            <a:r>
              <a:rPr lang="cs-CZ" sz="2400" i="1" dirty="0" smtClean="0"/>
              <a:t>, 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jako by </a:t>
            </a:r>
            <a:r>
              <a:rPr lang="cs-CZ" sz="2400" i="1" dirty="0" smtClean="0"/>
              <a:t>ji zasklil</a:t>
            </a:r>
            <a:r>
              <a:rPr lang="cs-CZ" sz="2400" dirty="0" smtClean="0"/>
              <a:t>.  </a:t>
            </a:r>
            <a:r>
              <a:rPr lang="cs-CZ" sz="2400" i="1" dirty="0">
                <a:solidFill>
                  <a:srgbClr val="FF0000"/>
                </a:solidFill>
              </a:rPr>
              <a:t>B</a:t>
            </a:r>
            <a:r>
              <a:rPr lang="cs-CZ" sz="2400" i="1" dirty="0" smtClean="0">
                <a:solidFill>
                  <a:srgbClr val="FF0000"/>
                </a:solidFill>
              </a:rPr>
              <a:t>yla</a:t>
            </a:r>
            <a:r>
              <a:rPr lang="cs-CZ" sz="2400" dirty="0" smtClean="0"/>
              <a:t> je </a:t>
            </a:r>
            <a:r>
              <a:rPr lang="cs-CZ" sz="2400" b="1" u="sng" dirty="0" smtClean="0"/>
              <a:t>spona</a:t>
            </a:r>
            <a:r>
              <a:rPr lang="cs-CZ" sz="2400" dirty="0" smtClean="0"/>
              <a:t>, 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jako by</a:t>
            </a:r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400" dirty="0" smtClean="0"/>
              <a:t>- spojovací výraz </a:t>
            </a:r>
          </a:p>
          <a:p>
            <a:pPr marL="514350" indent="-514350">
              <a:buNone/>
            </a:pPr>
            <a:endParaRPr lang="cs-CZ" sz="2400" dirty="0" smtClean="0"/>
          </a:p>
          <a:p>
            <a:pPr marL="514350" indent="-514350">
              <a:buNone/>
            </a:pPr>
            <a:r>
              <a:rPr lang="cs-CZ" sz="2400" dirty="0"/>
              <a:t>	</a:t>
            </a:r>
            <a:r>
              <a:rPr lang="cs-CZ" sz="2400" dirty="0" smtClean="0"/>
              <a:t>	→ Pokud stojí </a:t>
            </a:r>
            <a:r>
              <a:rPr lang="cs-CZ" sz="2400" u="sng" dirty="0" smtClean="0"/>
              <a:t>na konci hlavní věty </a:t>
            </a:r>
            <a:r>
              <a:rPr lang="cs-CZ" sz="2400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pods</a:t>
            </a:r>
            <a:r>
              <a:rPr lang="cs-CZ" sz="24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cs-CZ" sz="2400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jm</a:t>
            </a:r>
            <a:r>
              <a:rPr lang="cs-CZ" sz="2400" dirty="0" smtClean="0"/>
              <a:t>., je vedlejší věta </a:t>
            </a:r>
            <a:r>
              <a:rPr lang="cs-CZ" sz="2400" dirty="0" smtClean="0"/>
              <a:t>NEJČASTĚJI 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přívlastková </a:t>
            </a:r>
          </a:p>
          <a:p>
            <a:pPr marL="514350" indent="-514350">
              <a:buNone/>
            </a:pPr>
            <a:r>
              <a:rPr lang="cs-CZ" sz="2400" dirty="0"/>
              <a:t>	</a:t>
            </a:r>
            <a:r>
              <a:rPr lang="cs-CZ" sz="2400" dirty="0" smtClean="0"/>
              <a:t>1H, </a:t>
            </a:r>
            <a:r>
              <a:rPr lang="cs-CZ" sz="2400" dirty="0" smtClean="0"/>
              <a:t>2V 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přívlastková</a:t>
            </a:r>
            <a:r>
              <a:rPr lang="cs-CZ" sz="2400" dirty="0" smtClean="0"/>
              <a:t>: </a:t>
            </a:r>
            <a:r>
              <a:rPr lang="cs-CZ" sz="2400" i="1" dirty="0" smtClean="0"/>
              <a:t>Navštívil jsem </a:t>
            </a:r>
            <a:r>
              <a:rPr lang="cs-CZ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místo</a:t>
            </a:r>
            <a:r>
              <a:rPr lang="cs-CZ" sz="2400" i="1" dirty="0" smtClean="0"/>
              <a:t>, kde jsem se narodil</a:t>
            </a:r>
            <a:r>
              <a:rPr lang="cs-CZ" sz="2400" dirty="0" smtClean="0"/>
              <a:t>.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Postup při určování vedlejší věty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POZOR! MŮŢE JÍT I O VĚTY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DOPLŇKOVÉ</a:t>
            </a:r>
            <a:r>
              <a:rPr lang="cs-CZ" dirty="0" smtClean="0"/>
              <a:t>, TY JSOU NEJČASTĚJI</a:t>
            </a:r>
          </a:p>
          <a:p>
            <a:pPr>
              <a:buNone/>
            </a:pPr>
            <a:r>
              <a:rPr lang="cs-CZ" dirty="0" smtClean="0"/>
              <a:t>PŘIPOJENY SPOJOVACÍMI VÝRAZY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JAK, KTERAK</a:t>
            </a:r>
            <a:r>
              <a:rPr lang="cs-CZ" dirty="0" smtClean="0"/>
              <a:t>. A POMŮCKOU MŮŽE</a:t>
            </a:r>
          </a:p>
          <a:p>
            <a:pPr>
              <a:buNone/>
            </a:pPr>
            <a:r>
              <a:rPr lang="cs-CZ" dirty="0" smtClean="0"/>
              <a:t>BÝT I TO, ŽE </a:t>
            </a:r>
            <a:r>
              <a:rPr lang="cs-CZ" u="sng" dirty="0" smtClean="0"/>
              <a:t>PŘÍSUDEK</a:t>
            </a:r>
            <a:r>
              <a:rPr lang="cs-CZ" dirty="0" smtClean="0"/>
              <a:t> HL. VĚTY VYJADŘUJE </a:t>
            </a:r>
            <a:r>
              <a:rPr lang="cs-CZ" u="sng" dirty="0" smtClean="0"/>
              <a:t>SMYSLOVÉ VNÍMÁNÍ</a:t>
            </a:r>
          </a:p>
          <a:p>
            <a:pPr>
              <a:buNone/>
            </a:pPr>
            <a:r>
              <a:rPr lang="cs-CZ" dirty="0" smtClean="0"/>
              <a:t>(</a:t>
            </a:r>
            <a:r>
              <a:rPr lang="cs-CZ" i="1" dirty="0" smtClean="0">
                <a:solidFill>
                  <a:schemeClr val="accent6">
                    <a:lumMod val="75000"/>
                  </a:schemeClr>
                </a:solidFill>
              </a:rPr>
              <a:t>VIDĚL, SLYŠEL, ZASLECHL, CÍTIL...</a:t>
            </a:r>
            <a:r>
              <a:rPr lang="cs-CZ" dirty="0" smtClean="0"/>
              <a:t>) </a:t>
            </a:r>
          </a:p>
          <a:p>
            <a:pPr>
              <a:buNone/>
            </a:pPr>
            <a:r>
              <a:rPr lang="cs-CZ" dirty="0" smtClean="0"/>
              <a:t>Pokud vyčerpáme tyto možnosti, musíme zvolit </a:t>
            </a:r>
            <a:r>
              <a:rPr lang="cs-CZ" b="1" dirty="0" smtClean="0"/>
              <a:t>správnou otázku</a:t>
            </a:r>
            <a:r>
              <a:rPr lang="cs-CZ" dirty="0" smtClean="0"/>
              <a:t>: </a:t>
            </a:r>
          </a:p>
          <a:p>
            <a:pPr marL="514350" indent="-514350">
              <a:buAutoNum type="alphaLcParenR"/>
            </a:pPr>
            <a:r>
              <a:rPr lang="cs-CZ" dirty="0" smtClean="0"/>
              <a:t>1.pád </a:t>
            </a:r>
            <a:r>
              <a:rPr lang="cs-CZ" b="1" dirty="0" smtClean="0"/>
              <a:t>Kdo? Co?</a:t>
            </a:r>
            <a:r>
              <a:rPr lang="cs-CZ" dirty="0" smtClean="0"/>
              <a:t> = věta </a:t>
            </a:r>
            <a:r>
              <a:rPr lang="cs-CZ" b="1" dirty="0" smtClean="0"/>
              <a:t>podmětná </a:t>
            </a:r>
          </a:p>
          <a:p>
            <a:pPr marL="514350" indent="-514350">
              <a:buAutoNum type="alphaLcParenR" startAt="2"/>
            </a:pPr>
            <a:r>
              <a:rPr lang="cs-CZ" dirty="0" smtClean="0"/>
              <a:t>Další pádové otázky např.: </a:t>
            </a:r>
            <a:r>
              <a:rPr lang="cs-CZ" b="1" dirty="0" smtClean="0"/>
              <a:t>Koho?Co? </a:t>
            </a:r>
            <a:r>
              <a:rPr lang="cs-CZ" dirty="0" smtClean="0"/>
              <a:t>= </a:t>
            </a:r>
            <a:r>
              <a:rPr lang="cs-CZ" b="1" dirty="0" smtClean="0"/>
              <a:t>předmětná</a:t>
            </a:r>
          </a:p>
          <a:p>
            <a:pPr marL="514350" indent="-514350">
              <a:buAutoNum type="alphaLcParenR" startAt="2"/>
            </a:pPr>
            <a:r>
              <a:rPr lang="cs-CZ" dirty="0" smtClean="0"/>
              <a:t>Otázky </a:t>
            </a:r>
            <a:r>
              <a:rPr lang="cs-CZ" b="1" dirty="0" smtClean="0"/>
              <a:t>na příslovce </a:t>
            </a:r>
            <a:r>
              <a:rPr lang="cs-CZ" dirty="0" smtClean="0"/>
              <a:t>= </a:t>
            </a:r>
            <a:r>
              <a:rPr lang="cs-CZ" b="1" dirty="0" smtClean="0"/>
              <a:t>příslovečné </a:t>
            </a:r>
          </a:p>
          <a:p>
            <a:pPr marL="514350" indent="-514350">
              <a:buNone/>
            </a:pPr>
            <a:endParaRPr lang="cs-CZ" dirty="0"/>
          </a:p>
          <a:p>
            <a:pPr marL="514350" indent="-514350">
              <a:buNone/>
            </a:pP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PŘÍSLOVEČNÉ URČENÍ MÁ PŘEDNOST </a:t>
            </a:r>
            <a:r>
              <a:rPr lang="cs-CZ" dirty="0" smtClean="0"/>
              <a:t>PŘED PŘEDMĚTEM!!!! </a:t>
            </a:r>
          </a:p>
          <a:p>
            <a:pPr marL="514350" indent="-514350">
              <a:buNone/>
            </a:pPr>
            <a:r>
              <a:rPr lang="cs-CZ" dirty="0" smtClean="0"/>
              <a:t>Pomůcky při určování vedl. vět příslovečných: </a:t>
            </a:r>
          </a:p>
          <a:p>
            <a:pPr marL="514350" indent="-514350">
              <a:buAutoNum type="alphaLcParenR"/>
            </a:pPr>
            <a:r>
              <a:rPr lang="cs-CZ" dirty="0" smtClean="0"/>
              <a:t>spojka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-li, jestliže </a:t>
            </a:r>
            <a:r>
              <a:rPr lang="cs-CZ" dirty="0" smtClean="0"/>
              <a:t>= příslovečná </a:t>
            </a:r>
            <a:r>
              <a:rPr lang="cs-CZ" b="1" dirty="0" smtClean="0"/>
              <a:t>podmínková </a:t>
            </a:r>
          </a:p>
          <a:p>
            <a:pPr marL="514350" indent="-514350">
              <a:buAutoNum type="alphaLcParenR"/>
            </a:pPr>
            <a:r>
              <a:rPr lang="cs-CZ" dirty="0" smtClean="0"/>
              <a:t>spojky -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třebaže, přestože, i když, ačkoli </a:t>
            </a:r>
            <a:r>
              <a:rPr lang="cs-CZ" dirty="0" smtClean="0"/>
              <a:t>= příslovečná </a:t>
            </a:r>
            <a:r>
              <a:rPr lang="cs-CZ" b="1" dirty="0" smtClean="0"/>
              <a:t>přípustková </a:t>
            </a:r>
          </a:p>
          <a:p>
            <a:pPr marL="514350" indent="-514350">
              <a:buAutoNum type="alphaLcParenR"/>
            </a:pPr>
            <a:r>
              <a:rPr lang="cs-CZ" dirty="0" smtClean="0"/>
              <a:t>otázka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Proč?</a:t>
            </a:r>
            <a:r>
              <a:rPr lang="cs-CZ" dirty="0" smtClean="0"/>
              <a:t> = příslovečná </a:t>
            </a:r>
            <a:r>
              <a:rPr lang="cs-CZ" b="1" dirty="0" smtClean="0"/>
              <a:t>příčinná</a:t>
            </a:r>
            <a:r>
              <a:rPr lang="cs-CZ" dirty="0" smtClean="0"/>
              <a:t> (za jaké příčiny, z jakého důvodu) nebo </a:t>
            </a:r>
            <a:r>
              <a:rPr lang="cs-CZ" b="1" dirty="0" smtClean="0"/>
              <a:t>účelová</a:t>
            </a:r>
            <a:r>
              <a:rPr lang="cs-CZ" dirty="0" smtClean="0"/>
              <a:t> (za jakým účelem)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Procvičování – zapište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u="sng" dirty="0" smtClean="0"/>
              <a:t>Určete druhy vedlejších vět:</a:t>
            </a:r>
          </a:p>
          <a:p>
            <a:pPr>
              <a:buNone/>
            </a:pPr>
            <a:r>
              <a:rPr lang="cs-CZ" dirty="0"/>
              <a:t>Pojedeme raději tím dřívějším vlakem, </a:t>
            </a:r>
            <a:r>
              <a:rPr lang="cs-CZ" b="1" dirty="0"/>
              <a:t>ať </a:t>
            </a:r>
            <a:r>
              <a:rPr lang="cs-CZ" b="1" dirty="0" smtClean="0"/>
              <a:t>to</a:t>
            </a:r>
          </a:p>
          <a:p>
            <a:pPr>
              <a:buNone/>
            </a:pPr>
            <a:r>
              <a:rPr lang="cs-CZ" b="1" dirty="0" smtClean="0"/>
              <a:t>určitě </a:t>
            </a:r>
            <a:r>
              <a:rPr lang="cs-CZ" b="1" dirty="0"/>
              <a:t>stihneme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/>
              <a:t>Je nepříjemné, </a:t>
            </a:r>
            <a:r>
              <a:rPr lang="cs-CZ" b="1" dirty="0"/>
              <a:t>že musíme zítra vstávat tak brzo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/>
              <a:t>Možná se zkus podívat tam,</a:t>
            </a:r>
            <a:r>
              <a:rPr lang="cs-CZ" b="1" dirty="0"/>
              <a:t> odkud jdou ty </a:t>
            </a:r>
            <a:r>
              <a:rPr lang="cs-CZ" b="1" dirty="0" smtClean="0"/>
              <a:t>divné</a:t>
            </a:r>
          </a:p>
          <a:p>
            <a:pPr>
              <a:buNone/>
            </a:pPr>
            <a:r>
              <a:rPr lang="cs-CZ" b="1" dirty="0" smtClean="0"/>
              <a:t>zvuky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pl-PL" dirty="0"/>
              <a:t>Utíkal, </a:t>
            </a:r>
            <a:r>
              <a:rPr lang="pl-PL" b="1" dirty="0"/>
              <a:t>jako by za ním běželo stádo slonů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cs-CZ" b="1" dirty="0"/>
              <a:t>Kdo nemá kamarády</a:t>
            </a:r>
            <a:r>
              <a:rPr lang="cs-CZ" dirty="0"/>
              <a:t>, je smutný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Obloha byla, </a:t>
            </a:r>
            <a:r>
              <a:rPr lang="cs-CZ" b="1" dirty="0" smtClean="0"/>
              <a:t>jako by ji vymetl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dirty="0" smtClean="0"/>
              <a:t>Pojedeme raději tím dřívějším vlakem, </a:t>
            </a:r>
            <a:r>
              <a:rPr lang="cs-CZ" b="1" dirty="0" smtClean="0"/>
              <a:t>ať to</a:t>
            </a:r>
          </a:p>
          <a:p>
            <a:pPr>
              <a:buNone/>
            </a:pPr>
            <a:r>
              <a:rPr lang="cs-CZ" b="1" dirty="0" smtClean="0"/>
              <a:t>určitě stihneme</a:t>
            </a:r>
            <a:r>
              <a:rPr lang="cs-CZ" dirty="0" smtClean="0"/>
              <a:t>.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VV účelová</a:t>
            </a:r>
          </a:p>
          <a:p>
            <a:pPr>
              <a:buNone/>
            </a:pPr>
            <a:r>
              <a:rPr lang="cs-CZ" dirty="0" smtClean="0"/>
              <a:t>Je nepříjemné, </a:t>
            </a:r>
            <a:r>
              <a:rPr lang="cs-CZ" b="1" dirty="0" smtClean="0"/>
              <a:t>že musíme zítra vstávat tak brzo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VV podmětná</a:t>
            </a:r>
          </a:p>
          <a:p>
            <a:pPr>
              <a:buNone/>
            </a:pPr>
            <a:r>
              <a:rPr lang="cs-CZ" dirty="0" smtClean="0"/>
              <a:t>Možná se zkus podívat tam</a:t>
            </a:r>
            <a:r>
              <a:rPr lang="cs-CZ" b="1" dirty="0" smtClean="0"/>
              <a:t>, odkud jdou ty divné</a:t>
            </a:r>
          </a:p>
          <a:p>
            <a:pPr>
              <a:buNone/>
            </a:pPr>
            <a:r>
              <a:rPr lang="cs-CZ" b="1" dirty="0" smtClean="0"/>
              <a:t>zvuky</a:t>
            </a:r>
            <a:r>
              <a:rPr lang="cs-CZ" dirty="0" smtClean="0"/>
              <a:t>.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VV příslovečná místní</a:t>
            </a:r>
          </a:p>
          <a:p>
            <a:pPr>
              <a:buNone/>
            </a:pPr>
            <a:r>
              <a:rPr lang="pl-PL" dirty="0" smtClean="0"/>
              <a:t>Utíkal, </a:t>
            </a:r>
            <a:r>
              <a:rPr lang="pl-PL" b="1" dirty="0" smtClean="0"/>
              <a:t>jako by za ním běželo stádo slonů</a:t>
            </a:r>
            <a:r>
              <a:rPr lang="pl-PL" dirty="0" smtClean="0"/>
              <a:t>. </a:t>
            </a:r>
            <a:endParaRPr lang="pl-PL" dirty="0" smtClean="0"/>
          </a:p>
          <a:p>
            <a:pPr>
              <a:buNone/>
            </a:pPr>
            <a:r>
              <a:rPr lang="pl-PL" i="1" dirty="0" smtClean="0">
                <a:solidFill>
                  <a:schemeClr val="accent2">
                    <a:lumMod val="75000"/>
                  </a:schemeClr>
                </a:solidFill>
              </a:rPr>
              <a:t>VV</a:t>
            </a:r>
            <a:r>
              <a:rPr lang="pl-PL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l-PL" i="1" dirty="0" smtClean="0">
                <a:solidFill>
                  <a:schemeClr val="accent2">
                    <a:lumMod val="75000"/>
                  </a:schemeClr>
                </a:solidFill>
              </a:rPr>
              <a:t>příslovečná </a:t>
            </a:r>
            <a:r>
              <a:rPr lang="pl-PL" i="1" dirty="0" smtClean="0">
                <a:solidFill>
                  <a:schemeClr val="accent2">
                    <a:lumMod val="75000"/>
                  </a:schemeClr>
                </a:solidFill>
              </a:rPr>
              <a:t>způsobová</a:t>
            </a:r>
          </a:p>
          <a:p>
            <a:pPr>
              <a:buNone/>
            </a:pPr>
            <a:r>
              <a:rPr lang="cs-CZ" b="1" dirty="0" smtClean="0"/>
              <a:t>Kdo nemá kamarády</a:t>
            </a:r>
            <a:r>
              <a:rPr lang="cs-CZ" dirty="0" smtClean="0"/>
              <a:t>, je smutný.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VV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podmětná</a:t>
            </a:r>
          </a:p>
          <a:p>
            <a:pPr>
              <a:buNone/>
            </a:pPr>
            <a:r>
              <a:rPr lang="cs-CZ" dirty="0" smtClean="0"/>
              <a:t>Obloha byla, </a:t>
            </a:r>
            <a:r>
              <a:rPr lang="cs-CZ" b="1" dirty="0" smtClean="0"/>
              <a:t>jako by ji vymetl</a:t>
            </a:r>
            <a:r>
              <a:rPr lang="cs-CZ" dirty="0" smtClean="0"/>
              <a:t>. </a:t>
            </a:r>
            <a:r>
              <a:rPr lang="cs-CZ" i="1" dirty="0" smtClean="0">
                <a:solidFill>
                  <a:schemeClr val="accent2">
                    <a:lumMod val="75000"/>
                  </a:schemeClr>
                </a:solidFill>
              </a:rPr>
              <a:t>VV přísudková</a:t>
            </a:r>
            <a:endParaRPr lang="cs-CZ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313</Words>
  <Application>Microsoft Office PowerPoint</Application>
  <PresentationFormat>Předvádění na obrazovce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 Jazykový rozbor Určování druhů vedlejších vět</vt:lpstr>
      <vt:lpstr>Společná kontrola Uč. 104/3</vt:lpstr>
      <vt:lpstr>104/3 - řešení</vt:lpstr>
      <vt:lpstr>104/3 - řešení</vt:lpstr>
      <vt:lpstr>Postup při určování vedlejších vět</vt:lpstr>
      <vt:lpstr>Postup při určování vedlejší věty</vt:lpstr>
      <vt:lpstr>Procvičování – zapište do sešitu</vt:lpstr>
      <vt:lpstr>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Jazykový rozbor Určování druhů vedlejších vět</dc:title>
  <dc:creator>Evzen</dc:creator>
  <cp:lastModifiedBy>Evzen</cp:lastModifiedBy>
  <cp:revision>7</cp:revision>
  <dcterms:created xsi:type="dcterms:W3CDTF">2020-05-24T15:19:25Z</dcterms:created>
  <dcterms:modified xsi:type="dcterms:W3CDTF">2020-05-25T17:53:35Z</dcterms:modified>
</cp:coreProperties>
</file>