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7" r:id="rId4"/>
    <p:sldId id="260" r:id="rId5"/>
    <p:sldId id="266" r:id="rId6"/>
    <p:sldId id="262" r:id="rId7"/>
    <p:sldId id="261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287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AB17-7439-4E7D-A595-B00939887679}" type="datetimeFigureOut">
              <a:rPr lang="cs-CZ" smtClean="0"/>
              <a:t>28.4.2020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73CE-3D68-4BA6-A75B-1756923F8BA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AB17-7439-4E7D-A595-B00939887679}" type="datetimeFigureOut">
              <a:rPr lang="cs-CZ" smtClean="0"/>
              <a:t>28.4.2020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73CE-3D68-4BA6-A75B-1756923F8B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AB17-7439-4E7D-A595-B00939887679}" type="datetimeFigureOut">
              <a:rPr lang="cs-CZ" smtClean="0"/>
              <a:t>28.4.2020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73CE-3D68-4BA6-A75B-1756923F8B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AB17-7439-4E7D-A595-B00939887679}" type="datetimeFigureOut">
              <a:rPr lang="cs-CZ" smtClean="0"/>
              <a:t>28.4.2020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73CE-3D68-4BA6-A75B-1756923F8B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AB17-7439-4E7D-A595-B00939887679}" type="datetimeFigureOut">
              <a:rPr lang="cs-CZ" smtClean="0"/>
              <a:t>28.4.2020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7D473CE-3D68-4BA6-A75B-1756923F8BA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AB17-7439-4E7D-A595-B00939887679}" type="datetimeFigureOut">
              <a:rPr lang="cs-CZ" smtClean="0"/>
              <a:t>28.4.2020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73CE-3D68-4BA6-A75B-1756923F8B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AB17-7439-4E7D-A595-B00939887679}" type="datetimeFigureOut">
              <a:rPr lang="cs-CZ" smtClean="0"/>
              <a:t>28.4.2020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73CE-3D68-4BA6-A75B-1756923F8B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AB17-7439-4E7D-A595-B00939887679}" type="datetimeFigureOut">
              <a:rPr lang="cs-CZ" smtClean="0"/>
              <a:t>28.4.2020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73CE-3D68-4BA6-A75B-1756923F8B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AB17-7439-4E7D-A595-B00939887679}" type="datetimeFigureOut">
              <a:rPr lang="cs-CZ" smtClean="0"/>
              <a:t>28.4.2020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73CE-3D68-4BA6-A75B-1756923F8B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AB17-7439-4E7D-A595-B00939887679}" type="datetimeFigureOut">
              <a:rPr lang="cs-CZ" smtClean="0"/>
              <a:t>28.4.2020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73CE-3D68-4BA6-A75B-1756923F8B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AB17-7439-4E7D-A595-B00939887679}" type="datetimeFigureOut">
              <a:rPr lang="cs-CZ" smtClean="0"/>
              <a:t>28.4.2020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73CE-3D68-4BA6-A75B-1756923F8B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CBAB17-7439-4E7D-A595-B00939887679}" type="datetimeFigureOut">
              <a:rPr lang="cs-CZ" smtClean="0"/>
              <a:t>28.4.2020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D473CE-3D68-4BA6-A75B-1756923F8BA9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92882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HELLO!</a:t>
            </a:r>
            <a:br>
              <a:rPr lang="cs-CZ" dirty="0" smtClean="0"/>
            </a:br>
            <a:r>
              <a:rPr lang="cs-CZ" dirty="0" smtClean="0"/>
              <a:t>ZA CHVÍLI ZAČÍNÁME!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9715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dirty="0" smtClean="0"/>
              <a:t>Angličtina – 6.D</a:t>
            </a:r>
          </a:p>
          <a:p>
            <a:pPr algn="ctr">
              <a:buNone/>
            </a:pPr>
            <a:r>
              <a:rPr lang="cs-CZ" dirty="0" smtClean="0"/>
              <a:t>29. 4. 2020</a:t>
            </a:r>
            <a:endParaRPr lang="cs-CZ" dirty="0"/>
          </a:p>
        </p:txBody>
      </p:sp>
      <p:pic>
        <p:nvPicPr>
          <p:cNvPr id="4" name="Picture 6" descr="Children Cartoon Transparent &amp; PNG Clipart Free Download - YW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928934"/>
            <a:ext cx="5061235" cy="3512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References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Učebnice Project 2, třetí vydání, Tom </a:t>
            </a:r>
            <a:r>
              <a:rPr lang="cs-CZ" sz="2400" dirty="0" err="1" smtClean="0"/>
              <a:t>Hutchinson</a:t>
            </a:r>
            <a:endParaRPr lang="cs-CZ" sz="2400" dirty="0" smtClean="0"/>
          </a:p>
          <a:p>
            <a:r>
              <a:rPr lang="cs-CZ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https://www.freepik.com/premium-vector/illustrations-funny-pandas-listening-music_4161660.htm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/>
          <a:lstStyle/>
          <a:p>
            <a:pPr algn="l"/>
            <a:r>
              <a:rPr lang="cs-CZ" dirty="0" smtClean="0"/>
              <a:t>THE WEATHER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71612"/>
            <a:ext cx="3686172" cy="470916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PŘELOŽ: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 smtClean="0"/>
              <a:t>……….. 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 smtClean="0"/>
              <a:t> </a:t>
            </a:r>
            <a:r>
              <a:rPr lang="cs-CZ" dirty="0" smtClean="0"/>
              <a:t>.……….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 smtClean="0"/>
              <a:t>………… 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 smtClean="0"/>
              <a:t>………… 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 smtClean="0"/>
              <a:t>………... 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 smtClean="0"/>
              <a:t>………… 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 smtClean="0"/>
              <a:t>………… 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 smtClean="0"/>
              <a:t> </a:t>
            </a:r>
            <a:r>
              <a:rPr lang="cs-CZ" dirty="0" smtClean="0"/>
              <a:t>…………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 smtClean="0"/>
              <a:t> </a:t>
            </a:r>
            <a:r>
              <a:rPr lang="cs-CZ" dirty="0" smtClean="0"/>
              <a:t>…………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 smtClean="0"/>
              <a:t> </a:t>
            </a:r>
            <a:r>
              <a:rPr lang="cs-CZ" dirty="0" smtClean="0"/>
              <a:t>…………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14290"/>
            <a:ext cx="237675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2574" y="214290"/>
            <a:ext cx="219760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143116"/>
            <a:ext cx="1504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143117"/>
            <a:ext cx="153005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3786190"/>
            <a:ext cx="16287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2143116"/>
            <a:ext cx="15144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4500570"/>
            <a:ext cx="1292897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20" y="4572008"/>
            <a:ext cx="15240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ADJECTIVES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00106"/>
          </a:xfrm>
        </p:spPr>
        <p:txBody>
          <a:bodyPr/>
          <a:lstStyle/>
          <a:p>
            <a:r>
              <a:rPr lang="cs-CZ" dirty="0" err="1" smtClean="0"/>
              <a:t>Adjectives</a:t>
            </a:r>
            <a:r>
              <a:rPr lang="cs-CZ" dirty="0" smtClean="0"/>
              <a:t> = přídavná jména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2910" y="2357430"/>
            <a:ext cx="32861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EXAMPLES OF ADJECTIVES: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err="1" smtClean="0"/>
              <a:t>Big</a:t>
            </a:r>
            <a:endParaRPr lang="cs-CZ" dirty="0" smtClean="0"/>
          </a:p>
          <a:p>
            <a:pPr marL="800100" lvl="1" indent="-342900">
              <a:buFont typeface="+mj-lt"/>
              <a:buAutoNum type="arabicPeriod"/>
            </a:pPr>
            <a:r>
              <a:rPr lang="cs-CZ" dirty="0" err="1" smtClean="0"/>
              <a:t>Deep</a:t>
            </a:r>
            <a:endParaRPr lang="cs-CZ" dirty="0" smtClean="0"/>
          </a:p>
          <a:p>
            <a:pPr marL="800100" lvl="1" indent="-342900">
              <a:buFont typeface="+mj-lt"/>
              <a:buAutoNum type="arabicPeriod"/>
            </a:pPr>
            <a:r>
              <a:rPr lang="cs-CZ" dirty="0" err="1" smtClean="0"/>
              <a:t>Flat</a:t>
            </a:r>
            <a:endParaRPr lang="cs-CZ" dirty="0" smtClean="0"/>
          </a:p>
          <a:p>
            <a:pPr marL="800100" lvl="1" indent="-342900">
              <a:buFont typeface="+mj-lt"/>
              <a:buAutoNum type="arabicPeriod"/>
            </a:pPr>
            <a:r>
              <a:rPr lang="cs-CZ" dirty="0" err="1" smtClean="0"/>
              <a:t>Red</a:t>
            </a:r>
            <a:endParaRPr lang="cs-CZ" dirty="0" smtClean="0"/>
          </a:p>
          <a:p>
            <a:pPr marL="800100" lvl="1" indent="-342900">
              <a:buFont typeface="+mj-lt"/>
              <a:buAutoNum type="arabicPeriod"/>
            </a:pPr>
            <a:r>
              <a:rPr lang="cs-CZ" dirty="0" err="1" smtClean="0"/>
              <a:t>Famous</a:t>
            </a:r>
            <a:endParaRPr lang="cs-CZ" dirty="0" smtClean="0"/>
          </a:p>
          <a:p>
            <a:pPr marL="800100" lvl="1" indent="-342900">
              <a:buFont typeface="+mj-lt"/>
              <a:buAutoNum type="arabicPeriod"/>
            </a:pPr>
            <a:r>
              <a:rPr lang="cs-CZ" dirty="0" err="1" smtClean="0"/>
              <a:t>Cold</a:t>
            </a:r>
            <a:endParaRPr lang="cs-CZ" dirty="0" smtClean="0"/>
          </a:p>
          <a:p>
            <a:pPr marL="800100" lvl="1" indent="-342900">
              <a:buFont typeface="+mj-lt"/>
              <a:buAutoNum type="arabicPeriod"/>
            </a:pPr>
            <a:r>
              <a:rPr lang="cs-CZ" dirty="0" err="1" smtClean="0"/>
              <a:t>Short</a:t>
            </a:r>
            <a:endParaRPr lang="cs-CZ" dirty="0" smtClean="0"/>
          </a:p>
          <a:p>
            <a:pPr marL="800100" lvl="1" indent="-342900">
              <a:buFont typeface="+mj-lt"/>
              <a:buAutoNum type="arabicPeriod"/>
            </a:pPr>
            <a:r>
              <a:rPr lang="cs-CZ" dirty="0" err="1" smtClean="0"/>
              <a:t>Old</a:t>
            </a:r>
            <a:endParaRPr lang="cs-CZ" dirty="0" smtClean="0"/>
          </a:p>
          <a:p>
            <a:pPr marL="800100" lvl="1" indent="-342900">
              <a:buFont typeface="+mj-lt"/>
              <a:buAutoNum type="arabicPeriod"/>
            </a:pPr>
            <a:r>
              <a:rPr lang="cs-CZ" dirty="0" err="1" smtClean="0"/>
              <a:t>Hot</a:t>
            </a:r>
            <a:endParaRPr lang="cs-CZ" dirty="0" smtClean="0"/>
          </a:p>
          <a:p>
            <a:pPr marL="800100" lvl="1" indent="-342900">
              <a:buFont typeface="+mj-lt"/>
              <a:buAutoNum type="arabicPeriod"/>
            </a:pPr>
            <a:r>
              <a:rPr lang="cs-CZ" dirty="0" err="1" smtClean="0"/>
              <a:t>High</a:t>
            </a:r>
            <a:endParaRPr lang="cs-CZ" dirty="0" smtClean="0"/>
          </a:p>
          <a:p>
            <a:pPr marL="800100" lvl="1" indent="-342900">
              <a:buFont typeface="+mj-lt"/>
              <a:buAutoNum type="arabicPeriod"/>
            </a:pPr>
            <a:r>
              <a:rPr lang="cs-CZ" dirty="0" err="1" smtClean="0"/>
              <a:t>Windy</a:t>
            </a:r>
            <a:endParaRPr lang="cs-CZ" dirty="0" smtClean="0"/>
          </a:p>
          <a:p>
            <a:pPr marL="800100" lvl="1" indent="-342900">
              <a:buFont typeface="+mj-lt"/>
              <a:buAutoNum type="arabicPeriod"/>
            </a:pPr>
            <a:r>
              <a:rPr lang="cs-CZ" dirty="0" err="1" smtClean="0"/>
              <a:t>Cool</a:t>
            </a:r>
            <a:endParaRPr lang="cs-CZ" dirty="0" smtClean="0"/>
          </a:p>
          <a:p>
            <a:pPr lvl="1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43438" y="2357430"/>
            <a:ext cx="43577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DOPLŇ DALŠÍ PŘÍDAVNÁ JMÉNA, KTERÁ TĚ NAPADNOU: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 </a:t>
            </a:r>
            <a:r>
              <a:rPr lang="cs-CZ" dirty="0" smtClean="0"/>
              <a:t>………………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……………….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……………….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………………..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………………..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………………..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………………...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STUPŇOVÁNÍ PŘÍDAVNÝCH JMEN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43306" y="1285860"/>
            <a:ext cx="5357850" cy="5143536"/>
          </a:xfrm>
        </p:spPr>
        <p:txBody>
          <a:bodyPr>
            <a:no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cs-CZ" sz="2400" b="1" dirty="0" err="1" smtClean="0">
                <a:solidFill>
                  <a:schemeClr val="accent2"/>
                </a:solidFill>
              </a:rPr>
              <a:t>Regular</a:t>
            </a:r>
            <a:r>
              <a:rPr lang="cs-CZ" sz="2400" dirty="0" smtClean="0">
                <a:solidFill>
                  <a:schemeClr val="accent2"/>
                </a:solidFill>
              </a:rPr>
              <a:t> = pravidelné</a:t>
            </a:r>
          </a:p>
          <a:p>
            <a:pPr marL="651510" indent="-514350">
              <a:buFont typeface="+mj-lt"/>
              <a:buAutoNum type="arabicPeriod"/>
            </a:pPr>
            <a:r>
              <a:rPr lang="cs-CZ" sz="2400" b="1" dirty="0" err="1" smtClean="0">
                <a:solidFill>
                  <a:srgbClr val="FF0000"/>
                </a:solidFill>
              </a:rPr>
              <a:t>Short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vowel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and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one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consonant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= krátká samohláska a jedna souhláska</a:t>
            </a:r>
          </a:p>
          <a:p>
            <a:pPr marL="651510" indent="-514350">
              <a:buFont typeface="+mj-lt"/>
              <a:buAutoNum type="arabicPeriod"/>
            </a:pPr>
            <a:r>
              <a:rPr lang="cs-CZ" sz="2400" b="1" dirty="0" smtClean="0">
                <a:solidFill>
                  <a:schemeClr val="accent4">
                    <a:lumMod val="50000"/>
                  </a:schemeClr>
                </a:solidFill>
              </a:rPr>
              <a:t>-e </a:t>
            </a:r>
            <a:r>
              <a:rPr lang="cs-CZ" sz="2400" b="1" dirty="0" err="1" smtClean="0">
                <a:solidFill>
                  <a:schemeClr val="accent4">
                    <a:lumMod val="50000"/>
                  </a:schemeClr>
                </a:solidFill>
              </a:rPr>
              <a:t>ending</a:t>
            </a:r>
            <a:r>
              <a:rPr lang="cs-CZ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</a:rPr>
              <a:t>= končící na –e</a:t>
            </a:r>
          </a:p>
          <a:p>
            <a:pPr marL="651510" indent="-514350">
              <a:buFont typeface="+mj-lt"/>
              <a:buAutoNum type="arabicPeriod"/>
            </a:pPr>
            <a:r>
              <a:rPr lang="cs-CZ" sz="2400" b="1" dirty="0" smtClean="0">
                <a:solidFill>
                  <a:srgbClr val="FFFF00"/>
                </a:solidFill>
              </a:rPr>
              <a:t>-y </a:t>
            </a:r>
            <a:r>
              <a:rPr lang="cs-CZ" sz="2400" b="1" dirty="0" err="1" smtClean="0">
                <a:solidFill>
                  <a:srgbClr val="FFFF00"/>
                </a:solidFill>
              </a:rPr>
              <a:t>ending</a:t>
            </a:r>
            <a:r>
              <a:rPr lang="cs-CZ" sz="2400" b="1" dirty="0" smtClean="0">
                <a:solidFill>
                  <a:srgbClr val="FFFF00"/>
                </a:solidFill>
              </a:rPr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= končící na –y</a:t>
            </a:r>
          </a:p>
          <a:p>
            <a:pPr marL="651510" indent="-514350">
              <a:buFont typeface="+mj-lt"/>
              <a:buAutoNum type="arabicPeriod"/>
            </a:pPr>
            <a:r>
              <a:rPr lang="cs-CZ" sz="2400" b="1" dirty="0" err="1" smtClean="0">
                <a:solidFill>
                  <a:srgbClr val="00B0F0"/>
                </a:solidFill>
              </a:rPr>
              <a:t>Two</a:t>
            </a:r>
            <a:r>
              <a:rPr lang="cs-CZ" sz="2400" b="1" dirty="0" smtClean="0">
                <a:solidFill>
                  <a:srgbClr val="00B0F0"/>
                </a:solidFill>
              </a:rPr>
              <a:t> </a:t>
            </a:r>
            <a:r>
              <a:rPr lang="cs-CZ" sz="2400" b="1" dirty="0" err="1" smtClean="0">
                <a:solidFill>
                  <a:srgbClr val="00B0F0"/>
                </a:solidFill>
              </a:rPr>
              <a:t>or</a:t>
            </a:r>
            <a:r>
              <a:rPr lang="cs-CZ" sz="2400" b="1" dirty="0" smtClean="0">
                <a:solidFill>
                  <a:srgbClr val="00B0F0"/>
                </a:solidFill>
              </a:rPr>
              <a:t> more </a:t>
            </a:r>
            <a:r>
              <a:rPr lang="cs-CZ" sz="2400" b="1" dirty="0" err="1" smtClean="0">
                <a:solidFill>
                  <a:srgbClr val="00B0F0"/>
                </a:solidFill>
              </a:rPr>
              <a:t>syllabes</a:t>
            </a:r>
            <a:r>
              <a:rPr lang="cs-CZ" sz="2400" b="1" dirty="0" smtClean="0">
                <a:solidFill>
                  <a:srgbClr val="00B0F0"/>
                </a:solidFill>
              </a:rPr>
              <a:t> (</a:t>
            </a:r>
            <a:r>
              <a:rPr lang="cs-CZ" sz="2400" b="1" dirty="0" err="1" smtClean="0">
                <a:solidFill>
                  <a:srgbClr val="00B0F0"/>
                </a:solidFill>
              </a:rPr>
              <a:t>except</a:t>
            </a:r>
            <a:r>
              <a:rPr lang="cs-CZ" sz="2400" b="1" dirty="0" smtClean="0">
                <a:solidFill>
                  <a:srgbClr val="00B0F0"/>
                </a:solidFill>
              </a:rPr>
              <a:t> </a:t>
            </a:r>
            <a:r>
              <a:rPr lang="cs-CZ" sz="2400" b="1" dirty="0" err="1" smtClean="0">
                <a:solidFill>
                  <a:srgbClr val="00B0F0"/>
                </a:solidFill>
              </a:rPr>
              <a:t>when</a:t>
            </a:r>
            <a:r>
              <a:rPr lang="cs-CZ" sz="2400" b="1" dirty="0" smtClean="0">
                <a:solidFill>
                  <a:srgbClr val="00B0F0"/>
                </a:solidFill>
              </a:rPr>
              <a:t> </a:t>
            </a:r>
            <a:r>
              <a:rPr lang="cs-CZ" sz="2400" b="1" dirty="0" err="1" smtClean="0">
                <a:solidFill>
                  <a:srgbClr val="00B0F0"/>
                </a:solidFill>
              </a:rPr>
              <a:t>the</a:t>
            </a:r>
            <a:r>
              <a:rPr lang="cs-CZ" sz="2400" b="1" dirty="0" smtClean="0">
                <a:solidFill>
                  <a:srgbClr val="00B0F0"/>
                </a:solidFill>
              </a:rPr>
              <a:t> </a:t>
            </a:r>
            <a:r>
              <a:rPr lang="cs-CZ" sz="2400" b="1" dirty="0" err="1" smtClean="0">
                <a:solidFill>
                  <a:srgbClr val="00B0F0"/>
                </a:solidFill>
              </a:rPr>
              <a:t>second</a:t>
            </a:r>
            <a:r>
              <a:rPr lang="cs-CZ" sz="2400" b="1" dirty="0" smtClean="0">
                <a:solidFill>
                  <a:srgbClr val="00B0F0"/>
                </a:solidFill>
              </a:rPr>
              <a:t> </a:t>
            </a:r>
            <a:r>
              <a:rPr lang="cs-CZ" sz="2400" b="1" dirty="0" err="1" smtClean="0">
                <a:solidFill>
                  <a:srgbClr val="00B0F0"/>
                </a:solidFill>
              </a:rPr>
              <a:t>s</a:t>
            </a:r>
            <a:r>
              <a:rPr lang="cs-CZ" sz="2400" dirty="0" err="1" smtClean="0">
                <a:solidFill>
                  <a:srgbClr val="00B0F0"/>
                </a:solidFill>
              </a:rPr>
              <a:t>yllable</a:t>
            </a:r>
            <a:r>
              <a:rPr lang="cs-CZ" sz="2400" dirty="0" smtClean="0">
                <a:solidFill>
                  <a:srgbClr val="00B0F0"/>
                </a:solidFill>
              </a:rPr>
              <a:t> </a:t>
            </a:r>
            <a:r>
              <a:rPr lang="cs-CZ" sz="2400" dirty="0" err="1" smtClean="0">
                <a:solidFill>
                  <a:srgbClr val="00B0F0"/>
                </a:solidFill>
              </a:rPr>
              <a:t>is</a:t>
            </a:r>
            <a:r>
              <a:rPr lang="cs-CZ" sz="2400" dirty="0" smtClean="0">
                <a:solidFill>
                  <a:srgbClr val="00B0F0"/>
                </a:solidFill>
              </a:rPr>
              <a:t> –y) = dvě a více slabiky (</a:t>
            </a:r>
            <a:r>
              <a:rPr lang="cs-CZ" sz="2400" dirty="0" err="1" smtClean="0">
                <a:solidFill>
                  <a:srgbClr val="00B0F0"/>
                </a:solidFill>
              </a:rPr>
              <a:t>vyjímka</a:t>
            </a:r>
            <a:r>
              <a:rPr lang="cs-CZ" sz="2400" dirty="0" smtClean="0">
                <a:solidFill>
                  <a:srgbClr val="00B0F0"/>
                </a:solidFill>
              </a:rPr>
              <a:t>, pokud druhý slabika končí na –y)</a:t>
            </a:r>
            <a:endParaRPr lang="cs-CZ" sz="2400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285860"/>
            <a:ext cx="3429024" cy="250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214282" y="4071942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COMPARATIVES = 2. STUPEŇ</a:t>
            </a:r>
          </a:p>
          <a:p>
            <a:r>
              <a:rPr lang="cs-CZ" dirty="0" err="1" smtClean="0"/>
              <a:t>Warm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err="1" smtClean="0">
                <a:solidFill>
                  <a:schemeClr val="accent2"/>
                </a:solidFill>
                <a:sym typeface="Wingdings" pitchFamily="2" charset="2"/>
              </a:rPr>
              <a:t>warmer</a:t>
            </a:r>
            <a:endParaRPr lang="cs-CZ" dirty="0" smtClean="0">
              <a:solidFill>
                <a:schemeClr val="accent2"/>
              </a:solidFill>
              <a:sym typeface="Wingdings" pitchFamily="2" charset="2"/>
            </a:endParaRPr>
          </a:p>
          <a:p>
            <a:r>
              <a:rPr lang="cs-CZ" dirty="0" err="1" smtClean="0">
                <a:sym typeface="Wingdings" pitchFamily="2" charset="2"/>
              </a:rPr>
              <a:t>Wet</a:t>
            </a:r>
            <a:r>
              <a:rPr lang="cs-CZ" dirty="0" smtClean="0">
                <a:sym typeface="Wingdings" pitchFamily="2" charset="2"/>
              </a:rPr>
              <a:t>  </a:t>
            </a:r>
            <a:r>
              <a:rPr lang="cs-CZ" dirty="0" err="1" smtClean="0">
                <a:solidFill>
                  <a:srgbClr val="FF0000"/>
                </a:solidFill>
                <a:sym typeface="Wingdings" pitchFamily="2" charset="2"/>
              </a:rPr>
              <a:t>wetter</a:t>
            </a:r>
            <a:endParaRPr lang="cs-CZ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Nice 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nicer</a:t>
            </a:r>
            <a:endParaRPr lang="cs-CZ" dirty="0" smtClean="0">
              <a:solidFill>
                <a:schemeClr val="accent5">
                  <a:lumMod val="75000"/>
                </a:schemeClr>
              </a:solidFill>
              <a:sym typeface="Wingdings" pitchFamily="2" charset="2"/>
            </a:endParaRPr>
          </a:p>
          <a:p>
            <a:r>
              <a:rPr lang="cs-CZ" dirty="0" err="1" smtClean="0">
                <a:sym typeface="Wingdings" pitchFamily="2" charset="2"/>
              </a:rPr>
              <a:t>Dry</a:t>
            </a:r>
            <a:r>
              <a:rPr lang="cs-CZ" dirty="0" smtClean="0">
                <a:sym typeface="Wingdings" pitchFamily="2" charset="2"/>
              </a:rPr>
              <a:t>  </a:t>
            </a:r>
            <a:r>
              <a:rPr lang="cs-CZ" dirty="0" err="1" smtClean="0">
                <a:solidFill>
                  <a:srgbClr val="FFFF00"/>
                </a:solidFill>
                <a:sym typeface="Wingdings" pitchFamily="2" charset="2"/>
              </a:rPr>
              <a:t>drier</a:t>
            </a:r>
            <a:endParaRPr lang="cs-CZ" dirty="0" smtClean="0">
              <a:solidFill>
                <a:srgbClr val="FFFF00"/>
              </a:solidFill>
              <a:sym typeface="Wingdings" pitchFamily="2" charset="2"/>
            </a:endParaRPr>
          </a:p>
          <a:p>
            <a:r>
              <a:rPr lang="cs-CZ" dirty="0" err="1" smtClean="0">
                <a:sym typeface="Wingdings" pitchFamily="2" charset="2"/>
              </a:rPr>
              <a:t>Crowded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smtClean="0">
                <a:solidFill>
                  <a:srgbClr val="00B0F0"/>
                </a:solidFill>
                <a:sym typeface="Wingdings" pitchFamily="2" charset="2"/>
              </a:rPr>
              <a:t> more </a:t>
            </a:r>
            <a:r>
              <a:rPr lang="cs-CZ" dirty="0" err="1" smtClean="0">
                <a:solidFill>
                  <a:srgbClr val="00B0F0"/>
                </a:solidFill>
                <a:sym typeface="Wingdings" pitchFamily="2" charset="2"/>
              </a:rPr>
              <a:t>crowded</a:t>
            </a:r>
            <a:endParaRPr lang="cs-CZ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591328" cy="398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STUPŇOVÁNÍ PŘÍDAVNÝCH JMEN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1143008"/>
          </a:xfrm>
        </p:spPr>
        <p:txBody>
          <a:bodyPr>
            <a:normAutofit/>
          </a:bodyPr>
          <a:lstStyle/>
          <a:p>
            <a:r>
              <a:rPr lang="cs-CZ" u="sng" dirty="0" smtClean="0"/>
              <a:t>COMPARATIVES = </a:t>
            </a:r>
            <a:endParaRPr lang="cs-CZ" u="sng" dirty="0" smtClean="0"/>
          </a:p>
          <a:p>
            <a:r>
              <a:rPr lang="cs-CZ" u="sng" dirty="0" smtClean="0"/>
              <a:t>2</a:t>
            </a:r>
            <a:r>
              <a:rPr lang="cs-CZ" u="sng" dirty="0" smtClean="0"/>
              <a:t>. STUPEŇ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3438" y="1357298"/>
            <a:ext cx="4041775" cy="750887"/>
          </a:xfrm>
        </p:spPr>
        <p:txBody>
          <a:bodyPr/>
          <a:lstStyle/>
          <a:p>
            <a:r>
              <a:rPr lang="cs-CZ" u="sng" dirty="0" smtClean="0"/>
              <a:t>VYTVOŘ COMPARATIVE</a:t>
            </a:r>
            <a:endParaRPr lang="cs-CZ" u="sng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err="1" smtClean="0"/>
              <a:t>Warm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err="1" smtClean="0">
                <a:solidFill>
                  <a:schemeClr val="accent2"/>
                </a:solidFill>
                <a:sym typeface="Wingdings" pitchFamily="2" charset="2"/>
              </a:rPr>
              <a:t>warmer</a:t>
            </a:r>
            <a:endParaRPr lang="cs-CZ" dirty="0" smtClean="0">
              <a:solidFill>
                <a:schemeClr val="accent2"/>
              </a:solidFill>
              <a:sym typeface="Wingdings" pitchFamily="2" charset="2"/>
            </a:endParaRPr>
          </a:p>
          <a:p>
            <a:r>
              <a:rPr lang="cs-CZ" dirty="0" err="1" smtClean="0">
                <a:sym typeface="Wingdings" pitchFamily="2" charset="2"/>
              </a:rPr>
              <a:t>Wet</a:t>
            </a:r>
            <a:r>
              <a:rPr lang="cs-CZ" dirty="0" smtClean="0">
                <a:sym typeface="Wingdings" pitchFamily="2" charset="2"/>
              </a:rPr>
              <a:t>  </a:t>
            </a:r>
            <a:r>
              <a:rPr lang="cs-CZ" dirty="0" err="1" smtClean="0">
                <a:solidFill>
                  <a:srgbClr val="FF0000"/>
                </a:solidFill>
                <a:sym typeface="Wingdings" pitchFamily="2" charset="2"/>
              </a:rPr>
              <a:t>wetter</a:t>
            </a:r>
            <a:endParaRPr lang="cs-CZ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Nice 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nicer</a:t>
            </a:r>
            <a:endParaRPr lang="cs-CZ" dirty="0" smtClean="0">
              <a:solidFill>
                <a:schemeClr val="accent5">
                  <a:lumMod val="75000"/>
                </a:schemeClr>
              </a:solidFill>
              <a:sym typeface="Wingdings" pitchFamily="2" charset="2"/>
            </a:endParaRPr>
          </a:p>
          <a:p>
            <a:r>
              <a:rPr lang="cs-CZ" dirty="0" err="1" smtClean="0">
                <a:sym typeface="Wingdings" pitchFamily="2" charset="2"/>
              </a:rPr>
              <a:t>Dry</a:t>
            </a:r>
            <a:r>
              <a:rPr lang="cs-CZ" dirty="0" smtClean="0">
                <a:sym typeface="Wingdings" pitchFamily="2" charset="2"/>
              </a:rPr>
              <a:t>  </a:t>
            </a:r>
            <a:r>
              <a:rPr lang="cs-CZ" dirty="0" err="1" smtClean="0">
                <a:solidFill>
                  <a:srgbClr val="FFFF00"/>
                </a:solidFill>
                <a:sym typeface="Wingdings" pitchFamily="2" charset="2"/>
              </a:rPr>
              <a:t>drier</a:t>
            </a:r>
            <a:endParaRPr lang="cs-CZ" dirty="0" smtClean="0">
              <a:solidFill>
                <a:srgbClr val="FFFF00"/>
              </a:solidFill>
              <a:sym typeface="Wingdings" pitchFamily="2" charset="2"/>
            </a:endParaRPr>
          </a:p>
          <a:p>
            <a:r>
              <a:rPr lang="cs-CZ" dirty="0" err="1" smtClean="0">
                <a:sym typeface="Wingdings" pitchFamily="2" charset="2"/>
              </a:rPr>
              <a:t>Crowded</a:t>
            </a:r>
            <a:r>
              <a:rPr lang="cs-CZ" dirty="0" smtClean="0">
                <a:sym typeface="Wingdings" pitchFamily="2" charset="2"/>
              </a:rPr>
              <a:t>  </a:t>
            </a:r>
            <a:r>
              <a:rPr lang="cs-CZ" dirty="0" smtClean="0">
                <a:solidFill>
                  <a:srgbClr val="7030A0"/>
                </a:solidFill>
                <a:sym typeface="Wingdings" pitchFamily="2" charset="2"/>
              </a:rPr>
              <a:t>more </a:t>
            </a:r>
            <a:r>
              <a:rPr lang="cs-CZ" dirty="0" err="1" smtClean="0">
                <a:solidFill>
                  <a:srgbClr val="7030A0"/>
                </a:solidFill>
                <a:sym typeface="Wingdings" pitchFamily="2" charset="2"/>
              </a:rPr>
              <a:t>crowded</a:t>
            </a:r>
            <a:endParaRPr lang="cs-CZ" dirty="0" smtClean="0">
              <a:solidFill>
                <a:srgbClr val="7030A0"/>
              </a:solidFill>
            </a:endParaRP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err="1" smtClean="0"/>
              <a:t>Cold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 ……………</a:t>
            </a:r>
          </a:p>
          <a:p>
            <a:r>
              <a:rPr lang="cs-CZ" dirty="0" err="1" smtClean="0">
                <a:sym typeface="Wingdings" pitchFamily="2" charset="2"/>
              </a:rPr>
              <a:t>Big</a:t>
            </a:r>
            <a:r>
              <a:rPr lang="cs-CZ" dirty="0" smtClean="0">
                <a:sym typeface="Wingdings" pitchFamily="2" charset="2"/>
              </a:rPr>
              <a:t>  …………..</a:t>
            </a:r>
          </a:p>
          <a:p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Wise</a:t>
            </a:r>
            <a:r>
              <a:rPr lang="cs-CZ" dirty="0" smtClean="0">
                <a:sym typeface="Wingdings" pitchFamily="2" charset="2"/>
              </a:rPr>
              <a:t>  …………</a:t>
            </a:r>
          </a:p>
          <a:p>
            <a:r>
              <a:rPr lang="cs-CZ" dirty="0" err="1" smtClean="0"/>
              <a:t>Easy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………..</a:t>
            </a:r>
          </a:p>
          <a:p>
            <a:r>
              <a:rPr lang="cs-CZ" dirty="0" err="1" smtClean="0">
                <a:sym typeface="Wingdings" pitchFamily="2" charset="2"/>
              </a:rPr>
              <a:t>Beautiful</a:t>
            </a:r>
            <a:r>
              <a:rPr lang="cs-CZ" dirty="0" smtClean="0">
                <a:sym typeface="Wingdings" pitchFamily="2" charset="2"/>
              </a:rPr>
              <a:t>  ………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STUPŇOVÁNÍ PŘÍDAVNÝCH JMEN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7158" y="2714620"/>
            <a:ext cx="8215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sz="2800" dirty="0" err="1" smtClean="0"/>
              <a:t>Warm</a:t>
            </a:r>
            <a:r>
              <a:rPr lang="cs-CZ" sz="2800" dirty="0" smtClean="0"/>
              <a:t> </a:t>
            </a:r>
            <a:r>
              <a:rPr lang="cs-CZ" sz="2800" dirty="0" smtClean="0">
                <a:sym typeface="Wingdings" pitchFamily="2" charset="2"/>
              </a:rPr>
              <a:t>         </a:t>
            </a:r>
            <a:r>
              <a:rPr lang="cs-CZ" sz="2800" dirty="0" err="1" smtClean="0">
                <a:solidFill>
                  <a:schemeClr val="accent2"/>
                </a:solidFill>
                <a:sym typeface="Wingdings" pitchFamily="2" charset="2"/>
              </a:rPr>
              <a:t>warmer</a:t>
            </a:r>
            <a:r>
              <a:rPr lang="cs-CZ" sz="2800" dirty="0" smtClean="0">
                <a:solidFill>
                  <a:schemeClr val="accent2"/>
                </a:solidFill>
                <a:sym typeface="Wingdings" pitchFamily="2" charset="2"/>
              </a:rPr>
              <a:t>             </a:t>
            </a:r>
            <a:r>
              <a:rPr lang="cs-CZ" sz="2800" dirty="0" err="1" smtClean="0">
                <a:solidFill>
                  <a:schemeClr val="accent2"/>
                </a:solidFill>
                <a:sym typeface="Wingdings" pitchFamily="2" charset="2"/>
              </a:rPr>
              <a:t>the</a:t>
            </a:r>
            <a:r>
              <a:rPr lang="cs-CZ" sz="2800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cs-CZ" sz="2800" dirty="0" err="1" smtClean="0">
                <a:solidFill>
                  <a:schemeClr val="accent2"/>
                </a:solidFill>
                <a:sym typeface="Wingdings" pitchFamily="2" charset="2"/>
              </a:rPr>
              <a:t>warmest</a:t>
            </a:r>
            <a:endParaRPr lang="cs-CZ" sz="2800" dirty="0" smtClean="0">
              <a:solidFill>
                <a:schemeClr val="accent2"/>
              </a:solidFill>
              <a:sym typeface="Wingdings" pitchFamily="2" charset="2"/>
            </a:endParaRPr>
          </a:p>
          <a:p>
            <a:r>
              <a:rPr lang="cs-CZ" sz="2800" dirty="0" err="1" smtClean="0">
                <a:sym typeface="Wingdings" pitchFamily="2" charset="2"/>
              </a:rPr>
              <a:t>Wet</a:t>
            </a:r>
            <a:r>
              <a:rPr lang="cs-CZ" sz="2800" dirty="0" smtClean="0">
                <a:sym typeface="Wingdings" pitchFamily="2" charset="2"/>
              </a:rPr>
              <a:t>              </a:t>
            </a:r>
            <a:r>
              <a:rPr lang="cs-CZ" sz="2800" dirty="0" err="1" smtClean="0">
                <a:solidFill>
                  <a:srgbClr val="FF0000"/>
                </a:solidFill>
                <a:sym typeface="Wingdings" pitchFamily="2" charset="2"/>
              </a:rPr>
              <a:t>wetter</a:t>
            </a:r>
            <a:r>
              <a:rPr lang="cs-CZ" sz="2800" dirty="0" smtClean="0">
                <a:solidFill>
                  <a:srgbClr val="FF0000"/>
                </a:solidFill>
                <a:sym typeface="Wingdings" pitchFamily="2" charset="2"/>
              </a:rPr>
              <a:t>                </a:t>
            </a:r>
            <a:r>
              <a:rPr lang="cs-CZ" sz="2800" dirty="0" err="1" smtClean="0">
                <a:solidFill>
                  <a:srgbClr val="FF0000"/>
                </a:solidFill>
                <a:sym typeface="Wingdings" pitchFamily="2" charset="2"/>
              </a:rPr>
              <a:t>the</a:t>
            </a:r>
            <a:r>
              <a:rPr lang="cs-CZ" sz="28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sym typeface="Wingdings" pitchFamily="2" charset="2"/>
              </a:rPr>
              <a:t>wettest</a:t>
            </a:r>
            <a:endParaRPr lang="cs-CZ" sz="2800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cs-CZ" sz="2800" dirty="0" smtClean="0">
                <a:sym typeface="Wingdings" pitchFamily="2" charset="2"/>
              </a:rPr>
              <a:t>Nice             </a:t>
            </a:r>
            <a:r>
              <a:rPr lang="cs-CZ" sz="2800" dirty="0" err="1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nicer</a:t>
            </a:r>
            <a:r>
              <a:rPr lang="cs-CZ" sz="2800" dirty="0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                  </a:t>
            </a:r>
            <a:r>
              <a:rPr lang="cs-CZ" sz="2800" dirty="0" err="1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the</a:t>
            </a:r>
            <a:r>
              <a:rPr lang="cs-CZ" sz="2800" dirty="0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sz="2800" dirty="0" err="1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nicest</a:t>
            </a:r>
            <a:endParaRPr lang="cs-CZ" sz="2800" dirty="0" smtClean="0">
              <a:solidFill>
                <a:schemeClr val="accent5">
                  <a:lumMod val="75000"/>
                </a:schemeClr>
              </a:solidFill>
              <a:sym typeface="Wingdings" pitchFamily="2" charset="2"/>
            </a:endParaRPr>
          </a:p>
          <a:p>
            <a:r>
              <a:rPr lang="cs-CZ" sz="2800" dirty="0" err="1" smtClean="0">
                <a:sym typeface="Wingdings" pitchFamily="2" charset="2"/>
              </a:rPr>
              <a:t>Dry</a:t>
            </a:r>
            <a:r>
              <a:rPr lang="cs-CZ" sz="2800" dirty="0" smtClean="0">
                <a:sym typeface="Wingdings" pitchFamily="2" charset="2"/>
              </a:rPr>
              <a:t>              </a:t>
            </a:r>
            <a:r>
              <a:rPr lang="cs-CZ" sz="2800" dirty="0" err="1" smtClean="0">
                <a:solidFill>
                  <a:srgbClr val="FFFF00"/>
                </a:solidFill>
                <a:sym typeface="Wingdings" pitchFamily="2" charset="2"/>
              </a:rPr>
              <a:t>drier</a:t>
            </a:r>
            <a:r>
              <a:rPr lang="cs-CZ" sz="2800" dirty="0" smtClean="0">
                <a:solidFill>
                  <a:srgbClr val="FFFF00"/>
                </a:solidFill>
                <a:sym typeface="Wingdings" pitchFamily="2" charset="2"/>
              </a:rPr>
              <a:t>                   </a:t>
            </a:r>
            <a:r>
              <a:rPr lang="cs-CZ" sz="2800" dirty="0" err="1" smtClean="0">
                <a:solidFill>
                  <a:srgbClr val="FFFF00"/>
                </a:solidFill>
                <a:sym typeface="Wingdings" pitchFamily="2" charset="2"/>
              </a:rPr>
              <a:t>the</a:t>
            </a:r>
            <a:r>
              <a:rPr lang="cs-CZ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cs-CZ" sz="2800" dirty="0" err="1" smtClean="0">
                <a:solidFill>
                  <a:srgbClr val="FFFF00"/>
                </a:solidFill>
                <a:sym typeface="Wingdings" pitchFamily="2" charset="2"/>
              </a:rPr>
              <a:t>driest</a:t>
            </a:r>
            <a:endParaRPr lang="cs-CZ" sz="2800" dirty="0" smtClean="0">
              <a:solidFill>
                <a:srgbClr val="FFFF00"/>
              </a:solidFill>
              <a:sym typeface="Wingdings" pitchFamily="2" charset="2"/>
            </a:endParaRPr>
          </a:p>
          <a:p>
            <a:r>
              <a:rPr lang="cs-CZ" sz="2800" dirty="0" err="1" smtClean="0">
                <a:sym typeface="Wingdings" pitchFamily="2" charset="2"/>
              </a:rPr>
              <a:t>Crowded</a:t>
            </a:r>
            <a:r>
              <a:rPr lang="cs-CZ" sz="2800" dirty="0" smtClean="0">
                <a:sym typeface="Wingdings" pitchFamily="2" charset="2"/>
              </a:rPr>
              <a:t>    </a:t>
            </a:r>
            <a:r>
              <a:rPr lang="cs-CZ" sz="2800" dirty="0" smtClean="0">
                <a:solidFill>
                  <a:srgbClr val="00B0F0"/>
                </a:solidFill>
                <a:sym typeface="Wingdings" pitchFamily="2" charset="2"/>
              </a:rPr>
              <a:t>more </a:t>
            </a:r>
            <a:r>
              <a:rPr lang="cs-CZ" sz="2800" dirty="0" err="1" smtClean="0">
                <a:solidFill>
                  <a:srgbClr val="00B0F0"/>
                </a:solidFill>
                <a:sym typeface="Wingdings" pitchFamily="2" charset="2"/>
              </a:rPr>
              <a:t>crowded</a:t>
            </a:r>
            <a:r>
              <a:rPr lang="cs-CZ" sz="2800" dirty="0" smtClean="0">
                <a:solidFill>
                  <a:srgbClr val="00B0F0"/>
                </a:solidFill>
                <a:sym typeface="Wingdings" pitchFamily="2" charset="2"/>
              </a:rPr>
              <a:t>  </a:t>
            </a:r>
            <a:r>
              <a:rPr lang="cs-CZ" sz="2800" dirty="0" err="1" smtClean="0">
                <a:solidFill>
                  <a:srgbClr val="00B0F0"/>
                </a:solidFill>
                <a:sym typeface="Wingdings" pitchFamily="2" charset="2"/>
              </a:rPr>
              <a:t>the</a:t>
            </a:r>
            <a:r>
              <a:rPr lang="cs-CZ" sz="2800" dirty="0" smtClean="0">
                <a:solidFill>
                  <a:srgbClr val="00B0F0"/>
                </a:solidFill>
                <a:sym typeface="Wingdings" pitchFamily="2" charset="2"/>
              </a:rPr>
              <a:t> most </a:t>
            </a:r>
            <a:r>
              <a:rPr lang="cs-CZ" sz="2800" dirty="0" err="1" smtClean="0">
                <a:solidFill>
                  <a:srgbClr val="00B0F0"/>
                </a:solidFill>
                <a:sym typeface="Wingdings" pitchFamily="2" charset="2"/>
              </a:rPr>
              <a:t>crowded</a:t>
            </a:r>
            <a:endParaRPr lang="cs-CZ" sz="2800" dirty="0" smtClean="0">
              <a:solidFill>
                <a:srgbClr val="00B0F0"/>
              </a:solidFill>
            </a:endParaRP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14546" y="1357298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SUPERLATIVES = 3. STUPEŇ</a:t>
            </a:r>
            <a:endParaRPr lang="cs-CZ" sz="3200" b="1" dirty="0"/>
          </a:p>
        </p:txBody>
      </p:sp>
      <p:sp>
        <p:nvSpPr>
          <p:cNvPr id="6" name="Šipka dolů 5"/>
          <p:cNvSpPr/>
          <p:nvPr/>
        </p:nvSpPr>
        <p:spPr>
          <a:xfrm>
            <a:off x="6000760" y="2143116"/>
            <a:ext cx="50006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9690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DOPLŇ CHYBĚJÍCÍ</a:t>
            </a:r>
            <a:endParaRPr lang="cs-CZ" sz="32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000100" y="1500174"/>
          <a:ext cx="7215237" cy="4899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079"/>
                <a:gridCol w="2405079"/>
                <a:gridCol w="2405079"/>
              </a:tblGrid>
              <a:tr h="323852">
                <a:tc>
                  <a:txBody>
                    <a:bodyPr/>
                    <a:lstStyle/>
                    <a:p>
                      <a:r>
                        <a:rPr lang="cs-CZ" dirty="0" smtClean="0"/>
                        <a:t>ADJECTIVE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COMPARATIVE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SUPERLATIVE</a:t>
                      </a:r>
                      <a:endParaRPr lang="cs-CZ" dirty="0"/>
                    </a:p>
                  </a:txBody>
                  <a:tcPr/>
                </a:tc>
              </a:tr>
              <a:tr h="32385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LONG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</a:tr>
              <a:tr h="32385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NICE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/>
                </a:tc>
              </a:tr>
              <a:tr h="32385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BIG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/>
                </a:tc>
              </a:tr>
              <a:tr h="32385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EXPENSIVE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THE MOST EXPENSIVE</a:t>
                      </a:r>
                      <a:endParaRPr lang="cs-CZ" sz="1400" dirty="0"/>
                    </a:p>
                  </a:txBody>
                  <a:tcPr/>
                </a:tc>
              </a:tr>
              <a:tr h="32385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WINDY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/>
                </a:tc>
              </a:tr>
              <a:tr h="32385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TALL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/>
                </a:tc>
              </a:tr>
              <a:tr h="32385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OLD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/>
                </a:tc>
              </a:tr>
              <a:tr h="32385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EASY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/>
                </a:tc>
              </a:tr>
              <a:tr h="32385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BEAUTIFUL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/>
                </a:tc>
              </a:tr>
              <a:tr h="32385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COLD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COLDER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</a:tr>
              <a:tr h="32385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SHORT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/>
                </a:tc>
              </a:tr>
              <a:tr h="32385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DEEP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/>
                </a:tc>
              </a:tr>
              <a:tr h="32385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HOT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THE HOTTEST</a:t>
                      </a:r>
                      <a:endParaRPr lang="cs-CZ" sz="1400" dirty="0"/>
                    </a:p>
                  </a:txBody>
                  <a:tcPr/>
                </a:tc>
              </a:tr>
              <a:tr h="32385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NICE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142984"/>
            <a:ext cx="8229600" cy="928694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HAVE A NICE DAY!</a:t>
            </a:r>
            <a:endParaRPr lang="cs-CZ" dirty="0"/>
          </a:p>
        </p:txBody>
      </p:sp>
      <p:pic>
        <p:nvPicPr>
          <p:cNvPr id="4" name="Picture 2" descr="Illustrations of funny pandas listening to music | Premium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214554"/>
            <a:ext cx="4248138" cy="4248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</TotalTime>
  <Words>275</Words>
  <Application>Microsoft Office PowerPoint</Application>
  <PresentationFormat>Předvádění na obrazovce (4:3)</PresentationFormat>
  <Paragraphs>97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Vrchol</vt:lpstr>
      <vt:lpstr>HELLO! ZA CHVÍLI ZAČÍNÁME! </vt:lpstr>
      <vt:lpstr>THE WEATHER</vt:lpstr>
      <vt:lpstr>ADJECTIVES</vt:lpstr>
      <vt:lpstr>STUPŇOVÁNÍ PŘÍDAVNÝCH JMEN</vt:lpstr>
      <vt:lpstr>Snímek 5</vt:lpstr>
      <vt:lpstr>STUPŇOVÁNÍ PŘÍDAVNÝCH JMEN</vt:lpstr>
      <vt:lpstr>STUPŇOVÁNÍ PŘÍDAVNÝCH JMEN</vt:lpstr>
      <vt:lpstr>DOPLŇ CHYBĚJÍCÍ</vt:lpstr>
      <vt:lpstr>Snímek 9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HELLO! ZA CHVÍLI ZAŽÍNÁME!</dc:title>
  <dc:creator>Krocek</dc:creator>
  <cp:lastModifiedBy>Krocek</cp:lastModifiedBy>
  <cp:revision>26</cp:revision>
  <dcterms:created xsi:type="dcterms:W3CDTF">2020-04-28T18:10:50Z</dcterms:created>
  <dcterms:modified xsi:type="dcterms:W3CDTF">2020-04-28T19:20:35Z</dcterms:modified>
</cp:coreProperties>
</file>