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8454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1904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63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68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00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20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213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104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8137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594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912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54A55D9-CF84-4246-8B9C-17871305AFDB}" type="datetimeFigureOut">
              <a:rPr lang="cs-CZ" smtClean="0"/>
              <a:t>19.5.2020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547B459-AC90-462F-A968-F1EBCFEB253A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349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err="1" smtClean="0"/>
              <a:t>First</a:t>
            </a:r>
            <a:r>
              <a:rPr lang="cs-CZ" b="1" dirty="0" smtClean="0"/>
              <a:t> </a:t>
            </a:r>
            <a:r>
              <a:rPr lang="cs-CZ" b="1" dirty="0" err="1" smtClean="0"/>
              <a:t>conditional</a:t>
            </a:r>
            <a:endParaRPr lang="cs-CZ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Podmínkové věty I. typu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8013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On nebude mít čas, jestli nevstane brzo.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lphaUcPeriod"/>
            </a:pPr>
            <a:endParaRPr lang="cs-CZ" sz="4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He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won´t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have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time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he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doesn´t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get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up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soon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pPr marL="457200" indent="-457200">
              <a:buFont typeface="+mj-lt"/>
              <a:buAutoNum type="alphaUcPeriod"/>
            </a:pPr>
            <a:endParaRPr lang="cs-CZ" sz="4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He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won´t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have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time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he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don´t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get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up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soon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cs-CZ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004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6000" b="1" dirty="0" smtClean="0">
                <a:solidFill>
                  <a:schemeClr val="accent3">
                    <a:lumMod val="75000"/>
                  </a:schemeClr>
                </a:solidFill>
              </a:rPr>
              <a:t>Gramatické výrazy</a:t>
            </a:r>
            <a:endParaRPr lang="cs-CZ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endParaRPr lang="cs-CZ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if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clauses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(věty s „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if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“)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If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= jestli, jestliže, kdyby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Clause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/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klóz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/ = věta vedlejší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Main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clause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= věta hlavní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Conditional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accent1">
                    <a:lumMod val="50000"/>
                  </a:schemeClr>
                </a:solidFill>
              </a:rPr>
              <a:t>clause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</a:rPr>
              <a:t> = podmínková věta (vedlejší)</a:t>
            </a:r>
            <a:endParaRPr lang="cs-C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Obrázek 5" descr="סימן קריאה - ויקימילו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9493" y="2496310"/>
            <a:ext cx="1682499" cy="168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42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cs-CZ" b="1" dirty="0" err="1" smtClean="0">
                <a:solidFill>
                  <a:schemeClr val="accent1">
                    <a:lumMod val="50000"/>
                  </a:schemeClr>
                </a:solidFill>
              </a:rPr>
              <a:t>If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 he </a:t>
            </a:r>
            <a:r>
              <a:rPr lang="cs-CZ" b="1" dirty="0" err="1" smtClean="0">
                <a:solidFill>
                  <a:schemeClr val="accent1">
                    <a:lumMod val="50000"/>
                  </a:schemeClr>
                </a:solidFill>
              </a:rPr>
              <a:t>goes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 to </a:t>
            </a:r>
            <a:r>
              <a:rPr lang="cs-CZ" b="1" dirty="0" err="1" smtClean="0">
                <a:solidFill>
                  <a:schemeClr val="accent1">
                    <a:lumMod val="50000"/>
                  </a:schemeClr>
                </a:solidFill>
              </a:rPr>
              <a:t>work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, he </a:t>
            </a:r>
            <a:r>
              <a:rPr lang="cs-CZ" b="1" dirty="0" err="1" smtClean="0">
                <a:solidFill>
                  <a:schemeClr val="accent1">
                    <a:lumMod val="50000"/>
                  </a:schemeClr>
                </a:solidFill>
              </a:rPr>
              <a:t>will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50000"/>
                  </a:schemeClr>
                </a:solidFill>
              </a:rPr>
              <a:t>have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50000"/>
                  </a:schemeClr>
                </a:solidFill>
              </a:rPr>
              <a:t>money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Věta vedlejší - podmínková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V ČJ překlad v budoucím čase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V AJ použití přítomného prostého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Dochází k posunu času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Budoucnost se vyjadřuje přítomným časem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Platí gramatická pravidla přítomného času prostého</a:t>
            </a:r>
            <a:endParaRPr lang="cs-CZ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věta hlavní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V ČJ překlad v budoucím čase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V AJ použití budoucího času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Nedochází k posunu času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Budoucnost se vyjadřuje časem budoucím (</a:t>
            </a:r>
            <a:r>
              <a:rPr lang="cs-CZ" sz="2400" dirty="0" err="1" smtClean="0">
                <a:solidFill>
                  <a:schemeClr val="accent1">
                    <a:lumMod val="50000"/>
                  </a:schemeClr>
                </a:solidFill>
              </a:rPr>
              <a:t>will</a:t>
            </a: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Platí gramatická pravidla času budoucího</a:t>
            </a:r>
            <a:endParaRPr lang="cs-CZ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Bublinový popisek s obousměrnou vodorovnou šipkou 8"/>
          <p:cNvSpPr/>
          <p:nvPr/>
        </p:nvSpPr>
        <p:spPr>
          <a:xfrm rot="5400000">
            <a:off x="4953762" y="1322288"/>
            <a:ext cx="1216152" cy="98623"/>
          </a:xfrm>
          <a:prstGeom prst="left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824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5400" b="1" dirty="0" err="1" smtClean="0"/>
              <a:t>If</a:t>
            </a:r>
            <a:r>
              <a:rPr lang="cs-CZ" sz="5400" b="1" dirty="0" smtClean="0"/>
              <a:t> he has </a:t>
            </a:r>
            <a:r>
              <a:rPr lang="cs-CZ" sz="5400" b="1" dirty="0" err="1" smtClean="0"/>
              <a:t>money</a:t>
            </a:r>
            <a:r>
              <a:rPr lang="cs-CZ" sz="5400" b="1" dirty="0" smtClean="0"/>
              <a:t>, he </a:t>
            </a:r>
            <a:r>
              <a:rPr lang="cs-CZ" sz="5400" b="1" dirty="0" err="1" smtClean="0"/>
              <a:t>will</a:t>
            </a:r>
            <a:r>
              <a:rPr lang="cs-CZ" sz="5400" b="1" dirty="0" smtClean="0"/>
              <a:t> </a:t>
            </a:r>
            <a:r>
              <a:rPr lang="cs-CZ" sz="5400" b="1" dirty="0" err="1" smtClean="0"/>
              <a:t>buy</a:t>
            </a:r>
            <a:r>
              <a:rPr lang="cs-CZ" sz="5400" b="1" dirty="0" smtClean="0"/>
              <a:t> a car.</a:t>
            </a:r>
            <a:endParaRPr lang="cs-CZ" sz="5400" b="1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Jestli bude mít peníze,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cs-CZ" sz="2400" dirty="0" err="1" smtClean="0">
                <a:solidFill>
                  <a:schemeClr val="accent3">
                    <a:lumMod val="75000"/>
                  </a:schemeClr>
                </a:solidFill>
              </a:rPr>
              <a:t>if</a:t>
            </a: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3">
                    <a:lumMod val="75000"/>
                  </a:schemeClr>
                </a:solidFill>
              </a:rPr>
              <a:t>clause</a:t>
            </a:r>
            <a:endParaRPr lang="cs-CZ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Budoucnost se vyjádří pomocí </a:t>
            </a:r>
            <a:r>
              <a:rPr lang="cs-CZ" sz="2400" dirty="0" err="1" smtClean="0">
                <a:solidFill>
                  <a:schemeClr val="accent3">
                    <a:lumMod val="75000"/>
                  </a:schemeClr>
                </a:solidFill>
              </a:rPr>
              <a:t>present</a:t>
            </a: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3">
                    <a:lumMod val="75000"/>
                  </a:schemeClr>
                </a:solidFill>
              </a:rPr>
              <a:t>simple</a:t>
            </a:r>
            <a:endParaRPr lang="cs-CZ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„has“ = 3. os. č. j. – </a:t>
            </a:r>
            <a:r>
              <a:rPr lang="cs-CZ" sz="2400" dirty="0" err="1" smtClean="0">
                <a:solidFill>
                  <a:schemeClr val="accent3">
                    <a:lumMod val="75000"/>
                  </a:schemeClr>
                </a:solidFill>
              </a:rPr>
              <a:t>gr</a:t>
            </a: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. pravidla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Překládáme jako budoucí (ČJ)</a:t>
            </a:r>
            <a:endParaRPr lang="cs-CZ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Koupí si auto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4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dirty="0" err="1" smtClean="0">
                <a:solidFill>
                  <a:schemeClr val="accent3">
                    <a:lumMod val="75000"/>
                  </a:schemeClr>
                </a:solidFill>
              </a:rPr>
              <a:t>Main</a:t>
            </a: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accent3">
                    <a:lumMod val="75000"/>
                  </a:schemeClr>
                </a:solidFill>
              </a:rPr>
              <a:t>clause</a:t>
            </a: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Budoucnost pomocí „</a:t>
            </a:r>
            <a:r>
              <a:rPr lang="cs-CZ" sz="2400" dirty="0" err="1" smtClean="0">
                <a:solidFill>
                  <a:schemeClr val="accent3">
                    <a:lumMod val="75000"/>
                  </a:schemeClr>
                </a:solidFill>
              </a:rPr>
              <a:t>will</a:t>
            </a: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“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err="1" smtClean="0">
                <a:solidFill>
                  <a:schemeClr val="accent3">
                    <a:lumMod val="75000"/>
                  </a:schemeClr>
                </a:solidFill>
              </a:rPr>
              <a:t>Will</a:t>
            </a: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 + základní tvar slovesa (bez koncovek)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3">
                    <a:lumMod val="75000"/>
                  </a:schemeClr>
                </a:solidFill>
              </a:rPr>
              <a:t>Překládáme jako budoucí (ČJ)</a:t>
            </a:r>
            <a:endParaRPr lang="cs-CZ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15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Jestli nebude mít peníze, nekoupí si auto.</a:t>
            </a:r>
            <a:endParaRPr lang="cs-CZ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If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he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doesn´t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have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money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cs-CZ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</a:rPr>
              <a:t>Přítomný čas prostý použit místo budoucího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</a:rPr>
              <a:t>Zápor </a:t>
            </a:r>
            <a:endParaRPr lang="cs-CZ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</a:rPr>
              <a:t>3. os. č. j. – </a:t>
            </a:r>
            <a:r>
              <a:rPr lang="cs-CZ" sz="2400" dirty="0" err="1" smtClean="0">
                <a:solidFill>
                  <a:schemeClr val="accent2">
                    <a:lumMod val="50000"/>
                  </a:schemeClr>
                </a:solidFill>
              </a:rPr>
              <a:t>doesn´t</a:t>
            </a:r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</a:rPr>
              <a:t> + zákl. tvar slovesa</a:t>
            </a:r>
            <a:endParaRPr lang="cs-CZ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He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won´t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buy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car.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cs-CZ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</a:rPr>
              <a:t>Budoucí čas (</a:t>
            </a:r>
            <a:r>
              <a:rPr lang="cs-CZ" sz="2400" dirty="0" err="1" smtClean="0">
                <a:solidFill>
                  <a:schemeClr val="accent2">
                    <a:lumMod val="50000"/>
                  </a:schemeClr>
                </a:solidFill>
              </a:rPr>
              <a:t>will</a:t>
            </a:r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</a:rPr>
              <a:t>Zápor = </a:t>
            </a:r>
            <a:r>
              <a:rPr lang="cs-CZ" sz="2400" dirty="0" err="1" smtClean="0">
                <a:solidFill>
                  <a:schemeClr val="accent2">
                    <a:lumMod val="50000"/>
                  </a:schemeClr>
                </a:solidFill>
              </a:rPr>
              <a:t>won´t</a:t>
            </a:r>
            <a:r>
              <a:rPr lang="cs-CZ" sz="2400" dirty="0" smtClean="0">
                <a:solidFill>
                  <a:schemeClr val="accent2">
                    <a:lumMod val="50000"/>
                  </a:schemeClr>
                </a:solidFill>
              </a:rPr>
              <a:t> + zákl. tvar slovesa</a:t>
            </a:r>
            <a:endParaRPr lang="cs-CZ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70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cs-CZ" sz="5400" b="1" dirty="0" err="1" smtClean="0">
                <a:solidFill>
                  <a:schemeClr val="accent2">
                    <a:lumMod val="75000"/>
                  </a:schemeClr>
                </a:solidFill>
              </a:rPr>
              <a:t>Choose</a:t>
            </a:r>
            <a:r>
              <a:rPr lang="cs-CZ" sz="5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5400" b="1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cs-CZ" sz="5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5400" b="1" dirty="0" err="1" smtClean="0">
                <a:solidFill>
                  <a:schemeClr val="accent2">
                    <a:lumMod val="75000"/>
                  </a:schemeClr>
                </a:solidFill>
              </a:rPr>
              <a:t>correct</a:t>
            </a:r>
            <a:r>
              <a:rPr lang="cs-CZ" sz="5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5400" b="1" dirty="0" err="1" smtClean="0">
                <a:solidFill>
                  <a:schemeClr val="accent2">
                    <a:lumMod val="75000"/>
                  </a:schemeClr>
                </a:solidFill>
              </a:rPr>
              <a:t>answer</a:t>
            </a:r>
            <a:r>
              <a:rPr lang="cs-CZ" sz="54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cs-CZ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5400" b="1" dirty="0" smtClean="0">
                <a:solidFill>
                  <a:schemeClr val="accent2">
                    <a:lumMod val="75000"/>
                  </a:schemeClr>
                </a:solidFill>
              </a:rPr>
              <a:t>A</a:t>
            </a:r>
          </a:p>
          <a:p>
            <a:pPr marL="0" indent="0" algn="ctr">
              <a:buNone/>
            </a:pPr>
            <a:r>
              <a:rPr lang="cs-CZ" sz="2800" b="1" dirty="0" err="1" smtClean="0">
                <a:solidFill>
                  <a:schemeClr val="accent2">
                    <a:lumMod val="75000"/>
                  </a:schemeClr>
                </a:solidFill>
              </a:rPr>
              <a:t>or</a:t>
            </a:r>
            <a:r>
              <a:rPr lang="cs-CZ" sz="5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r>
              <a:rPr lang="cs-CZ" sz="5400" b="1" dirty="0" smtClean="0">
                <a:solidFill>
                  <a:schemeClr val="accent2">
                    <a:lumMod val="75000"/>
                  </a:schemeClr>
                </a:solidFill>
              </a:rPr>
              <a:t>B</a:t>
            </a:r>
            <a:endParaRPr lang="cs-CZ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" name="Obrázek 1" descr="Otazník Otázka Reakce Vyhledávací · Obrázek zdarma na Pixabay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6029" y="1737360"/>
            <a:ext cx="3788229" cy="3788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77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5400" b="1" dirty="0" smtClean="0">
                <a:solidFill>
                  <a:schemeClr val="accent3">
                    <a:lumMod val="75000"/>
                  </a:schemeClr>
                </a:solidFill>
              </a:rPr>
              <a:t>Jestli bude slunečno, půjdu ven.</a:t>
            </a:r>
            <a:endParaRPr lang="cs-CZ" sz="5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endParaRPr lang="cs-CZ" sz="4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cs-CZ" sz="4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will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be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sunny, I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will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go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out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457200" indent="-457200">
              <a:buFont typeface="+mj-lt"/>
              <a:buAutoNum type="alphaUcPeriod"/>
            </a:pPr>
            <a:endParaRPr lang="cs-CZ" sz="4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is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sunny, I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will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go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out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endParaRPr lang="cs-CZ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Obrázek 3" descr="Otazník Otázka Reakce Vyhledávací · Obrázek zdarma na Pixaba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9607" y="2730137"/>
            <a:ext cx="2207623" cy="220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836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5400" b="1" dirty="0" smtClean="0">
                <a:solidFill>
                  <a:schemeClr val="accent2">
                    <a:lumMod val="50000"/>
                  </a:schemeClr>
                </a:solidFill>
              </a:rPr>
              <a:t>Jestli nedokončím DÚ, neuvidím film.</a:t>
            </a:r>
            <a:endParaRPr lang="cs-CZ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lphaUcPeriod"/>
            </a:pPr>
            <a:endParaRPr lang="cs-CZ" sz="2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ctr">
              <a:buFont typeface="+mj-lt"/>
              <a:buAutoNum type="alphaUcPeriod"/>
            </a:pP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I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don´t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finish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homework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, I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won´t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see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film.</a:t>
            </a:r>
            <a:endParaRPr lang="cs-CZ" sz="4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ctr">
              <a:buFont typeface="+mj-lt"/>
              <a:buAutoNum type="alphaUcPeriod"/>
            </a:pPr>
            <a:endParaRPr lang="cs-CZ" sz="4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ctr">
              <a:buFont typeface="+mj-lt"/>
              <a:buAutoNum type="alphaUcPeriod"/>
            </a:pP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I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won´t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finish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homework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, I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don´t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see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the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film.</a:t>
            </a:r>
            <a:r>
              <a:rPr lang="cs-CZ" sz="4400" dirty="0" smtClean="0"/>
              <a:t> 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694059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cs-CZ" sz="5400" b="1" dirty="0" smtClean="0">
                <a:solidFill>
                  <a:schemeClr val="accent2">
                    <a:lumMod val="50000"/>
                  </a:schemeClr>
                </a:solidFill>
              </a:rPr>
              <a:t>Bude to levnější, jestli půjdeme zítra.</a:t>
            </a:r>
            <a:endParaRPr lang="cs-CZ" sz="5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endParaRPr lang="cs-CZ" sz="4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is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cheaper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go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tomorrow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457200" indent="-457200">
              <a:buFont typeface="+mj-lt"/>
              <a:buAutoNum type="alphaUcPeriod"/>
            </a:pPr>
            <a:endParaRPr lang="cs-CZ" sz="4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It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will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be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cheaper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 go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tomorrow</a:t>
            </a:r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endParaRPr lang="cs-CZ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40613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69</TotalTime>
  <Words>374</Words>
  <Application>Microsoft Office PowerPoint</Application>
  <PresentationFormat>Širokoúhlá obrazovka</PresentationFormat>
  <Paragraphs>68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Retrospektiva</vt:lpstr>
      <vt:lpstr>First conditional</vt:lpstr>
      <vt:lpstr>Gramatické výrazy</vt:lpstr>
      <vt:lpstr>If he goes to work, he will have money.</vt:lpstr>
      <vt:lpstr>If he has money, he will buy a car.</vt:lpstr>
      <vt:lpstr>Jestli nebude mít peníze, nekoupí si auto.</vt:lpstr>
      <vt:lpstr>Choose the correct answer:</vt:lpstr>
      <vt:lpstr>Jestli bude slunečno, půjdu ven.</vt:lpstr>
      <vt:lpstr>Jestli nedokončím DÚ, neuvidím film.</vt:lpstr>
      <vt:lpstr>Bude to levnější, jestli půjdeme zítra.</vt:lpstr>
      <vt:lpstr>On nebude mít čas, jestli nevstane brzo.</vt:lpstr>
    </vt:vector>
  </TitlesOfParts>
  <Company>Zakladni skola Dobra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conditional</dc:title>
  <dc:creator>Renáta Tvrdá</dc:creator>
  <cp:lastModifiedBy>Renáta Tvrdá</cp:lastModifiedBy>
  <cp:revision>42</cp:revision>
  <dcterms:created xsi:type="dcterms:W3CDTF">2020-05-19T15:13:28Z</dcterms:created>
  <dcterms:modified xsi:type="dcterms:W3CDTF">2020-05-19T17:06:45Z</dcterms:modified>
</cp:coreProperties>
</file>