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6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98E031-6E0E-4F03-B298-2971797C68F8}" type="datetimeFigureOut">
              <a:rPr lang="cs-CZ" smtClean="0"/>
              <a:pPr/>
              <a:t>27.4.2020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6B4CD0E-2292-45FB-939F-156C705E5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031-6E0E-4F03-B298-2971797C68F8}" type="datetimeFigureOut">
              <a:rPr lang="cs-CZ" smtClean="0"/>
              <a:pPr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D0E-2292-45FB-939F-156C705E5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031-6E0E-4F03-B298-2971797C68F8}" type="datetimeFigureOut">
              <a:rPr lang="cs-CZ" smtClean="0"/>
              <a:pPr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D0E-2292-45FB-939F-156C705E5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031-6E0E-4F03-B298-2971797C68F8}" type="datetimeFigureOut">
              <a:rPr lang="cs-CZ" smtClean="0"/>
              <a:pPr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D0E-2292-45FB-939F-156C705E5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031-6E0E-4F03-B298-2971797C68F8}" type="datetimeFigureOut">
              <a:rPr lang="cs-CZ" smtClean="0"/>
              <a:pPr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D0E-2292-45FB-939F-156C705E5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031-6E0E-4F03-B298-2971797C68F8}" type="datetimeFigureOut">
              <a:rPr lang="cs-CZ" smtClean="0"/>
              <a:pPr/>
              <a:t>27.4.2020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D0E-2292-45FB-939F-156C705E5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98E031-6E0E-4F03-B298-2971797C68F8}" type="datetimeFigureOut">
              <a:rPr lang="cs-CZ" smtClean="0"/>
              <a:pPr/>
              <a:t>27.4.2020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B4CD0E-2292-45FB-939F-156C705E52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98E031-6E0E-4F03-B298-2971797C68F8}" type="datetimeFigureOut">
              <a:rPr lang="cs-CZ" smtClean="0"/>
              <a:pPr/>
              <a:t>27.4.2020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6B4CD0E-2292-45FB-939F-156C705E5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031-6E0E-4F03-B298-2971797C68F8}" type="datetimeFigureOut">
              <a:rPr lang="cs-CZ" smtClean="0"/>
              <a:pPr/>
              <a:t>27.4.2020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D0E-2292-45FB-939F-156C705E5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031-6E0E-4F03-B298-2971797C68F8}" type="datetimeFigureOut">
              <a:rPr lang="cs-CZ" smtClean="0"/>
              <a:pPr/>
              <a:t>27.4.2020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D0E-2292-45FB-939F-156C705E5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031-6E0E-4F03-B298-2971797C68F8}" type="datetimeFigureOut">
              <a:rPr lang="cs-CZ" smtClean="0"/>
              <a:pPr/>
              <a:t>27.4.2020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D0E-2292-45FB-939F-156C705E5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B98E031-6E0E-4F03-B298-2971797C68F8}" type="datetimeFigureOut">
              <a:rPr lang="cs-CZ" smtClean="0"/>
              <a:pPr/>
              <a:t>27.4.2020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B4CD0E-2292-45FB-939F-156C705E5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losaurus_SDNHM.jpg?uselang=cs" TargetMode="External"/><Relationship Id="rId2" Type="http://schemas.openxmlformats.org/officeDocument/2006/relationships/hyperlink" Target="http://commons.wikimedia.org/wiki/File:LateCretaceousGlobal.jpg?uselang=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868863"/>
            <a:ext cx="54070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17668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11560" y="908720"/>
            <a:ext cx="79359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cs-CZ" dirty="0"/>
              <a:t>                                     </a:t>
            </a:r>
            <a:r>
              <a:rPr lang="cs-CZ" sz="1600" b="1" dirty="0"/>
              <a:t>Základní  škola a mateřská škola </a:t>
            </a:r>
            <a:r>
              <a:rPr lang="cs-CZ" sz="1600" b="1" dirty="0" err="1"/>
              <a:t>J.A.Komenského</a:t>
            </a:r>
            <a:endParaRPr lang="cs-CZ" sz="1600" dirty="0"/>
          </a:p>
          <a:p>
            <a:pPr algn="ctr"/>
            <a:r>
              <a:rPr lang="cs-CZ" sz="1600" b="1" dirty="0"/>
              <a:t>                                                          v Novém  Strašecí</a:t>
            </a:r>
            <a:r>
              <a:rPr lang="cs-CZ" sz="1600" dirty="0"/>
              <a:t>                     </a:t>
            </a:r>
          </a:p>
          <a:p>
            <a:pPr algn="ctr"/>
            <a:r>
              <a:rPr lang="cs-CZ" sz="1600" dirty="0"/>
              <a:t>                                                  Komenského nám. 209, 271 01 Nové Strašecí</a:t>
            </a:r>
          </a:p>
          <a:p>
            <a:pPr algn="ctr"/>
            <a:r>
              <a:rPr lang="cs-CZ" sz="1600" dirty="0"/>
              <a:t>                                                 tel. 311 240 401, 311 240 400, email: zsnovstra@iol.cz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33450" y="2204864"/>
            <a:ext cx="706755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200" dirty="0" smtClean="0"/>
              <a:t>AUTOR: 		Ing. Tereza </a:t>
            </a:r>
            <a:r>
              <a:rPr lang="cs-CZ" sz="1200" dirty="0" err="1" smtClean="0"/>
              <a:t>Kovalská</a:t>
            </a:r>
            <a:endParaRPr lang="cs-CZ" sz="12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200" dirty="0" smtClean="0"/>
              <a:t>NÁZEV: 		VY_32_INOVACE_15_druhohory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200" cap="all" dirty="0" smtClean="0"/>
              <a:t>Ročník: 		</a:t>
            </a:r>
            <a:r>
              <a:rPr lang="cs-CZ" sz="1200" dirty="0" smtClean="0"/>
              <a:t>8. nebo 9. ročník ZŠ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200" cap="all" dirty="0" smtClean="0"/>
              <a:t>Vzdělávací oblast:	</a:t>
            </a:r>
            <a:r>
              <a:rPr lang="cs-CZ" sz="1200" dirty="0" smtClean="0"/>
              <a:t>Člověk a příroda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200" cap="all" dirty="0" smtClean="0"/>
              <a:t>Vzdělávací obor: 	</a:t>
            </a:r>
            <a:r>
              <a:rPr lang="cs-CZ" sz="1200" dirty="0"/>
              <a:t>Přírodopis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200" cap="all" dirty="0" smtClean="0"/>
              <a:t>Tematický okruh:	</a:t>
            </a:r>
            <a:r>
              <a:rPr lang="cs-CZ" sz="1200" dirty="0" smtClean="0"/>
              <a:t>Neživá příroda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200" dirty="0" smtClean="0"/>
              <a:t>TEMA: 			Druhohory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200" cap="all" dirty="0" smtClean="0"/>
              <a:t>Klíčová slova</a:t>
            </a:r>
            <a:r>
              <a:rPr lang="cs-CZ" sz="1200" dirty="0" smtClean="0"/>
              <a:t>: 		alpinské vrásnění, nahosemenné rostl., dinosauři, křída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200" dirty="0" smtClean="0"/>
              <a:t>VYTVOŘENO: 		4/2012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200" dirty="0" smtClean="0"/>
              <a:t>ČÍSLO PROJEKTU: 		1.4 OP VK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200" dirty="0" smtClean="0"/>
              <a:t>ANOTACE: Prezentace pro interaktivní tabuli, základní učivo v pojmech pro lepší orientaci v látce, důraz kladen na obrázky fosilních organismů, žák  pracuje s mapou znázorňující vývoj kontinentů</a:t>
            </a:r>
            <a:endParaRPr 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6153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Býložraví dinosauři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Stegosaurus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/>
              <a:t>Brachiosaurus</a:t>
            </a:r>
            <a:endParaRPr lang="cs-CZ" dirty="0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3695"/>
            <a:ext cx="4041775" cy="2755360"/>
          </a:xfrm>
        </p:spPr>
      </p:pic>
      <p:pic>
        <p:nvPicPr>
          <p:cNvPr id="8" name="Zástupný symbol pro obsah 7" descr="Výřez obrazovky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284984"/>
            <a:ext cx="4041775" cy="2808312"/>
          </a:xfrm>
        </p:spPr>
      </p:pic>
    </p:spTree>
    <p:extLst>
      <p:ext uri="{BB962C8B-B14F-4D97-AF65-F5344CB8AC3E}">
        <p14:creationId xmlns:p14="http://schemas.microsoft.com/office/powerpoint/2010/main" val="42627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Masožraví dinosauři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Tyranosaurus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/>
              <a:t>Alosaurus</a:t>
            </a:r>
            <a:endParaRPr lang="cs-CZ" dirty="0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8" y="2708275"/>
            <a:ext cx="3859258" cy="3886200"/>
          </a:xfrm>
        </p:spPr>
      </p:pic>
      <p:pic>
        <p:nvPicPr>
          <p:cNvPr id="8" name="Zástupný symbol pro obsah 7" descr="Výřez obrazovky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708920"/>
            <a:ext cx="3816424" cy="3816424"/>
          </a:xfrm>
        </p:spPr>
      </p:pic>
    </p:spTree>
    <p:extLst>
      <p:ext uri="{BB962C8B-B14F-4D97-AF65-F5344CB8AC3E}">
        <p14:creationId xmlns:p14="http://schemas.microsoft.com/office/powerpoint/2010/main" val="37586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plazi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Pterodactylus</a:t>
            </a:r>
            <a:r>
              <a:rPr lang="cs-CZ" dirty="0" smtClean="0"/>
              <a:t> – létající plaz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Ichtyosaurus – ryboještěr</a:t>
            </a:r>
            <a:endParaRPr lang="cs-CZ" dirty="0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7385"/>
            <a:ext cx="4041775" cy="2887980"/>
          </a:xfrm>
        </p:spPr>
      </p:pic>
      <p:pic>
        <p:nvPicPr>
          <p:cNvPr id="8" name="Zástupný symbol pro obsah 7" descr="Výřez obrazovky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64" y="3212976"/>
            <a:ext cx="3820946" cy="2952328"/>
          </a:xfrm>
        </p:spPr>
      </p:pic>
    </p:spTree>
    <p:extLst>
      <p:ext uri="{BB962C8B-B14F-4D97-AF65-F5344CB8AC3E}">
        <p14:creationId xmlns:p14="http://schemas.microsoft.com/office/powerpoint/2010/main" val="2208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živočichů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Vývoj </a:t>
            </a:r>
            <a:r>
              <a:rPr lang="cs-CZ" sz="2800" b="1" dirty="0" smtClean="0"/>
              <a:t>ptáků</a:t>
            </a:r>
          </a:p>
          <a:p>
            <a:pPr lvl="1"/>
            <a:r>
              <a:rPr lang="cs-CZ" sz="2700" dirty="0" smtClean="0"/>
              <a:t>V křídě</a:t>
            </a:r>
          </a:p>
          <a:p>
            <a:pPr lvl="1"/>
            <a:r>
              <a:rPr lang="cs-CZ" sz="2700" dirty="0" smtClean="0"/>
              <a:t>Z dinosaurů</a:t>
            </a:r>
            <a:endParaRPr lang="cs-CZ" sz="2700" dirty="0"/>
          </a:p>
          <a:p>
            <a:pPr lvl="1"/>
            <a:r>
              <a:rPr lang="cs-CZ" sz="2700" dirty="0" smtClean="0"/>
              <a:t>Duté kosti (létání)</a:t>
            </a:r>
          </a:p>
          <a:p>
            <a:r>
              <a:rPr lang="cs-CZ" sz="2800" dirty="0" smtClean="0"/>
              <a:t>Vznik a vývoj </a:t>
            </a:r>
            <a:r>
              <a:rPr lang="cs-CZ" sz="2800" b="1" dirty="0" smtClean="0"/>
              <a:t>savců</a:t>
            </a:r>
            <a:endParaRPr lang="cs-CZ" sz="2800" b="1" dirty="0"/>
          </a:p>
          <a:p>
            <a:pPr lvl="1"/>
            <a:r>
              <a:rPr lang="cs-CZ" sz="2700" dirty="0" smtClean="0"/>
              <a:t>Drobní</a:t>
            </a:r>
          </a:p>
          <a:p>
            <a:pPr lvl="1"/>
            <a:r>
              <a:rPr lang="cs-CZ" sz="2700" dirty="0" smtClean="0"/>
              <a:t>Málo druhů</a:t>
            </a:r>
          </a:p>
          <a:p>
            <a:pPr lvl="1"/>
            <a:endParaRPr lang="cs-CZ" sz="2700" dirty="0"/>
          </a:p>
        </p:txBody>
      </p:sp>
      <p:pic>
        <p:nvPicPr>
          <p:cNvPr id="9" name="Zástupný symbol pro obsah 8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36165"/>
            <a:ext cx="4038600" cy="3152608"/>
          </a:xfrm>
        </p:spPr>
      </p:pic>
      <p:sp>
        <p:nvSpPr>
          <p:cNvPr id="10" name="TextovéPole 9"/>
          <p:cNvSpPr txBox="1"/>
          <p:nvPr/>
        </p:nvSpPr>
        <p:spPr>
          <a:xfrm>
            <a:off x="2195736" y="5719494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Model archeopteryxe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1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živočichů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Vývoj </a:t>
            </a:r>
            <a:r>
              <a:rPr lang="cs-CZ" sz="2400" b="1" dirty="0" smtClean="0"/>
              <a:t>hmyzu</a:t>
            </a:r>
          </a:p>
          <a:p>
            <a:pPr lvl="1"/>
            <a:r>
              <a:rPr lang="cs-CZ" sz="2400" dirty="0" smtClean="0"/>
              <a:t>Mnoho druhů v prvohorách vyhynulo</a:t>
            </a:r>
          </a:p>
          <a:p>
            <a:pPr lvl="1"/>
            <a:r>
              <a:rPr lang="cs-CZ" sz="2400" dirty="0" smtClean="0"/>
              <a:t>Významný rozvoj</a:t>
            </a:r>
          </a:p>
          <a:p>
            <a:r>
              <a:rPr lang="cs-CZ" sz="2400" dirty="0" smtClean="0"/>
              <a:t>Vývoj </a:t>
            </a:r>
            <a:r>
              <a:rPr lang="cs-CZ" sz="2400" b="1" dirty="0" smtClean="0"/>
              <a:t>hlavonožců</a:t>
            </a:r>
          </a:p>
          <a:p>
            <a:r>
              <a:rPr lang="cs-CZ" sz="2400" dirty="0" smtClean="0"/>
              <a:t>Vývoj </a:t>
            </a:r>
            <a:r>
              <a:rPr lang="cs-CZ" sz="2400" b="1" dirty="0" smtClean="0"/>
              <a:t>planktonu</a:t>
            </a:r>
          </a:p>
          <a:p>
            <a:pPr lvl="1"/>
            <a:r>
              <a:rPr lang="cs-CZ" sz="2400" dirty="0" smtClean="0"/>
              <a:t>Vrstvy vápenatých sedimentů</a:t>
            </a:r>
          </a:p>
          <a:p>
            <a:pPr lvl="1"/>
            <a:r>
              <a:rPr lang="cs-CZ" sz="2400" b="1" dirty="0" smtClean="0"/>
              <a:t>Křída</a:t>
            </a:r>
            <a:r>
              <a:rPr lang="cs-CZ" sz="2400" dirty="0" smtClean="0"/>
              <a:t> – jemná, bílá, usazená hornina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4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živočichů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b="1" dirty="0" smtClean="0"/>
              <a:t>Konec druhohor</a:t>
            </a:r>
          </a:p>
          <a:p>
            <a:r>
              <a:rPr lang="cs-CZ" dirty="0" smtClean="0"/>
              <a:t>Hromadné </a:t>
            </a:r>
            <a:r>
              <a:rPr lang="cs-CZ" b="1" dirty="0" smtClean="0"/>
              <a:t>vymírání</a:t>
            </a:r>
            <a:r>
              <a:rPr lang="cs-CZ" dirty="0" smtClean="0"/>
              <a:t> organismů</a:t>
            </a:r>
          </a:p>
          <a:p>
            <a:r>
              <a:rPr lang="cs-CZ" dirty="0" smtClean="0"/>
              <a:t>Menší než na konci prvohor</a:t>
            </a:r>
          </a:p>
          <a:p>
            <a:r>
              <a:rPr lang="cs-CZ" dirty="0" smtClean="0"/>
              <a:t>Náhlé</a:t>
            </a:r>
          </a:p>
          <a:p>
            <a:r>
              <a:rPr lang="cs-CZ" b="1" dirty="0" smtClean="0"/>
              <a:t>Vyhubení </a:t>
            </a:r>
            <a:r>
              <a:rPr lang="cs-CZ" dirty="0" smtClean="0"/>
              <a:t>většiny </a:t>
            </a:r>
            <a:r>
              <a:rPr lang="cs-CZ" b="1" dirty="0" smtClean="0"/>
              <a:t>dinosaurů</a:t>
            </a:r>
          </a:p>
          <a:p>
            <a:r>
              <a:rPr lang="cs-CZ" b="1" dirty="0" smtClean="0"/>
              <a:t>Savci přežili </a:t>
            </a:r>
            <a:r>
              <a:rPr lang="cs-CZ" dirty="0" smtClean="0"/>
              <a:t>a ve třetihorách mohutný rozvoj</a:t>
            </a:r>
          </a:p>
          <a:p>
            <a:r>
              <a:rPr lang="cs-CZ" dirty="0" smtClean="0"/>
              <a:t>Příčina </a:t>
            </a:r>
          </a:p>
          <a:p>
            <a:pPr lvl="1"/>
            <a:r>
              <a:rPr lang="cs-CZ" dirty="0" smtClean="0"/>
              <a:t>Dopad meteoritu ???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4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cs-CZ" dirty="0" smtClean="0"/>
              <a:t>Kdy začaly a skončily druhohory?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Na jaké útvary se dělí?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Popiš geologický vývoj v druhohorách.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Jací živočichové byli v druhohorách dominantní, jaké skupiny naopak minoritní?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 Z jakých živočichů se vyvinuli ptáci?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Existovali už v druhohorách savci?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Jaké rostliny byly pro druhohory typické?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Jaký význam může mít slovo křída? </a:t>
            </a:r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pPr marL="624078" indent="-514350">
              <a:buFont typeface="+mj-lt"/>
              <a:buAutoNum type="arabicPeriod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1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 obrázků a fotografií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dirty="0"/>
              <a:t>File:LateTriassicGlobal.jpg.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2008-04-23 [cit. 2012-04-03]. Dostupné z: http://commons.wikimedia.org/wiki/File:LateTriassicGlobal.jpg?uselang=cs </a:t>
            </a:r>
            <a:endParaRPr lang="cs-CZ" dirty="0" smtClean="0"/>
          </a:p>
          <a:p>
            <a:r>
              <a:rPr lang="cs-CZ" dirty="0"/>
              <a:t>File:LateCretaceousGlobal.jpg.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2008-04-23 [cit. 2012-04-03]. 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commons.wikimedia.org/wiki/File:LateCretaceousGlobal.jpg?uselang=cs</a:t>
            </a:r>
            <a:endParaRPr lang="cs-CZ" dirty="0" smtClean="0"/>
          </a:p>
          <a:p>
            <a:r>
              <a:rPr lang="cs-CZ" dirty="0"/>
              <a:t>File:Phipps - 074.JPG.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20009-05-01 [cit. 2012-04-03]. Dostupné z: http://commons.wikimedia.org/wiki/File:Phipps_-_074.JPG?uselang=cs  </a:t>
            </a:r>
            <a:endParaRPr lang="cs-CZ" dirty="0" smtClean="0"/>
          </a:p>
          <a:p>
            <a:r>
              <a:rPr lang="cs-CZ" dirty="0"/>
              <a:t>File:Ginkgo </a:t>
            </a:r>
            <a:r>
              <a:rPr lang="cs-CZ" dirty="0" err="1"/>
              <a:t>biloba</a:t>
            </a:r>
            <a:r>
              <a:rPr lang="cs-CZ" dirty="0"/>
              <a:t> 003.JPG.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2010-05-06 [cit. 2012-04-03]. Dostupné z: http://commons.wikimedia.org/wiki/File:Ginkgo_biloba_003.JPG?uselang=cs </a:t>
            </a:r>
            <a:endParaRPr lang="cs-CZ" dirty="0" smtClean="0"/>
          </a:p>
          <a:p>
            <a:r>
              <a:rPr lang="cs-CZ" dirty="0"/>
              <a:t>File:Acer </a:t>
            </a:r>
            <a:r>
              <a:rPr lang="cs-CZ" dirty="0" err="1"/>
              <a:t>campestre</a:t>
            </a:r>
            <a:r>
              <a:rPr lang="cs-CZ" dirty="0"/>
              <a:t> </a:t>
            </a:r>
            <a:r>
              <a:rPr lang="cs-CZ" dirty="0" err="1"/>
              <a:t>Weinsberg</a:t>
            </a:r>
            <a:r>
              <a:rPr lang="cs-CZ" dirty="0"/>
              <a:t> 20070419 2.jpg.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2007-04-19 [cit. 2012-04-03]. Dostupné z: http://commons.wikimedia.org/wiki/File:Acer_campestre_Weinsberg_20070419_2.jpg?uselang=cs </a:t>
            </a:r>
            <a:endParaRPr lang="cs-CZ" dirty="0" smtClean="0"/>
          </a:p>
          <a:p>
            <a:r>
              <a:rPr lang="cs-CZ" dirty="0"/>
              <a:t>File:Stegosaurus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Museum.jpg.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2007-12-28 [cit. 2012-04-03]. Dostupné z: http://commons.wikimedia.org/wiki/File:Stegosaurus_at_the_Field_Museum.jpg?uselang=cs </a:t>
            </a:r>
            <a:endParaRPr lang="cs-CZ" dirty="0" smtClean="0"/>
          </a:p>
          <a:p>
            <a:r>
              <a:rPr lang="cs-CZ" dirty="0" err="1"/>
              <a:t>Soubor:Brachiosaurus-brancai</a:t>
            </a:r>
            <a:r>
              <a:rPr lang="cs-CZ" dirty="0"/>
              <a:t> jconway.jpg.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2006-02-04 [cit. 2012-04-03]. Dostupné z: http://cs.wikipedia.org/wiki/Soubor:Brachiosaurus-brancai_jconway.jpg </a:t>
            </a:r>
            <a:endParaRPr lang="cs-CZ" dirty="0" smtClean="0"/>
          </a:p>
          <a:p>
            <a:r>
              <a:rPr lang="cs-CZ" dirty="0"/>
              <a:t>File:Palais de la </a:t>
            </a:r>
            <a:r>
              <a:rPr lang="cs-CZ" dirty="0" err="1"/>
              <a:t>Decouverte</a:t>
            </a:r>
            <a:r>
              <a:rPr lang="cs-CZ" dirty="0"/>
              <a:t> </a:t>
            </a:r>
            <a:r>
              <a:rPr lang="cs-CZ" dirty="0" err="1"/>
              <a:t>Tyrannosaurus</a:t>
            </a:r>
            <a:r>
              <a:rPr lang="cs-CZ" dirty="0"/>
              <a:t> </a:t>
            </a:r>
            <a:r>
              <a:rPr lang="cs-CZ" dirty="0" err="1"/>
              <a:t>rex</a:t>
            </a:r>
            <a:r>
              <a:rPr lang="cs-CZ" dirty="0"/>
              <a:t> p1050040.jpg.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2006-01-03 [cit. 2012-04-03]. Dostupné z: http://commons.wikimedia.org/wiki/File:Palais_de_la_Decouverte_Tyrannosaurus_rex_p1050040.jpg?uselang=cs </a:t>
            </a:r>
            <a:endParaRPr lang="cs-CZ" dirty="0" smtClean="0"/>
          </a:p>
          <a:p>
            <a:r>
              <a:rPr lang="cs-CZ" dirty="0"/>
              <a:t>File:Allosaurus SDNHM.jpg.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2006-05-31 [cit. 2012-04-03].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commons.wikimedia.org/wiki/File:Allosaurus_SDNHM.jpg?uselang=cs</a:t>
            </a:r>
            <a:endParaRPr lang="cs-CZ" dirty="0" smtClean="0"/>
          </a:p>
          <a:p>
            <a:r>
              <a:rPr lang="cs-CZ" dirty="0"/>
              <a:t>File:Archaeopteryx lithographica.JPG.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2006-08-30 [cit. 2012-04-03]. Dostupné z: http://commons.wikimedia.org/wiki/File:Archaeopteryx_lithographica.JPG?uselang=cs  </a:t>
            </a:r>
            <a:endParaRPr lang="cs-CZ" dirty="0" smtClean="0"/>
          </a:p>
          <a:p>
            <a:r>
              <a:rPr lang="cs-CZ" dirty="0"/>
              <a:t>File:Pterodactylus BW.jpg.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2009-03-07 [cit. 2012-04-03]. Dostupné z: http://en.wikipedia.org/wiki/File:Pterodactylus_BW.jpg </a:t>
            </a:r>
            <a:endParaRPr lang="cs-CZ" dirty="0" smtClean="0"/>
          </a:p>
          <a:p>
            <a:r>
              <a:rPr lang="cs-CZ" dirty="0" err="1"/>
              <a:t>Soubor:Harpoceras</a:t>
            </a:r>
            <a:r>
              <a:rPr lang="cs-CZ" dirty="0"/>
              <a:t> &amp; Ichtyosaure (p).</a:t>
            </a:r>
            <a:r>
              <a:rPr lang="cs-CZ" dirty="0" err="1"/>
              <a:t>jpg</a:t>
            </a:r>
            <a:r>
              <a:rPr lang="cs-CZ" dirty="0"/>
              <a:t>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2011-01-18 [cit. 2012-04-03]. Dostupné z: http://http://cs.wikipedia.org/wiki/Soubor:Harpoceras_%26_Ichtyosaure_%28p%29.jpgen.wikipedia.org/wiki/File:Pterodactylus_BW.jpg </a:t>
            </a:r>
          </a:p>
        </p:txBody>
      </p:sp>
    </p:spTree>
    <p:extLst>
      <p:ext uri="{BB962C8B-B14F-4D97-AF65-F5344CB8AC3E}">
        <p14:creationId xmlns:p14="http://schemas.microsoft.com/office/powerpoint/2010/main" val="22987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Druhohory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Éra plazů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5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64096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Útvary druhohor 	(před 250-65 </a:t>
            </a:r>
            <a:r>
              <a:rPr lang="cs-CZ" dirty="0"/>
              <a:t>mil. l</a:t>
            </a:r>
            <a:r>
              <a:rPr lang="cs-CZ" dirty="0" smtClean="0"/>
              <a:t>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Trias</a:t>
            </a:r>
          </a:p>
          <a:p>
            <a:pPr lvl="1"/>
            <a:r>
              <a:rPr lang="cs-CZ" dirty="0" smtClean="0"/>
              <a:t>250-200 mil. let</a:t>
            </a:r>
          </a:p>
          <a:p>
            <a:endParaRPr lang="cs-CZ" dirty="0"/>
          </a:p>
          <a:p>
            <a:r>
              <a:rPr lang="cs-CZ" dirty="0" smtClean="0"/>
              <a:t>Jura</a:t>
            </a:r>
          </a:p>
          <a:p>
            <a:pPr lvl="1"/>
            <a:r>
              <a:rPr lang="cs-CZ" dirty="0" smtClean="0"/>
              <a:t>200 – 140 mil. let</a:t>
            </a:r>
          </a:p>
          <a:p>
            <a:endParaRPr lang="cs-CZ" dirty="0"/>
          </a:p>
          <a:p>
            <a:r>
              <a:rPr lang="cs-CZ" dirty="0" smtClean="0"/>
              <a:t>Křída</a:t>
            </a:r>
          </a:p>
          <a:p>
            <a:pPr lvl="1"/>
            <a:r>
              <a:rPr lang="cs-CZ" dirty="0" smtClean="0"/>
              <a:t>140-65 mil.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8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Geologický vývoj</a:t>
            </a:r>
            <a:endParaRPr lang="cs-CZ" dirty="0"/>
          </a:p>
        </p:txBody>
      </p:sp>
      <p:pic>
        <p:nvPicPr>
          <p:cNvPr id="11" name="Zástupný symbol pro obsah 10" descr="Výřez obrazovk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7" y="2549265"/>
            <a:ext cx="7563906" cy="3724795"/>
          </a:xfrm>
        </p:spPr>
      </p:pic>
      <p:sp>
        <p:nvSpPr>
          <p:cNvPr id="12" name="TextovéPole 11"/>
          <p:cNvSpPr txBox="1"/>
          <p:nvPr/>
        </p:nvSpPr>
        <p:spPr>
          <a:xfrm>
            <a:off x="5004047" y="2078639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Rozložení kontinentů v triasu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6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Geologický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Rozpadání</a:t>
            </a:r>
            <a:r>
              <a:rPr lang="cs-CZ" dirty="0" smtClean="0"/>
              <a:t> </a:t>
            </a:r>
            <a:r>
              <a:rPr lang="cs-CZ" dirty="0" err="1" smtClean="0"/>
              <a:t>superkontinentu</a:t>
            </a:r>
            <a:r>
              <a:rPr lang="cs-CZ" dirty="0" smtClean="0"/>
              <a:t> </a:t>
            </a:r>
            <a:r>
              <a:rPr lang="cs-CZ" b="1" dirty="0" smtClean="0"/>
              <a:t>Pangey</a:t>
            </a:r>
          </a:p>
          <a:p>
            <a:r>
              <a:rPr lang="cs-CZ" dirty="0" smtClean="0"/>
              <a:t>Dělení souvislého oceánu na „menší“ oceány</a:t>
            </a:r>
          </a:p>
          <a:p>
            <a:r>
              <a:rPr lang="cs-CZ" b="1" dirty="0" smtClean="0"/>
              <a:t>Jura</a:t>
            </a:r>
          </a:p>
          <a:p>
            <a:pPr lvl="1"/>
            <a:r>
              <a:rPr lang="cs-CZ" dirty="0" smtClean="0"/>
              <a:t>Pangea rozpadlá na několik kontinentů</a:t>
            </a:r>
          </a:p>
          <a:p>
            <a:r>
              <a:rPr lang="cs-CZ" b="1" dirty="0" smtClean="0"/>
              <a:t>Křída</a:t>
            </a:r>
          </a:p>
          <a:p>
            <a:pPr lvl="1"/>
            <a:r>
              <a:rPr lang="cs-CZ" dirty="0" smtClean="0"/>
              <a:t>Přiblížení rozpadlých kontinentů</a:t>
            </a:r>
          </a:p>
          <a:p>
            <a:pPr lvl="1"/>
            <a:r>
              <a:rPr lang="cs-CZ" dirty="0" smtClean="0"/>
              <a:t>Začátek </a:t>
            </a:r>
            <a:r>
              <a:rPr lang="cs-CZ" b="1" dirty="0" smtClean="0"/>
              <a:t>alpinského</a:t>
            </a:r>
            <a:r>
              <a:rPr lang="cs-CZ" dirty="0" smtClean="0"/>
              <a:t> vrásnění (pokračovalo                  ve třetihorách)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7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Geologický vývoj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3" y="2568318"/>
            <a:ext cx="7544854" cy="3686690"/>
          </a:xfrm>
        </p:spPr>
      </p:pic>
      <p:sp>
        <p:nvSpPr>
          <p:cNvPr id="5" name="TextovéPole 4"/>
          <p:cNvSpPr txBox="1"/>
          <p:nvPr/>
        </p:nvSpPr>
        <p:spPr>
          <a:xfrm>
            <a:off x="4999126" y="2078639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Rozložení kontinentů v juře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1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rostlin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258816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Rozvoj </a:t>
            </a:r>
            <a:r>
              <a:rPr lang="cs-CZ" sz="2800" b="1" dirty="0" smtClean="0"/>
              <a:t>nahosemenných</a:t>
            </a:r>
            <a:r>
              <a:rPr lang="cs-CZ" sz="2800" dirty="0" smtClean="0"/>
              <a:t> </a:t>
            </a:r>
          </a:p>
          <a:p>
            <a:pPr lvl="1"/>
            <a:r>
              <a:rPr lang="cs-CZ" sz="2700" dirty="0" smtClean="0"/>
              <a:t>Cykasy</a:t>
            </a:r>
          </a:p>
          <a:p>
            <a:pPr lvl="1"/>
            <a:r>
              <a:rPr lang="cs-CZ" sz="2700" dirty="0" smtClean="0"/>
              <a:t>Jinany</a:t>
            </a:r>
          </a:p>
          <a:p>
            <a:pPr lvl="1"/>
            <a:r>
              <a:rPr lang="cs-CZ" sz="2700" dirty="0" smtClean="0"/>
              <a:t>Jehličnany</a:t>
            </a:r>
          </a:p>
          <a:p>
            <a:pPr lvl="1"/>
            <a:endParaRPr lang="cs-CZ" sz="2700" dirty="0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2696"/>
            <a:ext cx="4038600" cy="4003481"/>
          </a:xfrm>
        </p:spPr>
      </p:pic>
      <p:sp>
        <p:nvSpPr>
          <p:cNvPr id="6" name="TextovéPole 5"/>
          <p:cNvSpPr txBox="1"/>
          <p:nvPr/>
        </p:nvSpPr>
        <p:spPr>
          <a:xfrm>
            <a:off x="7884368" y="472514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  <a:r>
              <a:rPr lang="cs-CZ" dirty="0" smtClean="0"/>
              <a:t>ykas</a:t>
            </a:r>
            <a:endParaRPr lang="cs-CZ" dirty="0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67458"/>
            <a:ext cx="2061066" cy="261004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04504" y="6317782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Jinan dvojlaločný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6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rostlin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Začátek vývoje </a:t>
            </a:r>
            <a:r>
              <a:rPr lang="cs-CZ" sz="3200" b="1" dirty="0" smtClean="0"/>
              <a:t>krytosemenných</a:t>
            </a:r>
          </a:p>
          <a:p>
            <a:pPr lvl="1"/>
            <a:r>
              <a:rPr lang="cs-CZ" sz="3200" dirty="0" smtClean="0"/>
              <a:t>Fíkovníky</a:t>
            </a:r>
          </a:p>
          <a:p>
            <a:pPr lvl="1"/>
            <a:r>
              <a:rPr lang="cs-CZ" sz="3200" dirty="0" smtClean="0"/>
              <a:t>Duby</a:t>
            </a:r>
          </a:p>
          <a:p>
            <a:pPr lvl="1"/>
            <a:r>
              <a:rPr lang="cs-CZ" sz="3200" dirty="0"/>
              <a:t>J</a:t>
            </a:r>
            <a:r>
              <a:rPr lang="cs-CZ" sz="3200" dirty="0" smtClean="0"/>
              <a:t>avory</a:t>
            </a:r>
            <a:endParaRPr lang="cs-CZ" sz="3200" dirty="0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353714" cy="4525962"/>
          </a:xfrm>
        </p:spPr>
      </p:pic>
      <p:sp>
        <p:nvSpPr>
          <p:cNvPr id="6" name="TextovéPole 5"/>
          <p:cNvSpPr txBox="1"/>
          <p:nvPr/>
        </p:nvSpPr>
        <p:spPr>
          <a:xfrm>
            <a:off x="3347864" y="583662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Javor babyka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5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živočichů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Rozvoj plazů</a:t>
            </a:r>
          </a:p>
          <a:p>
            <a:r>
              <a:rPr lang="cs-CZ" dirty="0" smtClean="0"/>
              <a:t>Dinosauři – dominantní plazi</a:t>
            </a:r>
          </a:p>
          <a:p>
            <a:r>
              <a:rPr lang="cs-CZ" b="1" dirty="0" smtClean="0"/>
              <a:t>Trias</a:t>
            </a:r>
          </a:p>
          <a:p>
            <a:pPr lvl="1"/>
            <a:r>
              <a:rPr lang="cs-CZ" dirty="0" smtClean="0"/>
              <a:t>Drobní plazi</a:t>
            </a:r>
          </a:p>
          <a:p>
            <a:pPr lvl="1"/>
            <a:r>
              <a:rPr lang="cs-CZ" dirty="0" smtClean="0"/>
              <a:t>Postupný vývoj velkých forem</a:t>
            </a:r>
          </a:p>
          <a:p>
            <a:r>
              <a:rPr lang="cs-CZ" b="1" dirty="0" smtClean="0"/>
              <a:t>Křída</a:t>
            </a:r>
          </a:p>
          <a:p>
            <a:pPr lvl="1"/>
            <a:r>
              <a:rPr lang="cs-CZ" dirty="0" smtClean="0"/>
              <a:t>Obrovští dinosauři (hmotnost 100 t)</a:t>
            </a:r>
          </a:p>
          <a:p>
            <a:pPr lvl="1"/>
            <a:r>
              <a:rPr lang="cs-CZ" dirty="0" smtClean="0"/>
              <a:t>Masožraví – menší a méně druhů</a:t>
            </a:r>
          </a:p>
          <a:p>
            <a:pPr lvl="1"/>
            <a:r>
              <a:rPr lang="cs-CZ" dirty="0" smtClean="0"/>
              <a:t>Býložraví – větší a víc druhů</a:t>
            </a:r>
          </a:p>
          <a:p>
            <a:pPr marL="10972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104</TotalTime>
  <Words>733</Words>
  <Application>Microsoft Office PowerPoint</Application>
  <PresentationFormat>Předvádění na obrazovce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Georgia</vt:lpstr>
      <vt:lpstr>Trebuchet MS</vt:lpstr>
      <vt:lpstr>Wingdings</vt:lpstr>
      <vt:lpstr>Wingdings 2</vt:lpstr>
      <vt:lpstr>Urbanistický</vt:lpstr>
      <vt:lpstr>Prezentace aplikace PowerPoint</vt:lpstr>
      <vt:lpstr>Druhohory</vt:lpstr>
      <vt:lpstr>Útvary druhohor  (před 250-65 mil. let)</vt:lpstr>
      <vt:lpstr>Geologický vývoj</vt:lpstr>
      <vt:lpstr>Geologický vývoj</vt:lpstr>
      <vt:lpstr>Geologický vývoj</vt:lpstr>
      <vt:lpstr>Vývoj rostlin</vt:lpstr>
      <vt:lpstr>Vývoj rostlin</vt:lpstr>
      <vt:lpstr>Vývoj živočichů</vt:lpstr>
      <vt:lpstr>Býložraví dinosauři</vt:lpstr>
      <vt:lpstr>Masožraví dinosauři</vt:lpstr>
      <vt:lpstr>Ostatní plazi</vt:lpstr>
      <vt:lpstr>Vývoj živočichů</vt:lpstr>
      <vt:lpstr>Vývoj živočichů</vt:lpstr>
      <vt:lpstr>Vývoj živočichů</vt:lpstr>
      <vt:lpstr>Závěrečné opakování</vt:lpstr>
      <vt:lpstr>Zdroj obrázků a fotografií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Kovalská</dc:creator>
  <cp:lastModifiedBy>rnohlova</cp:lastModifiedBy>
  <cp:revision>16</cp:revision>
  <dcterms:created xsi:type="dcterms:W3CDTF">2012-04-03T18:41:32Z</dcterms:created>
  <dcterms:modified xsi:type="dcterms:W3CDTF">2020-04-27T17:47:15Z</dcterms:modified>
</cp:coreProperties>
</file>