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91" r:id="rId3"/>
    <p:sldId id="292" r:id="rId4"/>
    <p:sldId id="296" r:id="rId5"/>
    <p:sldId id="293" r:id="rId6"/>
    <p:sldId id="294" r:id="rId7"/>
    <p:sldId id="297" r:id="rId8"/>
    <p:sldId id="298" r:id="rId9"/>
    <p:sldId id="299" r:id="rId10"/>
    <p:sldId id="300" r:id="rId11"/>
    <p:sldId id="273" r:id="rId12"/>
    <p:sldId id="290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184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1049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672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681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00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202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579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996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553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13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435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51F74-61FD-4909-9CE0-70190D4DD635}" type="datetimeFigureOut">
              <a:rPr lang="cs-CZ" smtClean="0"/>
              <a:pPr/>
              <a:t>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6C914-6522-4743-982F-21389CBB5F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97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commons.wikimedia.org/wiki/File:Mydlo_micela-tuk.pn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8/81/Pran%C3%ADr.PN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ommons.wikimedia.org/wiki/File:Savon_de_Marseille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88" y="5923492"/>
            <a:ext cx="9146354" cy="720691"/>
          </a:xfrm>
          <a:prstGeom prst="rect">
            <a:avLst/>
          </a:prstGeom>
        </p:spPr>
      </p:pic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757535"/>
              </p:ext>
            </p:extLst>
          </p:nvPr>
        </p:nvGraphicFramePr>
        <p:xfrm>
          <a:off x="469104" y="2181196"/>
          <a:ext cx="8201964" cy="3362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96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2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83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SŠHS Kroměříž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3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Číslo projektu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900" kern="1200" smtClean="0">
                          <a:solidFill>
                            <a:schemeClr val="dk1"/>
                          </a:solidFill>
                          <a:effectLst/>
                          <a:latin typeface="Arial CE" pitchFamily="34" charset="0"/>
                          <a:ea typeface="+mn-ea"/>
                          <a:cs typeface="Arial CE" pitchFamily="34" charset="0"/>
                        </a:rPr>
                        <a:t>CZ.1.07/1.5.00/34.0911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0"/>
                        <a:ea typeface="Calibri"/>
                        <a:cs typeface="Arial CE" pitchFamily="34" charset="0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3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Autor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25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Ing. </a:t>
                      </a:r>
                      <a:r>
                        <a:rPr lang="cs-CZ" sz="90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Libuše Hajná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3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Název šablony</a:t>
                      </a: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90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VY_32_INOVACE CHE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3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Název </a:t>
                      </a:r>
                      <a:r>
                        <a:rPr lang="cs-CZ" sz="900" dirty="0" err="1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DUMu</a:t>
                      </a:r>
                      <a:endParaRPr lang="cs-CZ" sz="900" dirty="0" smtClean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90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CHE.0318.2E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3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Stupeň a typ vzdělávání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Odborné vzdělávání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3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Vzdělávací oblast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Člověk a příroda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83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Vzdělávací obor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Biochemie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3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Vzdělávací okruh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900" b="0" dirty="0" smtClean="0">
                          <a:latin typeface="Arial CE" pitchFamily="34" charset="0"/>
                          <a:cs typeface="Arial CE" pitchFamily="34" charset="0"/>
                        </a:rPr>
                        <a:t>Detergenty</a:t>
                      </a:r>
                      <a:endParaRPr lang="cs-CZ" sz="900" b="0" dirty="0">
                        <a:latin typeface="Arial CE" pitchFamily="34" charset="0"/>
                        <a:cs typeface="Arial CE" pitchFamily="34" charset="0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83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Druh učebního materiálu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Prezentace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83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Cílová skupina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Žák, 16 - 19 let</a:t>
                      </a:r>
                      <a:endParaRPr lang="cs-CZ" sz="900" dirty="0" smtClean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6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Anotace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Prezentace komplexně seznamuje žáky s detergenty a jejich významem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Speciální vzdělávací potřeby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- žádné -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7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</a:rPr>
                        <a:t>Klíčová slova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Detergent, </a:t>
                      </a:r>
                      <a:r>
                        <a:rPr lang="cs-CZ" sz="900" dirty="0" err="1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tenzidy</a:t>
                      </a: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, abraziva,</a:t>
                      </a:r>
                      <a:r>
                        <a:rPr lang="cs-CZ" sz="900" baseline="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Calibri"/>
                          <a:cs typeface="Times New Roman"/>
                        </a:rPr>
                        <a:t> změkčovadla, oxidanty, enzymy, hydrofilní, hydrofobní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83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+mn-ea"/>
                          <a:cs typeface="+mn-cs"/>
                        </a:rPr>
                        <a:t>Datum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+mn-ea"/>
                          <a:cs typeface="+mn-cs"/>
                        </a:rPr>
                        <a:t>10.</a:t>
                      </a:r>
                      <a:r>
                        <a:rPr lang="cs-CZ" sz="900" baseline="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+mn-ea"/>
                          <a:cs typeface="+mn-cs"/>
                        </a:rPr>
                        <a:t> 4</a:t>
                      </a: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+mn-ea"/>
                          <a:cs typeface="+mn-cs"/>
                        </a:rPr>
                        <a:t>.</a:t>
                      </a:r>
                      <a:r>
                        <a:rPr lang="cs-CZ" sz="900" baseline="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900" dirty="0" smtClean="0"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ea typeface="+mn-ea"/>
                          <a:cs typeface="+mn-cs"/>
                        </a:rPr>
                        <a:t>2013</a:t>
                      </a:r>
                      <a:endParaRPr lang="cs-CZ" sz="900" dirty="0"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ea typeface="Calibri"/>
                        <a:cs typeface="Times New Roman"/>
                      </a:endParaRPr>
                    </a:p>
                  </a:txBody>
                  <a:tcPr marL="35026" marR="35026" marT="21016" marB="21016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2312535" y="1707850"/>
            <a:ext cx="4518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CHEMIE -  </a:t>
            </a:r>
            <a:r>
              <a:rPr lang="cs-CZ" sz="2400" b="1" dirty="0" smtClean="0"/>
              <a:t>Detergenty</a:t>
            </a:r>
            <a:endParaRPr lang="cs-CZ" sz="24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60648"/>
            <a:ext cx="5394960" cy="120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20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Jsou </a:t>
            </a:r>
            <a:r>
              <a:rPr lang="cs-CZ" dirty="0"/>
              <a:t>používány jako prostředek osobní </a:t>
            </a:r>
            <a:r>
              <a:rPr lang="cs-CZ" dirty="0" smtClean="0"/>
              <a:t>hygieny</a:t>
            </a:r>
            <a:r>
              <a:rPr lang="cs-CZ" dirty="0"/>
              <a:t>, pro čištění povrchů (zejména odmašťování) a k praní prádla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sz="800" dirty="0" smtClean="0"/>
          </a:p>
          <a:p>
            <a:pPr marL="0" indent="0">
              <a:buNone/>
            </a:pPr>
            <a:r>
              <a:rPr lang="cs-CZ" sz="800" dirty="0"/>
              <a:t> </a:t>
            </a:r>
            <a:r>
              <a:rPr lang="cs-CZ" sz="800" dirty="0" smtClean="0"/>
              <a:t>               Obr.č.3</a:t>
            </a:r>
            <a:r>
              <a:rPr lang="cs-CZ" sz="800" dirty="0"/>
              <a:t>: </a:t>
            </a:r>
            <a:r>
              <a:rPr lang="cs-CZ" sz="800" dirty="0">
                <a:hlinkClick r:id="rId2"/>
              </a:rPr>
              <a:t>http://</a:t>
            </a:r>
            <a:r>
              <a:rPr lang="cs-CZ" sz="800" dirty="0" smtClean="0">
                <a:hlinkClick r:id="rId2"/>
              </a:rPr>
              <a:t>commons.wikimedia.org/wiki/File:Mydlo_micela-tuk.png</a:t>
            </a:r>
            <a:endParaRPr lang="cs-CZ" sz="800" dirty="0" smtClean="0"/>
          </a:p>
          <a:p>
            <a:endParaRPr lang="cs-CZ" sz="800" dirty="0"/>
          </a:p>
          <a:p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284984"/>
            <a:ext cx="5760640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629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1.) Charakterizuj detergent.</a:t>
            </a:r>
          </a:p>
          <a:p>
            <a:pPr marL="0" indent="0">
              <a:buNone/>
            </a:pPr>
            <a:r>
              <a:rPr lang="cs-CZ" dirty="0" smtClean="0"/>
              <a:t>2.) Co obsahují čisticí prostředky ?</a:t>
            </a:r>
          </a:p>
          <a:p>
            <a:pPr marL="0" indent="0">
              <a:buNone/>
            </a:pPr>
            <a:r>
              <a:rPr lang="cs-CZ" dirty="0" smtClean="0"/>
              <a:t>3.) Popiš </a:t>
            </a:r>
            <a:r>
              <a:rPr lang="cs-CZ" dirty="0" err="1" smtClean="0"/>
              <a:t>tenzidy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4.) Uveď, proč obsahují čisticí prostředky    </a:t>
            </a:r>
          </a:p>
          <a:p>
            <a:pPr marL="0" indent="0">
              <a:buNone/>
            </a:pPr>
            <a:r>
              <a:rPr lang="cs-CZ" dirty="0" smtClean="0"/>
              <a:t>      změkčovadla?</a:t>
            </a:r>
          </a:p>
          <a:p>
            <a:pPr marL="0" indent="0">
              <a:buNone/>
            </a:pPr>
            <a:r>
              <a:rPr lang="cs-CZ" dirty="0" smtClean="0"/>
              <a:t>5.) Jaký je význam abrazivních látek v čisticím  </a:t>
            </a:r>
          </a:p>
          <a:p>
            <a:pPr marL="0" indent="0">
              <a:buNone/>
            </a:pPr>
            <a:r>
              <a:rPr lang="cs-CZ" dirty="0" smtClean="0"/>
              <a:t>      prostředku 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849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zdroje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Wikipedie</a:t>
            </a:r>
            <a:endParaRPr lang="cs-CZ" dirty="0" smtClean="0"/>
          </a:p>
          <a:p>
            <a:r>
              <a:rPr lang="cs-CZ" dirty="0" err="1" smtClean="0"/>
              <a:t>Wikimedia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</a:t>
            </a:r>
          </a:p>
          <a:p>
            <a:r>
              <a:rPr lang="cs-CZ" dirty="0" smtClean="0"/>
              <a:t>Doc. RNDr. Jan Čipera, CSc., RNDr. Jaroslav Blažek, RNDr. Pavel Beneš, CSc.: Chemie A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mtClean="0"/>
              <a:t>                          </a:t>
            </a:r>
            <a:r>
              <a:rPr lang="cs-CZ" sz="6000" b="1" smtClean="0"/>
              <a:t>Detergenty</a:t>
            </a:r>
            <a:endParaRPr lang="cs-CZ" sz="6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detergent je látka určená k čištění</a:t>
            </a:r>
          </a:p>
          <a:p>
            <a:r>
              <a:rPr lang="cs-CZ" dirty="0" smtClean="0"/>
              <a:t>většinou používají společně s vodou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>
              <a:buNone/>
            </a:pPr>
            <a:r>
              <a:rPr lang="cs-CZ" dirty="0" smtClean="0"/>
              <a:t>je několik faktorů, které určují, jaké složení by se mělo pro čisticí prostředek použít, např.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druh čištěného materiálů</a:t>
            </a:r>
          </a:p>
          <a:p>
            <a:r>
              <a:rPr lang="cs-CZ" dirty="0" smtClean="0"/>
              <a:t>typ nečistoty a odolnost vůči 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čisticí prostředky obsahují různé látky:</a:t>
            </a:r>
          </a:p>
          <a:p>
            <a:pPr>
              <a:buNone/>
            </a:pPr>
            <a:endParaRPr lang="cs-CZ" dirty="0" smtClean="0"/>
          </a:p>
          <a:p>
            <a:pPr lvl="0"/>
            <a:r>
              <a:rPr lang="cs-CZ" b="1" i="1" dirty="0" err="1" smtClean="0"/>
              <a:t>tenzidy</a:t>
            </a:r>
            <a:r>
              <a:rPr lang="cs-CZ" b="1" i="1" dirty="0" smtClean="0"/>
              <a:t> </a:t>
            </a:r>
            <a:r>
              <a:rPr lang="cs-CZ" i="1" dirty="0" smtClean="0"/>
              <a:t>-</a:t>
            </a:r>
            <a:r>
              <a:rPr lang="cs-CZ" dirty="0" smtClean="0"/>
              <a:t> odlučují (rozpouštějí) mastnotu a jiné nečistoty a zajišťují </a:t>
            </a:r>
            <a:r>
              <a:rPr lang="cs-CZ" dirty="0" err="1" smtClean="0"/>
              <a:t>smáčivost</a:t>
            </a:r>
            <a:r>
              <a:rPr lang="cs-CZ" dirty="0" smtClean="0"/>
              <a:t> povrchu</a:t>
            </a:r>
          </a:p>
          <a:p>
            <a:pPr lvl="0"/>
            <a:r>
              <a:rPr lang="cs-CZ" b="1" i="1" dirty="0" smtClean="0"/>
              <a:t>abraziva</a:t>
            </a:r>
            <a:r>
              <a:rPr lang="cs-CZ" i="1" dirty="0" smtClean="0"/>
              <a:t> - </a:t>
            </a:r>
            <a:r>
              <a:rPr lang="cs-CZ" dirty="0" smtClean="0"/>
              <a:t> mechanicky odstraňují nečistoty</a:t>
            </a:r>
          </a:p>
          <a:p>
            <a:pPr lvl="0"/>
            <a:r>
              <a:rPr lang="cs-CZ" b="1" i="1" dirty="0" smtClean="0"/>
              <a:t>změkčovadla</a:t>
            </a:r>
            <a:r>
              <a:rPr lang="cs-CZ" i="1" dirty="0" smtClean="0"/>
              <a:t> -</a:t>
            </a:r>
            <a:r>
              <a:rPr lang="cs-CZ" dirty="0" smtClean="0"/>
              <a:t>  pro snížení účinku tvrdosti vody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0" smtClean="0"/>
          </a:p>
          <a:p>
            <a:pPr lvl="0"/>
            <a:r>
              <a:rPr lang="cs-CZ" b="1" i="1" dirty="0" smtClean="0"/>
              <a:t>oxidanty</a:t>
            </a:r>
            <a:r>
              <a:rPr lang="cs-CZ" dirty="0" smtClean="0"/>
              <a:t>  - pro bělení a dezinfekci</a:t>
            </a:r>
          </a:p>
          <a:p>
            <a:pPr lvl="0"/>
            <a:r>
              <a:rPr lang="cs-CZ" b="1" i="1" dirty="0" smtClean="0"/>
              <a:t>enzymy</a:t>
            </a:r>
            <a:r>
              <a:rPr lang="cs-CZ" dirty="0" smtClean="0"/>
              <a:t> - štěpení tuků a bílkovin</a:t>
            </a:r>
          </a:p>
          <a:p>
            <a:pPr lvl="0"/>
            <a:r>
              <a:rPr lang="cs-CZ" dirty="0" smtClean="0"/>
              <a:t>dále optické </a:t>
            </a:r>
            <a:r>
              <a:rPr lang="cs-CZ" dirty="0" err="1" smtClean="0"/>
              <a:t>zjasňovače</a:t>
            </a:r>
            <a:r>
              <a:rPr lang="cs-CZ" dirty="0" smtClean="0"/>
              <a:t>, změkčující látky, barviva, parfémy apod.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 smtClean="0"/>
              <a:t>podstata mytí a praní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je převedení nečistot z povrchu materiálu do pracího prostředí </a:t>
            </a:r>
          </a:p>
          <a:p>
            <a:r>
              <a:rPr lang="cs-CZ" dirty="0" smtClean="0"/>
              <a:t>nečistoty, které jsou hydrofobní je nutné převést do vodného roztoku</a:t>
            </a:r>
          </a:p>
          <a:p>
            <a:r>
              <a:rPr lang="cs-CZ" dirty="0" smtClean="0"/>
              <a:t>umožňuje to </a:t>
            </a:r>
            <a:r>
              <a:rPr lang="cs-CZ" b="1" i="1" dirty="0" err="1" smtClean="0">
                <a:solidFill>
                  <a:srgbClr val="FF0000"/>
                </a:solidFill>
              </a:rPr>
              <a:t>tenzid</a:t>
            </a:r>
            <a:r>
              <a:rPr lang="cs-CZ" dirty="0" smtClean="0"/>
              <a:t> - ten se jedním koncem naváže na špínu a druhým na molekuly vody</a:t>
            </a:r>
          </a:p>
          <a:p>
            <a:r>
              <a:rPr lang="cs-CZ" dirty="0" smtClean="0"/>
              <a:t>tak jsou částice nečistot obklopeny </a:t>
            </a:r>
            <a:r>
              <a:rPr lang="cs-CZ" dirty="0" err="1" smtClean="0"/>
              <a:t>tenzidem</a:t>
            </a:r>
            <a:r>
              <a:rPr lang="cs-CZ" dirty="0" smtClean="0"/>
              <a:t> a tím rozptýleny ve vodném roztoku</a:t>
            </a:r>
          </a:p>
          <a:p>
            <a:r>
              <a:rPr lang="cs-CZ" dirty="0" smtClean="0"/>
              <a:t>nečistoty z povrchu materiálu jsou tak odstraněny a následně odplaveny vodou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proces mytí a praní 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800" dirty="0"/>
              <a:t>                                                                                                                                                                                               </a:t>
            </a:r>
            <a:r>
              <a:rPr lang="cs-CZ" sz="800" dirty="0" smtClean="0"/>
              <a:t>Obr.č.1</a:t>
            </a:r>
            <a:r>
              <a:rPr lang="cs-CZ" sz="800" dirty="0"/>
              <a:t>: </a:t>
            </a:r>
            <a:r>
              <a:rPr lang="cs-CZ" sz="800" dirty="0">
                <a:hlinkClick r:id="rId2"/>
              </a:rPr>
              <a:t>http://</a:t>
            </a:r>
            <a:r>
              <a:rPr lang="cs-CZ" sz="800" dirty="0" smtClean="0">
                <a:hlinkClick r:id="rId2"/>
              </a:rPr>
              <a:t>upload.wikimedia.org/wikipedia/commons/8/81/Pran%C3%ADr.PNG</a:t>
            </a:r>
            <a:endParaRPr lang="cs-CZ" sz="800" dirty="0" smtClean="0"/>
          </a:p>
          <a:p>
            <a:pPr marL="0" indent="0">
              <a:buNone/>
            </a:pPr>
            <a:endParaRPr lang="cs-CZ" sz="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26584"/>
            <a:ext cx="395287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mýdla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sodné </a:t>
            </a:r>
            <a:r>
              <a:rPr lang="cs-CZ" dirty="0"/>
              <a:t>nebo draselné soli vyšších </a:t>
            </a:r>
            <a:r>
              <a:rPr lang="cs-CZ"/>
              <a:t>karboxylových </a:t>
            </a:r>
            <a:r>
              <a:rPr lang="cs-CZ" smtClean="0"/>
              <a:t>kyselin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                        </a:t>
            </a:r>
            <a:r>
              <a:rPr lang="cs-CZ" sz="800" dirty="0" smtClean="0"/>
              <a:t>Obr.č.2</a:t>
            </a:r>
            <a:r>
              <a:rPr lang="cs-CZ" sz="800" dirty="0"/>
              <a:t>: </a:t>
            </a:r>
            <a:r>
              <a:rPr lang="cs-CZ" sz="800" dirty="0">
                <a:hlinkClick r:id="rId2"/>
              </a:rPr>
              <a:t>http://</a:t>
            </a:r>
            <a:r>
              <a:rPr lang="cs-CZ" sz="800" dirty="0" smtClean="0">
                <a:hlinkClick r:id="rId2"/>
              </a:rPr>
              <a:t>commons.wikimedia.org/wiki/File:Savon_de_Marseille.jpg</a:t>
            </a:r>
            <a:endParaRPr lang="cs-CZ" sz="800" dirty="0" smtClean="0"/>
          </a:p>
          <a:p>
            <a:endParaRPr lang="cs-CZ" sz="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140968"/>
            <a:ext cx="2387830" cy="2880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1894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356</Words>
  <Application>Microsoft Office PowerPoint</Application>
  <PresentationFormat>Předvádění na obrazovce (4:3)</PresentationFormat>
  <Paragraphs>93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Arial CE</vt:lpstr>
      <vt:lpstr>Calibri</vt:lpstr>
      <vt:lpstr>Times New Roman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podstata mytí a praní</vt:lpstr>
      <vt:lpstr>proces mytí a praní </vt:lpstr>
      <vt:lpstr>mýdla</vt:lpstr>
      <vt:lpstr>Prezentace aplikace PowerPoint</vt:lpstr>
      <vt:lpstr>Otázky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Bílkoviny (Proteiny)</dc:title>
  <dc:creator>Hajný</dc:creator>
  <cp:lastModifiedBy>rnohlova</cp:lastModifiedBy>
  <cp:revision>182</cp:revision>
  <dcterms:created xsi:type="dcterms:W3CDTF">2012-10-30T18:37:17Z</dcterms:created>
  <dcterms:modified xsi:type="dcterms:W3CDTF">2020-06-01T04:49:28Z</dcterms:modified>
</cp:coreProperties>
</file>