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2" r:id="rId2"/>
    <p:sldId id="263" r:id="rId3"/>
    <p:sldId id="257" r:id="rId4"/>
    <p:sldId id="271" r:id="rId5"/>
    <p:sldId id="260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70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3FBC5-A51B-4AE9-BCF8-11242E73D2D7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E5-0021-4CFB-88CB-BE70E6B13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3FBC5-A51B-4AE9-BCF8-11242E73D2D7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E5-0021-4CFB-88CB-BE70E6B13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3FBC5-A51B-4AE9-BCF8-11242E73D2D7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E5-0021-4CFB-88CB-BE70E6B13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3FBC5-A51B-4AE9-BCF8-11242E73D2D7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E5-0021-4CFB-88CB-BE70E6B13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3FBC5-A51B-4AE9-BCF8-11242E73D2D7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E5-0021-4CFB-88CB-BE70E6B13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3FBC5-A51B-4AE9-BCF8-11242E73D2D7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E5-0021-4CFB-88CB-BE70E6B13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3FBC5-A51B-4AE9-BCF8-11242E73D2D7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E5-0021-4CFB-88CB-BE70E6B13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3FBC5-A51B-4AE9-BCF8-11242E73D2D7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E5-0021-4CFB-88CB-BE70E6B13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3FBC5-A51B-4AE9-BCF8-11242E73D2D7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E5-0021-4CFB-88CB-BE70E6B13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3FBC5-A51B-4AE9-BCF8-11242E73D2D7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E5-0021-4CFB-88CB-BE70E6B13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3FBC5-A51B-4AE9-BCF8-11242E73D2D7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E5-0021-4CFB-88CB-BE70E6B13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3FBC5-A51B-4AE9-BCF8-11242E73D2D7}" type="datetimeFigureOut">
              <a:rPr lang="cs-CZ" smtClean="0"/>
              <a:pPr/>
              <a:t>4.5.2020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638E5-0021-4CFB-88CB-BE70E6B13E2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" Target="slide14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998" y="404664"/>
            <a:ext cx="6986587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Chemické prvky - procvičení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VY_32_INOVACE_1A_13</a:t>
            </a:r>
            <a:br>
              <a:rPr lang="cs-CZ" dirty="0" smtClean="0"/>
            </a:br>
            <a:r>
              <a:rPr lang="cs-CZ" sz="3100" dirty="0" smtClean="0"/>
              <a:t>Číslo projektu: </a:t>
            </a:r>
            <a:r>
              <a:rPr lang="cs-CZ" sz="3100" dirty="0"/>
              <a:t>CZ.1.07/1.4.00/21.1101</a:t>
            </a:r>
            <a:endParaRPr lang="cs-CZ" dirty="0"/>
          </a:p>
        </p:txBody>
      </p:sp>
      <p:sp>
        <p:nvSpPr>
          <p:cNvPr id="6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Sada </a:t>
            </a:r>
            <a:r>
              <a:rPr lang="cs-CZ" dirty="0" smtClean="0"/>
              <a:t>1</a:t>
            </a:r>
            <a:endParaRPr lang="cs-CZ" dirty="0"/>
          </a:p>
          <a:p>
            <a:r>
              <a:rPr lang="cs-CZ" dirty="0" smtClean="0"/>
              <a:t>Člověk a příroda</a:t>
            </a:r>
            <a:endParaRPr lang="cs-CZ" dirty="0"/>
          </a:p>
          <a:p>
            <a:r>
              <a:rPr lang="cs-CZ" dirty="0"/>
              <a:t>MŠ, ZŠ a </a:t>
            </a:r>
            <a:r>
              <a:rPr lang="cs-CZ" dirty="0" err="1"/>
              <a:t>PrŠ</a:t>
            </a:r>
            <a:r>
              <a:rPr lang="cs-CZ" dirty="0"/>
              <a:t> Trhové Sviny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120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délník 15"/>
          <p:cNvSpPr/>
          <p:nvPr/>
        </p:nvSpPr>
        <p:spPr>
          <a:xfrm>
            <a:off x="5532405" y="1716794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Měď</a:t>
            </a:r>
            <a:endParaRPr lang="cs-CZ" sz="2400" b="1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2593411" y="404663"/>
            <a:ext cx="3029773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 smtClean="0"/>
              <a:t>Spoj co patří k sobě</a:t>
            </a:r>
            <a:endParaRPr lang="cs-CZ" sz="2400" b="1" dirty="0"/>
          </a:p>
        </p:txBody>
      </p:sp>
      <p:sp>
        <p:nvSpPr>
          <p:cNvPr id="25" name="Obdélník 24"/>
          <p:cNvSpPr/>
          <p:nvPr/>
        </p:nvSpPr>
        <p:spPr>
          <a:xfrm>
            <a:off x="5532405" y="3499340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Síra</a:t>
            </a:r>
            <a:endParaRPr lang="cs-CZ" sz="2400" b="1" dirty="0"/>
          </a:p>
        </p:txBody>
      </p:sp>
      <p:sp>
        <p:nvSpPr>
          <p:cNvPr id="27" name="Obdélník 26"/>
          <p:cNvSpPr/>
          <p:nvPr/>
        </p:nvSpPr>
        <p:spPr>
          <a:xfrm>
            <a:off x="5532405" y="5111185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Hliník</a:t>
            </a:r>
            <a:endParaRPr lang="cs-CZ" sz="2400" b="1" dirty="0"/>
          </a:p>
        </p:txBody>
      </p:sp>
      <p:pic>
        <p:nvPicPr>
          <p:cNvPr id="28" name="Picture 2" descr="C:\Users\uzivatel\AppData\Local\Microsoft\Windows\Temporary Internet Files\Content.IE5\ZOW1DX4L\MC900237945[1].wmf"/>
          <p:cNvPicPr>
            <a:picLocks noChangeAspect="1" noChangeArrowheads="1"/>
          </p:cNvPicPr>
          <p:nvPr/>
        </p:nvPicPr>
        <p:blipFill>
          <a:blip r:embed="rId2" cstate="print">
            <a:lum bright="4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75433"/>
            <a:ext cx="1427609" cy="1181789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Šipka doleva 28">
            <a:hlinkClick r:id="rId3" action="ppaction://hlinksldjump"/>
          </p:cNvPr>
          <p:cNvSpPr/>
          <p:nvPr/>
        </p:nvSpPr>
        <p:spPr>
          <a:xfrm>
            <a:off x="1907704" y="6224327"/>
            <a:ext cx="2200594" cy="633673"/>
          </a:xfrm>
          <a:prstGeom prst="leftArrow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Použij skryté pero!</a:t>
            </a:r>
            <a:endParaRPr lang="cs-CZ" dirty="0"/>
          </a:p>
        </p:txBody>
      </p:sp>
      <p:grpSp>
        <p:nvGrpSpPr>
          <p:cNvPr id="2" name="Skupina 1"/>
          <p:cNvGrpSpPr/>
          <p:nvPr/>
        </p:nvGrpSpPr>
        <p:grpSpPr>
          <a:xfrm>
            <a:off x="884190" y="1228396"/>
            <a:ext cx="2777468" cy="4958556"/>
            <a:chOff x="323528" y="1057877"/>
            <a:chExt cx="2777468" cy="4958556"/>
          </a:xfrm>
        </p:grpSpPr>
        <p:sp>
          <p:nvSpPr>
            <p:cNvPr id="17" name="Ovál 16"/>
            <p:cNvSpPr/>
            <p:nvPr/>
          </p:nvSpPr>
          <p:spPr>
            <a:xfrm>
              <a:off x="2261675" y="1057877"/>
              <a:ext cx="648072" cy="655483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000" b="1" dirty="0" smtClean="0"/>
                <a:t>S</a:t>
              </a:r>
              <a:endParaRPr lang="cs-CZ" sz="2000" b="1" dirty="0"/>
            </a:p>
          </p:txBody>
        </p:sp>
        <p:sp>
          <p:nvSpPr>
            <p:cNvPr id="18" name="Ovál 17"/>
            <p:cNvSpPr/>
            <p:nvPr/>
          </p:nvSpPr>
          <p:spPr>
            <a:xfrm>
              <a:off x="323528" y="3356992"/>
              <a:ext cx="707943" cy="63044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000" b="1" dirty="0" err="1" smtClean="0"/>
                <a:t>Hg</a:t>
              </a:r>
              <a:endParaRPr lang="cs-CZ" sz="2000" b="1" dirty="0"/>
            </a:p>
          </p:txBody>
        </p:sp>
        <p:sp>
          <p:nvSpPr>
            <p:cNvPr id="19" name="Ovál 18"/>
            <p:cNvSpPr/>
            <p:nvPr/>
          </p:nvSpPr>
          <p:spPr>
            <a:xfrm>
              <a:off x="1403648" y="1299998"/>
              <a:ext cx="719634" cy="62457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000" b="1" dirty="0" smtClean="0"/>
                <a:t>Au</a:t>
              </a:r>
              <a:endParaRPr lang="cs-CZ" sz="2000" b="1" dirty="0"/>
            </a:p>
          </p:txBody>
        </p:sp>
        <p:sp>
          <p:nvSpPr>
            <p:cNvPr id="20" name="Ovál 19"/>
            <p:cNvSpPr/>
            <p:nvPr/>
          </p:nvSpPr>
          <p:spPr>
            <a:xfrm>
              <a:off x="439274" y="2541258"/>
              <a:ext cx="707943" cy="63044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000" b="1" dirty="0" smtClean="0"/>
                <a:t>H</a:t>
              </a:r>
              <a:endParaRPr lang="cs-CZ" sz="2000" b="1" dirty="0"/>
            </a:p>
          </p:txBody>
        </p:sp>
        <p:sp>
          <p:nvSpPr>
            <p:cNvPr id="21" name="Ovál 20"/>
            <p:cNvSpPr/>
            <p:nvPr/>
          </p:nvSpPr>
          <p:spPr>
            <a:xfrm>
              <a:off x="2393053" y="5385992"/>
              <a:ext cx="707943" cy="63044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000" b="1" dirty="0" smtClean="0"/>
                <a:t>Ne</a:t>
              </a:r>
              <a:endParaRPr lang="cs-CZ" sz="2000" b="1" dirty="0"/>
            </a:p>
          </p:txBody>
        </p:sp>
        <p:sp>
          <p:nvSpPr>
            <p:cNvPr id="22" name="Ovál 21"/>
            <p:cNvSpPr/>
            <p:nvPr/>
          </p:nvSpPr>
          <p:spPr>
            <a:xfrm>
              <a:off x="469953" y="4221088"/>
              <a:ext cx="707943" cy="63044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000" b="1" dirty="0" err="1" smtClean="0"/>
                <a:t>Cu</a:t>
              </a:r>
              <a:endParaRPr lang="cs-CZ" sz="2000" b="1" dirty="0"/>
            </a:p>
          </p:txBody>
        </p:sp>
        <p:sp>
          <p:nvSpPr>
            <p:cNvPr id="30" name="Ovál 29"/>
            <p:cNvSpPr/>
            <p:nvPr/>
          </p:nvSpPr>
          <p:spPr>
            <a:xfrm>
              <a:off x="831470" y="4855786"/>
              <a:ext cx="707943" cy="63044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000" b="1" dirty="0" smtClean="0"/>
                <a:t>O</a:t>
              </a:r>
              <a:endParaRPr lang="cs-CZ" sz="2000" b="1" dirty="0"/>
            </a:p>
          </p:txBody>
        </p:sp>
        <p:sp>
          <p:nvSpPr>
            <p:cNvPr id="31" name="Ovál 30"/>
            <p:cNvSpPr/>
            <p:nvPr/>
          </p:nvSpPr>
          <p:spPr>
            <a:xfrm>
              <a:off x="823925" y="1795915"/>
              <a:ext cx="707943" cy="63044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000" b="1" dirty="0" smtClean="0"/>
                <a:t>Al</a:t>
              </a:r>
              <a:endParaRPr lang="cs-CZ" sz="2000" b="1" dirty="0"/>
            </a:p>
          </p:txBody>
        </p:sp>
        <p:sp>
          <p:nvSpPr>
            <p:cNvPr id="32" name="Ovál 31"/>
            <p:cNvSpPr/>
            <p:nvPr/>
          </p:nvSpPr>
          <p:spPr>
            <a:xfrm>
              <a:off x="1553732" y="5210022"/>
              <a:ext cx="707943" cy="63044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000" b="1" dirty="0" smtClean="0"/>
                <a:t>H</a:t>
              </a:r>
              <a:endParaRPr lang="cs-CZ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79786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délník 15"/>
          <p:cNvSpPr/>
          <p:nvPr/>
        </p:nvSpPr>
        <p:spPr>
          <a:xfrm>
            <a:off x="5532405" y="1716794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err="1" smtClean="0"/>
              <a:t>Plumbum</a:t>
            </a:r>
            <a:endParaRPr lang="cs-CZ" sz="2400" b="1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2593411" y="404663"/>
            <a:ext cx="3029773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 smtClean="0"/>
              <a:t>Spoj co patří k sobě</a:t>
            </a:r>
            <a:endParaRPr lang="cs-CZ" sz="2400" b="1" dirty="0"/>
          </a:p>
        </p:txBody>
      </p:sp>
      <p:sp>
        <p:nvSpPr>
          <p:cNvPr id="25" name="Obdélník 24"/>
          <p:cNvSpPr/>
          <p:nvPr/>
        </p:nvSpPr>
        <p:spPr>
          <a:xfrm>
            <a:off x="5530580" y="2856456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err="1" smtClean="0"/>
              <a:t>Aurum</a:t>
            </a:r>
            <a:endParaRPr lang="cs-CZ" sz="2400" b="1" dirty="0"/>
          </a:p>
        </p:txBody>
      </p:sp>
      <p:sp>
        <p:nvSpPr>
          <p:cNvPr id="27" name="Obdélník 26"/>
          <p:cNvSpPr/>
          <p:nvPr/>
        </p:nvSpPr>
        <p:spPr>
          <a:xfrm>
            <a:off x="5532405" y="3861048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Natrium</a:t>
            </a:r>
            <a:endParaRPr lang="cs-CZ" sz="2400" b="1" dirty="0"/>
          </a:p>
        </p:txBody>
      </p:sp>
      <p:pic>
        <p:nvPicPr>
          <p:cNvPr id="28" name="Picture 2" descr="C:\Users\uzivatel\AppData\Local\Microsoft\Windows\Temporary Internet Files\Content.IE5\ZOW1DX4L\MC900237945[1].wmf"/>
          <p:cNvPicPr>
            <a:picLocks noChangeAspect="1" noChangeArrowheads="1"/>
          </p:cNvPicPr>
          <p:nvPr/>
        </p:nvPicPr>
        <p:blipFill>
          <a:blip r:embed="rId2" cstate="print">
            <a:lum bright="4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75433"/>
            <a:ext cx="1427609" cy="1181789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Šipka doleva 28">
            <a:hlinkClick r:id="rId3" action="ppaction://hlinksldjump"/>
          </p:cNvPr>
          <p:cNvSpPr/>
          <p:nvPr/>
        </p:nvSpPr>
        <p:spPr>
          <a:xfrm>
            <a:off x="1907704" y="6224327"/>
            <a:ext cx="2200594" cy="633673"/>
          </a:xfrm>
          <a:prstGeom prst="leftArrow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Použij skryté pero!</a:t>
            </a:r>
            <a:endParaRPr lang="cs-CZ" dirty="0"/>
          </a:p>
        </p:txBody>
      </p:sp>
      <p:sp>
        <p:nvSpPr>
          <p:cNvPr id="24" name="Obdélník 23"/>
          <p:cNvSpPr/>
          <p:nvPr/>
        </p:nvSpPr>
        <p:spPr>
          <a:xfrm>
            <a:off x="5523035" y="4869160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err="1" smtClean="0"/>
              <a:t>Carboneum</a:t>
            </a:r>
            <a:endParaRPr lang="cs-CZ" sz="2400" b="1" dirty="0"/>
          </a:p>
        </p:txBody>
      </p:sp>
      <p:sp>
        <p:nvSpPr>
          <p:cNvPr id="3" name="Zaoblený obdélník 2"/>
          <p:cNvSpPr/>
          <p:nvPr/>
        </p:nvSpPr>
        <p:spPr>
          <a:xfrm>
            <a:off x="3342022" y="5373216"/>
            <a:ext cx="1837835" cy="67563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Olovo</a:t>
            </a:r>
            <a:endParaRPr lang="cs-CZ" sz="2400" b="1" dirty="0"/>
          </a:p>
        </p:txBody>
      </p:sp>
      <p:sp>
        <p:nvSpPr>
          <p:cNvPr id="26" name="Zaoblený obdélník 25"/>
          <p:cNvSpPr/>
          <p:nvPr/>
        </p:nvSpPr>
        <p:spPr>
          <a:xfrm>
            <a:off x="1288527" y="1271805"/>
            <a:ext cx="1837835" cy="67563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Sodík</a:t>
            </a:r>
            <a:endParaRPr lang="cs-CZ" sz="2400" b="1" dirty="0"/>
          </a:p>
        </p:txBody>
      </p:sp>
      <p:sp>
        <p:nvSpPr>
          <p:cNvPr id="33" name="Zaoblený obdélník 32"/>
          <p:cNvSpPr/>
          <p:nvPr/>
        </p:nvSpPr>
        <p:spPr>
          <a:xfrm>
            <a:off x="3419872" y="1291796"/>
            <a:ext cx="1837835" cy="67563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Kyslík</a:t>
            </a:r>
            <a:endParaRPr lang="cs-CZ" sz="2400" b="1" dirty="0"/>
          </a:p>
        </p:txBody>
      </p:sp>
      <p:sp>
        <p:nvSpPr>
          <p:cNvPr id="34" name="Zaoblený obdélník 33"/>
          <p:cNvSpPr/>
          <p:nvPr/>
        </p:nvSpPr>
        <p:spPr>
          <a:xfrm>
            <a:off x="453800" y="2146542"/>
            <a:ext cx="1837835" cy="67563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Uhlík</a:t>
            </a:r>
            <a:endParaRPr lang="cs-CZ" sz="2400" b="1" dirty="0"/>
          </a:p>
        </p:txBody>
      </p:sp>
      <p:sp>
        <p:nvSpPr>
          <p:cNvPr id="35" name="Zaoblený obdélník 34"/>
          <p:cNvSpPr/>
          <p:nvPr/>
        </p:nvSpPr>
        <p:spPr>
          <a:xfrm>
            <a:off x="453801" y="2925381"/>
            <a:ext cx="1837835" cy="67563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Hliník</a:t>
            </a:r>
            <a:endParaRPr lang="cs-CZ" sz="2400" b="1" dirty="0"/>
          </a:p>
        </p:txBody>
      </p:sp>
      <p:sp>
        <p:nvSpPr>
          <p:cNvPr id="36" name="Zaoblený obdélník 35"/>
          <p:cNvSpPr/>
          <p:nvPr/>
        </p:nvSpPr>
        <p:spPr>
          <a:xfrm>
            <a:off x="453802" y="3734608"/>
            <a:ext cx="1837835" cy="67563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Rtuť</a:t>
            </a:r>
            <a:endParaRPr lang="cs-CZ" sz="2400" b="1" dirty="0"/>
          </a:p>
        </p:txBody>
      </p:sp>
      <p:sp>
        <p:nvSpPr>
          <p:cNvPr id="37" name="Zaoblený obdélník 36"/>
          <p:cNvSpPr/>
          <p:nvPr/>
        </p:nvSpPr>
        <p:spPr>
          <a:xfrm>
            <a:off x="453803" y="4480814"/>
            <a:ext cx="1837835" cy="67563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Zlato</a:t>
            </a:r>
            <a:endParaRPr lang="cs-CZ" sz="2400" b="1" dirty="0"/>
          </a:p>
        </p:txBody>
      </p:sp>
      <p:sp>
        <p:nvSpPr>
          <p:cNvPr id="38" name="Zaoblený obdélník 37"/>
          <p:cNvSpPr/>
          <p:nvPr/>
        </p:nvSpPr>
        <p:spPr>
          <a:xfrm>
            <a:off x="1288527" y="5373216"/>
            <a:ext cx="1837835" cy="67563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Síra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31591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ovéPole 22"/>
          <p:cNvSpPr txBox="1"/>
          <p:nvPr/>
        </p:nvSpPr>
        <p:spPr>
          <a:xfrm>
            <a:off x="2307622" y="391314"/>
            <a:ext cx="4210837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 smtClean="0"/>
              <a:t>Zakroužkuj jen vzácné plyny</a:t>
            </a:r>
            <a:endParaRPr lang="cs-CZ" sz="2400" b="1" dirty="0"/>
          </a:p>
        </p:txBody>
      </p:sp>
      <p:pic>
        <p:nvPicPr>
          <p:cNvPr id="28" name="Picture 2" descr="C:\Users\uzivatel\AppData\Local\Microsoft\Windows\Temporary Internet Files\Content.IE5\ZOW1DX4L\MC900237945[1].wmf"/>
          <p:cNvPicPr>
            <a:picLocks noChangeAspect="1" noChangeArrowheads="1"/>
          </p:cNvPicPr>
          <p:nvPr/>
        </p:nvPicPr>
        <p:blipFill>
          <a:blip r:embed="rId2" cstate="print">
            <a:lum bright="4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75433"/>
            <a:ext cx="1427609" cy="1181789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Šipka doleva 28">
            <a:hlinkClick r:id="rId3" action="ppaction://hlinksldjump"/>
          </p:cNvPr>
          <p:cNvSpPr/>
          <p:nvPr/>
        </p:nvSpPr>
        <p:spPr>
          <a:xfrm>
            <a:off x="1907704" y="6224327"/>
            <a:ext cx="2200594" cy="633673"/>
          </a:xfrm>
          <a:prstGeom prst="leftArrow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Použij skryté pero!</a:t>
            </a:r>
            <a:endParaRPr lang="cs-CZ" dirty="0"/>
          </a:p>
        </p:txBody>
      </p:sp>
      <p:sp>
        <p:nvSpPr>
          <p:cNvPr id="3" name="Zaoblený obdélník 2"/>
          <p:cNvSpPr/>
          <p:nvPr/>
        </p:nvSpPr>
        <p:spPr>
          <a:xfrm>
            <a:off x="5614048" y="4830305"/>
            <a:ext cx="1446734" cy="67563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Xenon</a:t>
            </a:r>
            <a:endParaRPr lang="cs-CZ" sz="2400" b="1" dirty="0"/>
          </a:p>
        </p:txBody>
      </p:sp>
      <p:sp>
        <p:nvSpPr>
          <p:cNvPr id="26" name="Zaoblený obdélník 25"/>
          <p:cNvSpPr/>
          <p:nvPr/>
        </p:nvSpPr>
        <p:spPr>
          <a:xfrm>
            <a:off x="6570303" y="3301375"/>
            <a:ext cx="1446734" cy="67563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Stříbro</a:t>
            </a:r>
            <a:endParaRPr lang="cs-CZ" sz="2400" b="1" dirty="0"/>
          </a:p>
        </p:txBody>
      </p:sp>
      <p:sp>
        <p:nvSpPr>
          <p:cNvPr id="33" name="Zaoblený obdélník 32"/>
          <p:cNvSpPr/>
          <p:nvPr/>
        </p:nvSpPr>
        <p:spPr>
          <a:xfrm>
            <a:off x="6570301" y="1772816"/>
            <a:ext cx="1446734" cy="67563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Krypton</a:t>
            </a:r>
            <a:endParaRPr lang="cs-CZ" sz="2400" b="1" dirty="0"/>
          </a:p>
        </p:txBody>
      </p:sp>
      <p:sp>
        <p:nvSpPr>
          <p:cNvPr id="34" name="Zaoblený obdélník 33"/>
          <p:cNvSpPr/>
          <p:nvPr/>
        </p:nvSpPr>
        <p:spPr>
          <a:xfrm>
            <a:off x="3842815" y="1772816"/>
            <a:ext cx="1446734" cy="67563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Uhlík</a:t>
            </a:r>
            <a:endParaRPr lang="cs-CZ" sz="2400" b="1" dirty="0"/>
          </a:p>
        </p:txBody>
      </p:sp>
      <p:sp>
        <p:nvSpPr>
          <p:cNvPr id="35" name="Zaoblený obdélník 34"/>
          <p:cNvSpPr/>
          <p:nvPr/>
        </p:nvSpPr>
        <p:spPr>
          <a:xfrm>
            <a:off x="3857826" y="3437036"/>
            <a:ext cx="1446734" cy="67563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Neon</a:t>
            </a:r>
            <a:endParaRPr lang="cs-CZ" sz="2400" b="1" dirty="0"/>
          </a:p>
        </p:txBody>
      </p:sp>
      <p:sp>
        <p:nvSpPr>
          <p:cNvPr id="36" name="Zaoblený obdélník 35"/>
          <p:cNvSpPr/>
          <p:nvPr/>
        </p:nvSpPr>
        <p:spPr>
          <a:xfrm>
            <a:off x="986581" y="1772816"/>
            <a:ext cx="1446734" cy="67563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Kyslík</a:t>
            </a:r>
            <a:endParaRPr lang="cs-CZ" sz="2400" b="1" dirty="0"/>
          </a:p>
        </p:txBody>
      </p:sp>
      <p:sp>
        <p:nvSpPr>
          <p:cNvPr id="37" name="Zaoblený obdélník 36"/>
          <p:cNvSpPr/>
          <p:nvPr/>
        </p:nvSpPr>
        <p:spPr>
          <a:xfrm>
            <a:off x="986580" y="3365509"/>
            <a:ext cx="1446734" cy="67563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Sodík</a:t>
            </a:r>
            <a:endParaRPr lang="cs-CZ" sz="2400" b="1" dirty="0"/>
          </a:p>
        </p:txBody>
      </p:sp>
      <p:sp>
        <p:nvSpPr>
          <p:cNvPr id="38" name="Zaoblený obdélník 37"/>
          <p:cNvSpPr/>
          <p:nvPr/>
        </p:nvSpPr>
        <p:spPr>
          <a:xfrm>
            <a:off x="2214542" y="4871132"/>
            <a:ext cx="1446734" cy="67563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Síra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414079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267744" y="540928"/>
            <a:ext cx="5611536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2400" b="1" dirty="0" smtClean="0"/>
              <a:t>Dopiš k prvkům chemické značky a naopak</a:t>
            </a:r>
            <a:endParaRPr lang="cs-CZ" sz="2400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1547664" y="1694357"/>
            <a:ext cx="2312364" cy="446705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dirty="0" smtClean="0"/>
              <a:t>Síra ………………….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Kyslík ……………….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Zlato ………………..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Zinek ……………….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Olovo ………………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Xenon ……………..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Vodík ……………….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Vápník ……………..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868857" y="1717846"/>
            <a:ext cx="2664296" cy="446705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dirty="0" err="1" smtClean="0"/>
              <a:t>Rn</a:t>
            </a:r>
            <a:r>
              <a:rPr lang="cs-CZ" sz="2400" dirty="0" smtClean="0"/>
              <a:t> ………………………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W ……………….........</a:t>
            </a:r>
          </a:p>
          <a:p>
            <a:pPr>
              <a:lnSpc>
                <a:spcPct val="150000"/>
              </a:lnSpc>
            </a:pPr>
            <a:r>
              <a:rPr lang="cs-CZ" sz="2400" dirty="0" err="1" smtClean="0"/>
              <a:t>Cu</a:t>
            </a:r>
            <a:r>
              <a:rPr lang="cs-CZ" sz="2400" dirty="0" smtClean="0"/>
              <a:t> ……………………….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Na ……………………….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Cl ………………………..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P …………………………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N …………………………</a:t>
            </a:r>
          </a:p>
          <a:p>
            <a:pPr>
              <a:lnSpc>
                <a:spcPct val="150000"/>
              </a:lnSpc>
            </a:pPr>
            <a:r>
              <a:rPr lang="cs-CZ" sz="2400" dirty="0" err="1" smtClean="0"/>
              <a:t>Ag</a:t>
            </a:r>
            <a:r>
              <a:rPr lang="cs-CZ" sz="2400" dirty="0" smtClean="0"/>
              <a:t> ……………………….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6773396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Zdroje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64704"/>
          </a:xfrm>
        </p:spPr>
        <p:txBody>
          <a:bodyPr/>
          <a:lstStyle/>
          <a:p>
            <a:r>
              <a:rPr lang="cs-CZ" dirty="0" smtClean="0"/>
              <a:t>http://office.microsoft.com/klipart</a:t>
            </a:r>
          </a:p>
        </p:txBody>
      </p:sp>
    </p:spTree>
    <p:extLst>
      <p:ext uri="{BB962C8B-B14F-4D97-AF65-F5344CB8AC3E}">
        <p14:creationId xmlns:p14="http://schemas.microsoft.com/office/powerpoint/2010/main" val="103313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040588"/>
              </p:ext>
            </p:extLst>
          </p:nvPr>
        </p:nvGraphicFramePr>
        <p:xfrm>
          <a:off x="518161" y="1052736"/>
          <a:ext cx="8093859" cy="553501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117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76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62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Anotace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8466" marR="8466" marT="8466" marB="8466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Jedná se o procvičování chemických</a:t>
                      </a:r>
                      <a:r>
                        <a:rPr lang="cs-CZ" sz="14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prvků, kdy je vždy úkolem spojovat názvy, které patří k sobě. Ze začátku je lehčí obtížnost, kdy jednotlivé prvky souhlasí vždy s jednotlivými názvy. Postupně se obtížnost zvyšuje tím, že je někde více prvků než názvů a naopak. Pro vypracování je dobré používat skryté pero nebo software pro interaktivní tabule.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8466" marR="8466" marT="8466" marB="846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Období vytvoření materiálu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8466" marR="8466" marT="8466" marB="84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Mgr.</a:t>
                      </a:r>
                      <a:r>
                        <a:rPr lang="cs-CZ" sz="14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Miroslav </a:t>
                      </a:r>
                      <a:r>
                        <a:rPr lang="cs-CZ" sz="14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Kruba</a:t>
                      </a:r>
                      <a:endParaRPr lang="cs-CZ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červen 2012</a:t>
                      </a:r>
                      <a:endParaRPr lang="cs-CZ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8466" marR="8466" marT="8466" marB="8466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0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Speciální vzdělávací potřeby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8466" marR="8466" marT="8466" marB="84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cs-C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ADHD</a:t>
                      </a: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dyslexie, dysgrafie</a:t>
                      </a:r>
                      <a:r>
                        <a:rPr lang="cs-C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cs-CZ" sz="14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dysortografie </a:t>
                      </a:r>
                      <a:endParaRPr lang="cs-CZ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66" marR="8466" marT="8466" marB="8466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76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Vzdělávací oblast</a:t>
                      </a:r>
                      <a:endParaRPr lang="cs-CZ" sz="14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Vzdělávací obor</a:t>
                      </a:r>
                      <a:endParaRPr lang="cs-CZ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66" marR="8466" marT="8466" marB="84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Člověk a příroda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Chemie</a:t>
                      </a:r>
                      <a:endParaRPr lang="cs-CZ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66" marR="8466" marT="8466" marB="8466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7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Druh učebního</a:t>
                      </a:r>
                      <a:r>
                        <a:rPr lang="cs-CZ" sz="14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materiálu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8466" marR="8466" marT="8466" marB="84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Interaktivní DUM</a:t>
                      </a:r>
                      <a:endParaRPr lang="cs-CZ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8466" marR="8466" marT="8466" marB="8466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7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Očekávaný výstup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8466" marR="8466" marT="8466" marB="84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Znalost chemických prvků a jejich značení.</a:t>
                      </a:r>
                      <a:endParaRPr lang="cs-CZ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8466" marR="8466" marT="8466" marB="8466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90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Druh interaktivity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8466" marR="8466" marT="8466" marB="84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Využití interaktivní tabule, hypertextových</a:t>
                      </a:r>
                      <a:r>
                        <a:rPr lang="cs-CZ" sz="14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odkazů</a:t>
                      </a:r>
                      <a:r>
                        <a:rPr lang="cs-C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 práce s</a:t>
                      </a:r>
                      <a:r>
                        <a:rPr lang="cs-CZ" sz="14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PC.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Materiál je použitelný pro výuku v online prostředí sdíleném žáky i rodiči.</a:t>
                      </a:r>
                    </a:p>
                    <a:p>
                      <a:pPr marL="82550" marR="0" indent="-825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Možnost dopisovat rukopisné poznámky přes skrytá tlačítka v rámci nového  softwaru.</a:t>
                      </a:r>
                    </a:p>
                  </a:txBody>
                  <a:tcPr marL="8466" marR="8466" marT="8466" marB="8466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Cílová skupina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8466" marR="8466" marT="8466" marB="84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cs-C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Žák – </a:t>
                      </a:r>
                      <a:r>
                        <a:rPr lang="cs-CZ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 lehkým mentálním postižením</a:t>
                      </a:r>
                      <a:endParaRPr lang="cs-CZ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66" marR="8466" marT="8466" marB="8466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5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Stupeň a typ vzdělávání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8466" marR="8466" marT="8466" marB="84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Základní škola praktická – 2. stupeň </a:t>
                      </a:r>
                      <a:endParaRPr lang="cs-CZ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8466" marR="8466" marT="8466" marB="8466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2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Typická věková skupina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8466" marR="8466" marT="8466" marB="84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14 – 16 let, 9. ročník</a:t>
                      </a:r>
                      <a:endParaRPr lang="cs-CZ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8466" marR="8466" marT="8466" marB="8466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518161" y="478331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Identifikátor materiálu: III/2 Inovace a zkvalitnění výuky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prostřednictvím 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ICT</a:t>
            </a:r>
            <a:r>
              <a:rPr lang="cs-CZ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mtClean="0">
                <a:latin typeface="Times New Roman" pitchFamily="18" charset="0"/>
                <a:cs typeface="Times New Roman" pitchFamily="18" charset="0"/>
              </a:rPr>
              <a:t>13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79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289412"/>
            <a:ext cx="8229600" cy="1143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tabLst>
                <a:tab pos="3317875" algn="l"/>
              </a:tabLst>
            </a:pPr>
            <a:r>
              <a:rPr lang="cs-CZ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Chemické prvky</a:t>
            </a:r>
            <a:endParaRPr lang="cs-CZ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99433" y="1247746"/>
            <a:ext cx="2047292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b="1" u="sng" dirty="0" smtClean="0"/>
              <a:t>Spoj co patří k sobě</a:t>
            </a:r>
            <a:endParaRPr lang="cs-CZ" b="1" u="sng" dirty="0"/>
          </a:p>
        </p:txBody>
      </p:sp>
      <p:sp>
        <p:nvSpPr>
          <p:cNvPr id="5" name="Šipka doleva 4">
            <a:hlinkClick r:id="rId2" action="ppaction://hlinksldjump"/>
          </p:cNvPr>
          <p:cNvSpPr/>
          <p:nvPr/>
        </p:nvSpPr>
        <p:spPr>
          <a:xfrm>
            <a:off x="1907704" y="6224327"/>
            <a:ext cx="2200594" cy="633673"/>
          </a:xfrm>
          <a:prstGeom prst="leftArrow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Použij skryté pero!</a:t>
            </a:r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5715731" y="2377250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Chlor</a:t>
            </a:r>
            <a:endParaRPr lang="cs-CZ" sz="2000" b="1" dirty="0"/>
          </a:p>
        </p:txBody>
      </p:sp>
      <p:sp>
        <p:nvSpPr>
          <p:cNvPr id="9" name="Obdélník 8"/>
          <p:cNvSpPr/>
          <p:nvPr/>
        </p:nvSpPr>
        <p:spPr>
          <a:xfrm>
            <a:off x="5715731" y="3117938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Dusík</a:t>
            </a:r>
            <a:endParaRPr lang="cs-CZ" sz="2000" b="1" dirty="0"/>
          </a:p>
        </p:txBody>
      </p:sp>
      <p:sp>
        <p:nvSpPr>
          <p:cNvPr id="10" name="Obdélník 9"/>
          <p:cNvSpPr/>
          <p:nvPr/>
        </p:nvSpPr>
        <p:spPr>
          <a:xfrm>
            <a:off x="5714960" y="5445224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Kyslík</a:t>
            </a:r>
            <a:endParaRPr lang="cs-CZ" sz="2000" b="1" dirty="0"/>
          </a:p>
        </p:txBody>
      </p:sp>
      <p:sp>
        <p:nvSpPr>
          <p:cNvPr id="11" name="Obdélník 10"/>
          <p:cNvSpPr/>
          <p:nvPr/>
        </p:nvSpPr>
        <p:spPr>
          <a:xfrm>
            <a:off x="5714960" y="1638092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Olovo</a:t>
            </a:r>
            <a:endParaRPr lang="cs-CZ" sz="2000" b="1" dirty="0"/>
          </a:p>
        </p:txBody>
      </p:sp>
      <p:sp>
        <p:nvSpPr>
          <p:cNvPr id="12" name="Obdélník 11"/>
          <p:cNvSpPr/>
          <p:nvPr/>
        </p:nvSpPr>
        <p:spPr>
          <a:xfrm>
            <a:off x="5715731" y="4658492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Měď</a:t>
            </a:r>
            <a:endParaRPr lang="cs-CZ" sz="2000" b="1" dirty="0"/>
          </a:p>
        </p:txBody>
      </p:sp>
      <p:sp>
        <p:nvSpPr>
          <p:cNvPr id="13" name="Obdélník 12"/>
          <p:cNvSpPr/>
          <p:nvPr/>
        </p:nvSpPr>
        <p:spPr>
          <a:xfrm>
            <a:off x="5714960" y="3933056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Železo</a:t>
            </a:r>
            <a:endParaRPr lang="cs-CZ" sz="2000" b="1" dirty="0"/>
          </a:p>
        </p:txBody>
      </p:sp>
      <p:sp>
        <p:nvSpPr>
          <p:cNvPr id="14" name="Ovál 13"/>
          <p:cNvSpPr/>
          <p:nvPr/>
        </p:nvSpPr>
        <p:spPr>
          <a:xfrm>
            <a:off x="2359929" y="1926124"/>
            <a:ext cx="648072" cy="65548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O</a:t>
            </a:r>
            <a:endParaRPr lang="cs-CZ" sz="2000" b="1" dirty="0"/>
          </a:p>
        </p:txBody>
      </p:sp>
      <p:sp>
        <p:nvSpPr>
          <p:cNvPr id="15" name="Ovál 14"/>
          <p:cNvSpPr/>
          <p:nvPr/>
        </p:nvSpPr>
        <p:spPr>
          <a:xfrm>
            <a:off x="1072638" y="3405970"/>
            <a:ext cx="707943" cy="63044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err="1" smtClean="0"/>
              <a:t>Cu</a:t>
            </a:r>
            <a:endParaRPr lang="cs-CZ" sz="2000" b="1" dirty="0"/>
          </a:p>
        </p:txBody>
      </p:sp>
      <p:sp>
        <p:nvSpPr>
          <p:cNvPr id="16" name="Ovál 15"/>
          <p:cNvSpPr/>
          <p:nvPr/>
        </p:nvSpPr>
        <p:spPr>
          <a:xfrm>
            <a:off x="1442431" y="2416099"/>
            <a:ext cx="664704" cy="62457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err="1" smtClean="0"/>
              <a:t>Fe</a:t>
            </a:r>
            <a:endParaRPr lang="cs-CZ" sz="2000" b="1" dirty="0"/>
          </a:p>
        </p:txBody>
      </p:sp>
      <p:sp>
        <p:nvSpPr>
          <p:cNvPr id="17" name="Ovál 16"/>
          <p:cNvSpPr/>
          <p:nvPr/>
        </p:nvSpPr>
        <p:spPr>
          <a:xfrm>
            <a:off x="2107135" y="5017815"/>
            <a:ext cx="707943" cy="63044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Cl</a:t>
            </a:r>
            <a:endParaRPr lang="cs-CZ" sz="2000" b="1" dirty="0"/>
          </a:p>
        </p:txBody>
      </p:sp>
      <p:sp>
        <p:nvSpPr>
          <p:cNvPr id="18" name="Ovál 17"/>
          <p:cNvSpPr/>
          <p:nvPr/>
        </p:nvSpPr>
        <p:spPr>
          <a:xfrm>
            <a:off x="1269108" y="4316082"/>
            <a:ext cx="707943" cy="63044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N</a:t>
            </a:r>
            <a:endParaRPr lang="cs-CZ" sz="2000" b="1" dirty="0"/>
          </a:p>
        </p:txBody>
      </p:sp>
      <p:sp>
        <p:nvSpPr>
          <p:cNvPr id="19" name="Ovál 18"/>
          <p:cNvSpPr/>
          <p:nvPr/>
        </p:nvSpPr>
        <p:spPr>
          <a:xfrm>
            <a:off x="3275856" y="5234556"/>
            <a:ext cx="707943" cy="63044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err="1" smtClean="0"/>
              <a:t>Pb</a:t>
            </a:r>
            <a:endParaRPr lang="cs-CZ" sz="2000" b="1" dirty="0"/>
          </a:p>
        </p:txBody>
      </p:sp>
      <p:pic>
        <p:nvPicPr>
          <p:cNvPr id="1026" name="Picture 2" descr="C:\Users\uzivatel\AppData\Local\Microsoft\Windows\Temporary Internet Files\Content.IE5\ZOW1DX4L\MC900237945[1].wmf"/>
          <p:cNvPicPr>
            <a:picLocks noChangeAspect="1" noChangeArrowheads="1"/>
          </p:cNvPicPr>
          <p:nvPr/>
        </p:nvPicPr>
        <p:blipFill>
          <a:blip r:embed="rId3" cstate="print">
            <a:lum bright="4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493" y="3040669"/>
            <a:ext cx="1427609" cy="1181789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93411" y="404663"/>
            <a:ext cx="3029773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 smtClean="0"/>
              <a:t>Spoj co patří k sobě</a:t>
            </a:r>
            <a:endParaRPr lang="cs-CZ" sz="2400" b="1" dirty="0"/>
          </a:p>
        </p:txBody>
      </p:sp>
      <p:sp>
        <p:nvSpPr>
          <p:cNvPr id="5" name="Šipka doleva 4">
            <a:hlinkClick r:id="rId2" action="ppaction://hlinksldjump"/>
          </p:cNvPr>
          <p:cNvSpPr/>
          <p:nvPr/>
        </p:nvSpPr>
        <p:spPr>
          <a:xfrm>
            <a:off x="1907704" y="6224327"/>
            <a:ext cx="2200594" cy="633673"/>
          </a:xfrm>
          <a:prstGeom prst="leftArrow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Použij skryté pero!</a:t>
            </a:r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689560" y="2204402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Zinek</a:t>
            </a:r>
            <a:endParaRPr lang="cs-CZ" sz="2000" b="1" dirty="0"/>
          </a:p>
        </p:txBody>
      </p:sp>
      <p:sp>
        <p:nvSpPr>
          <p:cNvPr id="9" name="Obdélník 8"/>
          <p:cNvSpPr/>
          <p:nvPr/>
        </p:nvSpPr>
        <p:spPr>
          <a:xfrm>
            <a:off x="689560" y="2945090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Hliník</a:t>
            </a:r>
            <a:endParaRPr lang="cs-CZ" sz="2000" b="1" dirty="0"/>
          </a:p>
        </p:txBody>
      </p:sp>
      <p:sp>
        <p:nvSpPr>
          <p:cNvPr id="10" name="Obdélník 9"/>
          <p:cNvSpPr/>
          <p:nvPr/>
        </p:nvSpPr>
        <p:spPr>
          <a:xfrm>
            <a:off x="688789" y="5272376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Kyslík</a:t>
            </a:r>
            <a:endParaRPr lang="cs-CZ" sz="2000" b="1" dirty="0"/>
          </a:p>
        </p:txBody>
      </p:sp>
      <p:sp>
        <p:nvSpPr>
          <p:cNvPr id="11" name="Obdélník 10"/>
          <p:cNvSpPr/>
          <p:nvPr/>
        </p:nvSpPr>
        <p:spPr>
          <a:xfrm>
            <a:off x="688789" y="1465244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Olovo</a:t>
            </a:r>
            <a:endParaRPr lang="cs-CZ" sz="2000" b="1" dirty="0"/>
          </a:p>
        </p:txBody>
      </p:sp>
      <p:sp>
        <p:nvSpPr>
          <p:cNvPr id="12" name="Obdélník 11"/>
          <p:cNvSpPr/>
          <p:nvPr/>
        </p:nvSpPr>
        <p:spPr>
          <a:xfrm>
            <a:off x="689560" y="4485644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Měď</a:t>
            </a:r>
            <a:endParaRPr lang="cs-CZ" sz="2000" b="1" dirty="0"/>
          </a:p>
        </p:txBody>
      </p:sp>
      <p:sp>
        <p:nvSpPr>
          <p:cNvPr id="13" name="Obdélník 12"/>
          <p:cNvSpPr/>
          <p:nvPr/>
        </p:nvSpPr>
        <p:spPr>
          <a:xfrm>
            <a:off x="688789" y="3760208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Vápník</a:t>
            </a:r>
            <a:endParaRPr lang="cs-CZ" sz="2000" b="1" dirty="0"/>
          </a:p>
        </p:txBody>
      </p:sp>
      <p:sp>
        <p:nvSpPr>
          <p:cNvPr id="4" name="Zaoblený obdélník 3"/>
          <p:cNvSpPr/>
          <p:nvPr/>
        </p:nvSpPr>
        <p:spPr>
          <a:xfrm>
            <a:off x="5453825" y="1465244"/>
            <a:ext cx="201622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Oxygenium</a:t>
            </a:r>
            <a:endParaRPr lang="cs-CZ" sz="2400" b="1" dirty="0"/>
          </a:p>
        </p:txBody>
      </p:sp>
      <p:sp>
        <p:nvSpPr>
          <p:cNvPr id="26" name="Zaoblený obdélník 25"/>
          <p:cNvSpPr/>
          <p:nvPr/>
        </p:nvSpPr>
        <p:spPr>
          <a:xfrm>
            <a:off x="5480600" y="2226639"/>
            <a:ext cx="201622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err="1" smtClean="0"/>
              <a:t>Cuprum</a:t>
            </a:r>
            <a:endParaRPr lang="cs-CZ" sz="2400" b="1" dirty="0"/>
          </a:p>
        </p:txBody>
      </p:sp>
      <p:sp>
        <p:nvSpPr>
          <p:cNvPr id="27" name="Zaoblený obdélník 26"/>
          <p:cNvSpPr/>
          <p:nvPr/>
        </p:nvSpPr>
        <p:spPr>
          <a:xfrm>
            <a:off x="5505874" y="5361867"/>
            <a:ext cx="201622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err="1" smtClean="0"/>
              <a:t>Calcium</a:t>
            </a:r>
            <a:endParaRPr lang="cs-CZ" sz="2400" b="1" dirty="0"/>
          </a:p>
        </p:txBody>
      </p:sp>
      <p:sp>
        <p:nvSpPr>
          <p:cNvPr id="28" name="Zaoblený obdélník 27"/>
          <p:cNvSpPr/>
          <p:nvPr/>
        </p:nvSpPr>
        <p:spPr>
          <a:xfrm>
            <a:off x="5480600" y="3067776"/>
            <a:ext cx="201622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err="1" smtClean="0"/>
              <a:t>Zincum</a:t>
            </a:r>
            <a:endParaRPr lang="cs-CZ" sz="2400" b="1" dirty="0"/>
          </a:p>
        </p:txBody>
      </p:sp>
      <p:sp>
        <p:nvSpPr>
          <p:cNvPr id="29" name="Zaoblený obdélník 28"/>
          <p:cNvSpPr/>
          <p:nvPr/>
        </p:nvSpPr>
        <p:spPr>
          <a:xfrm>
            <a:off x="5492162" y="4661367"/>
            <a:ext cx="201622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Aluminium</a:t>
            </a:r>
            <a:endParaRPr lang="cs-CZ" sz="2400" b="1" dirty="0"/>
          </a:p>
        </p:txBody>
      </p:sp>
      <p:sp>
        <p:nvSpPr>
          <p:cNvPr id="30" name="Zaoblený obdélník 29"/>
          <p:cNvSpPr/>
          <p:nvPr/>
        </p:nvSpPr>
        <p:spPr>
          <a:xfrm>
            <a:off x="5492162" y="3809186"/>
            <a:ext cx="201622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err="1" smtClean="0"/>
              <a:t>Plumbum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407114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5508104" y="1428763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Vodík</a:t>
            </a:r>
            <a:endParaRPr lang="cs-CZ" sz="2400" b="1" dirty="0"/>
          </a:p>
        </p:txBody>
      </p:sp>
      <p:sp>
        <p:nvSpPr>
          <p:cNvPr id="16" name="Obdélník 15"/>
          <p:cNvSpPr/>
          <p:nvPr/>
        </p:nvSpPr>
        <p:spPr>
          <a:xfrm>
            <a:off x="5532405" y="2161345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Zlato</a:t>
            </a:r>
            <a:endParaRPr lang="cs-CZ" sz="2400" b="1" dirty="0"/>
          </a:p>
        </p:txBody>
      </p:sp>
      <p:sp>
        <p:nvSpPr>
          <p:cNvPr id="17" name="Ovál 16"/>
          <p:cNvSpPr/>
          <p:nvPr/>
        </p:nvSpPr>
        <p:spPr>
          <a:xfrm>
            <a:off x="1967455" y="1677085"/>
            <a:ext cx="648072" cy="65548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err="1" smtClean="0"/>
              <a:t>Ag</a:t>
            </a:r>
            <a:endParaRPr lang="cs-CZ" sz="2000" b="1" dirty="0"/>
          </a:p>
        </p:txBody>
      </p:sp>
      <p:sp>
        <p:nvSpPr>
          <p:cNvPr id="18" name="Ovál 17"/>
          <p:cNvSpPr/>
          <p:nvPr/>
        </p:nvSpPr>
        <p:spPr>
          <a:xfrm>
            <a:off x="680164" y="3156931"/>
            <a:ext cx="707943" cy="63044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err="1" smtClean="0"/>
              <a:t>Hg</a:t>
            </a:r>
            <a:endParaRPr lang="cs-CZ" sz="2000" b="1" dirty="0"/>
          </a:p>
        </p:txBody>
      </p:sp>
      <p:sp>
        <p:nvSpPr>
          <p:cNvPr id="19" name="Ovál 18"/>
          <p:cNvSpPr/>
          <p:nvPr/>
        </p:nvSpPr>
        <p:spPr>
          <a:xfrm>
            <a:off x="1049956" y="2167060"/>
            <a:ext cx="753305" cy="62457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Au</a:t>
            </a:r>
            <a:endParaRPr lang="cs-CZ" sz="2000" b="1" dirty="0"/>
          </a:p>
        </p:txBody>
      </p:sp>
      <p:sp>
        <p:nvSpPr>
          <p:cNvPr id="20" name="Ovál 19"/>
          <p:cNvSpPr/>
          <p:nvPr/>
        </p:nvSpPr>
        <p:spPr>
          <a:xfrm>
            <a:off x="1714661" y="4768776"/>
            <a:ext cx="707943" cy="63044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H</a:t>
            </a:r>
            <a:endParaRPr lang="cs-CZ" sz="2000" b="1" dirty="0"/>
          </a:p>
        </p:txBody>
      </p:sp>
      <p:sp>
        <p:nvSpPr>
          <p:cNvPr id="21" name="Ovál 20"/>
          <p:cNvSpPr/>
          <p:nvPr/>
        </p:nvSpPr>
        <p:spPr>
          <a:xfrm>
            <a:off x="876634" y="4067043"/>
            <a:ext cx="707943" cy="63044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Ne</a:t>
            </a:r>
            <a:endParaRPr lang="cs-CZ" sz="2000" b="1" dirty="0"/>
          </a:p>
        </p:txBody>
      </p:sp>
      <p:sp>
        <p:nvSpPr>
          <p:cNvPr id="22" name="Ovál 21"/>
          <p:cNvSpPr/>
          <p:nvPr/>
        </p:nvSpPr>
        <p:spPr>
          <a:xfrm>
            <a:off x="2883382" y="4985517"/>
            <a:ext cx="707943" cy="63044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Na</a:t>
            </a:r>
            <a:endParaRPr lang="cs-CZ" sz="2000" b="1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2593411" y="404663"/>
            <a:ext cx="3029773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 smtClean="0"/>
              <a:t>Spoj co patří k sobě</a:t>
            </a:r>
            <a:endParaRPr lang="cs-CZ" sz="2400" b="1" dirty="0"/>
          </a:p>
        </p:txBody>
      </p:sp>
      <p:sp>
        <p:nvSpPr>
          <p:cNvPr id="24" name="Obdélník 23"/>
          <p:cNvSpPr/>
          <p:nvPr/>
        </p:nvSpPr>
        <p:spPr>
          <a:xfrm>
            <a:off x="5508104" y="2913968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Neon</a:t>
            </a:r>
            <a:endParaRPr lang="cs-CZ" sz="2400" b="1" dirty="0"/>
          </a:p>
        </p:txBody>
      </p:sp>
      <p:sp>
        <p:nvSpPr>
          <p:cNvPr id="25" name="Obdélník 24"/>
          <p:cNvSpPr/>
          <p:nvPr/>
        </p:nvSpPr>
        <p:spPr>
          <a:xfrm>
            <a:off x="5532405" y="3646550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Sodík</a:t>
            </a:r>
            <a:endParaRPr lang="cs-CZ" sz="2400" b="1" dirty="0"/>
          </a:p>
        </p:txBody>
      </p:sp>
      <p:sp>
        <p:nvSpPr>
          <p:cNvPr id="26" name="Obdélník 25"/>
          <p:cNvSpPr/>
          <p:nvPr/>
        </p:nvSpPr>
        <p:spPr>
          <a:xfrm>
            <a:off x="5532405" y="4339922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Stříbro</a:t>
            </a:r>
            <a:endParaRPr lang="cs-CZ" sz="2400" b="1" dirty="0"/>
          </a:p>
        </p:txBody>
      </p:sp>
      <p:sp>
        <p:nvSpPr>
          <p:cNvPr id="27" name="Obdélník 26"/>
          <p:cNvSpPr/>
          <p:nvPr/>
        </p:nvSpPr>
        <p:spPr>
          <a:xfrm>
            <a:off x="5556706" y="5072504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Rtuť</a:t>
            </a:r>
            <a:endParaRPr lang="cs-CZ" sz="2400" b="1" dirty="0"/>
          </a:p>
        </p:txBody>
      </p:sp>
      <p:pic>
        <p:nvPicPr>
          <p:cNvPr id="28" name="Picture 2" descr="C:\Users\uzivatel\AppData\Local\Microsoft\Windows\Temporary Internet Files\Content.IE5\ZOW1DX4L\MC900237945[1].wmf"/>
          <p:cNvPicPr>
            <a:picLocks noChangeAspect="1" noChangeArrowheads="1"/>
          </p:cNvPicPr>
          <p:nvPr/>
        </p:nvPicPr>
        <p:blipFill>
          <a:blip r:embed="rId2" cstate="print">
            <a:lum bright="4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493" y="3040669"/>
            <a:ext cx="1427609" cy="1181789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Šipka doleva 28">
            <a:hlinkClick r:id="rId3" action="ppaction://hlinksldjump"/>
          </p:cNvPr>
          <p:cNvSpPr/>
          <p:nvPr/>
        </p:nvSpPr>
        <p:spPr>
          <a:xfrm>
            <a:off x="1907704" y="6224327"/>
            <a:ext cx="2200594" cy="633673"/>
          </a:xfrm>
          <a:prstGeom prst="leftArrow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Použij skryté pero!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4860032" y="1009217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Vodík - H</a:t>
            </a:r>
            <a:endParaRPr lang="cs-CZ" sz="2400" b="1" dirty="0"/>
          </a:p>
        </p:txBody>
      </p:sp>
      <p:sp>
        <p:nvSpPr>
          <p:cNvPr id="16" name="Obdélník 15"/>
          <p:cNvSpPr/>
          <p:nvPr/>
        </p:nvSpPr>
        <p:spPr>
          <a:xfrm>
            <a:off x="4884333" y="1741799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Kyslík - O</a:t>
            </a:r>
            <a:endParaRPr lang="cs-CZ" sz="2400" b="1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1078524" y="404663"/>
            <a:ext cx="3029773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 smtClean="0"/>
              <a:t>Spoj co patří k sobě</a:t>
            </a:r>
            <a:endParaRPr lang="cs-CZ" sz="2400" b="1" dirty="0"/>
          </a:p>
        </p:txBody>
      </p:sp>
      <p:sp>
        <p:nvSpPr>
          <p:cNvPr id="24" name="Obdélník 23"/>
          <p:cNvSpPr/>
          <p:nvPr/>
        </p:nvSpPr>
        <p:spPr>
          <a:xfrm>
            <a:off x="4860032" y="2494422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Hliník - Al </a:t>
            </a:r>
            <a:endParaRPr lang="cs-CZ" sz="2400" b="1" dirty="0"/>
          </a:p>
        </p:txBody>
      </p:sp>
      <p:sp>
        <p:nvSpPr>
          <p:cNvPr id="25" name="Obdélník 24"/>
          <p:cNvSpPr/>
          <p:nvPr/>
        </p:nvSpPr>
        <p:spPr>
          <a:xfrm>
            <a:off x="4884333" y="3227004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Zinek - </a:t>
            </a:r>
            <a:r>
              <a:rPr lang="cs-CZ" sz="2400" b="1" dirty="0" err="1" smtClean="0"/>
              <a:t>Zn</a:t>
            </a:r>
            <a:endParaRPr lang="cs-CZ" sz="2400" b="1" dirty="0"/>
          </a:p>
        </p:txBody>
      </p:sp>
      <p:sp>
        <p:nvSpPr>
          <p:cNvPr id="26" name="Obdélník 25"/>
          <p:cNvSpPr/>
          <p:nvPr/>
        </p:nvSpPr>
        <p:spPr>
          <a:xfrm>
            <a:off x="4884333" y="3920376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Měď - </a:t>
            </a:r>
            <a:r>
              <a:rPr lang="cs-CZ" sz="2400" b="1" dirty="0" err="1" smtClean="0"/>
              <a:t>Cu</a:t>
            </a:r>
            <a:endParaRPr lang="cs-CZ" sz="2400" b="1" dirty="0"/>
          </a:p>
        </p:txBody>
      </p:sp>
      <p:sp>
        <p:nvSpPr>
          <p:cNvPr id="27" name="Obdélník 26"/>
          <p:cNvSpPr/>
          <p:nvPr/>
        </p:nvSpPr>
        <p:spPr>
          <a:xfrm>
            <a:off x="4908634" y="4652958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Síra - S</a:t>
            </a:r>
            <a:endParaRPr lang="cs-CZ" sz="2400" b="1" dirty="0"/>
          </a:p>
        </p:txBody>
      </p:sp>
      <p:pic>
        <p:nvPicPr>
          <p:cNvPr id="28" name="Picture 2" descr="C:\Users\uzivatel\AppData\Local\Microsoft\Windows\Temporary Internet Files\Content.IE5\ZOW1DX4L\MC900237945[1].wmf"/>
          <p:cNvPicPr>
            <a:picLocks noChangeAspect="1" noChangeArrowheads="1"/>
          </p:cNvPicPr>
          <p:nvPr/>
        </p:nvPicPr>
        <p:blipFill>
          <a:blip r:embed="rId2" cstate="print">
            <a:lum bright="4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496" y="246974"/>
            <a:ext cx="1427609" cy="1181789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Šipka doleva 28">
            <a:hlinkClick r:id="rId3" action="ppaction://hlinksldjump"/>
          </p:cNvPr>
          <p:cNvSpPr/>
          <p:nvPr/>
        </p:nvSpPr>
        <p:spPr>
          <a:xfrm>
            <a:off x="1907704" y="6224327"/>
            <a:ext cx="2200594" cy="633673"/>
          </a:xfrm>
          <a:prstGeom prst="leftArrow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Použij skryté pero!</a:t>
            </a:r>
            <a:endParaRPr lang="cs-CZ" dirty="0"/>
          </a:p>
        </p:txBody>
      </p:sp>
      <p:sp>
        <p:nvSpPr>
          <p:cNvPr id="2" name="Plaketa 1"/>
          <p:cNvSpPr/>
          <p:nvPr/>
        </p:nvSpPr>
        <p:spPr>
          <a:xfrm>
            <a:off x="1003393" y="2926499"/>
            <a:ext cx="1512168" cy="909141"/>
          </a:xfrm>
          <a:prstGeom prst="plaqu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Kovové prvky</a:t>
            </a:r>
            <a:endParaRPr lang="cs-CZ" sz="2400" b="1" dirty="0"/>
          </a:p>
        </p:txBody>
      </p:sp>
      <p:sp>
        <p:nvSpPr>
          <p:cNvPr id="30" name="Obdélník 29"/>
          <p:cNvSpPr/>
          <p:nvPr/>
        </p:nvSpPr>
        <p:spPr>
          <a:xfrm>
            <a:off x="4908634" y="5381422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Wolfram - W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37779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4860032" y="1009217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Vodík - H</a:t>
            </a:r>
            <a:endParaRPr lang="cs-CZ" sz="2400" b="1" dirty="0"/>
          </a:p>
        </p:txBody>
      </p:sp>
      <p:sp>
        <p:nvSpPr>
          <p:cNvPr id="16" name="Obdélník 15"/>
          <p:cNvSpPr/>
          <p:nvPr/>
        </p:nvSpPr>
        <p:spPr>
          <a:xfrm>
            <a:off x="4923442" y="5445224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Kyslík - O</a:t>
            </a:r>
            <a:endParaRPr lang="cs-CZ" sz="2400" b="1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1078524" y="404663"/>
            <a:ext cx="3029773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 smtClean="0"/>
              <a:t>Spoj co patří k sobě</a:t>
            </a:r>
            <a:endParaRPr lang="cs-CZ" sz="2400" b="1" dirty="0"/>
          </a:p>
        </p:txBody>
      </p:sp>
      <p:sp>
        <p:nvSpPr>
          <p:cNvPr id="24" name="Obdélník 23"/>
          <p:cNvSpPr/>
          <p:nvPr/>
        </p:nvSpPr>
        <p:spPr>
          <a:xfrm>
            <a:off x="4860032" y="2494422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Argon - Ar</a:t>
            </a:r>
            <a:endParaRPr lang="cs-CZ" sz="2400" b="1" dirty="0"/>
          </a:p>
        </p:txBody>
      </p:sp>
      <p:sp>
        <p:nvSpPr>
          <p:cNvPr id="25" name="Obdélník 24"/>
          <p:cNvSpPr/>
          <p:nvPr/>
        </p:nvSpPr>
        <p:spPr>
          <a:xfrm>
            <a:off x="4884333" y="3227004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Zinek - </a:t>
            </a:r>
            <a:r>
              <a:rPr lang="cs-CZ" sz="2400" b="1" dirty="0" err="1" smtClean="0"/>
              <a:t>Zn</a:t>
            </a:r>
            <a:endParaRPr lang="cs-CZ" sz="2400" b="1" dirty="0"/>
          </a:p>
        </p:txBody>
      </p:sp>
      <p:sp>
        <p:nvSpPr>
          <p:cNvPr id="26" name="Obdélník 25"/>
          <p:cNvSpPr/>
          <p:nvPr/>
        </p:nvSpPr>
        <p:spPr>
          <a:xfrm>
            <a:off x="4884333" y="3920376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Měď - </a:t>
            </a:r>
            <a:r>
              <a:rPr lang="cs-CZ" sz="2400" b="1" dirty="0" err="1" smtClean="0"/>
              <a:t>Cu</a:t>
            </a:r>
            <a:endParaRPr lang="cs-CZ" sz="2400" b="1" dirty="0"/>
          </a:p>
        </p:txBody>
      </p:sp>
      <p:sp>
        <p:nvSpPr>
          <p:cNvPr id="27" name="Obdélník 26"/>
          <p:cNvSpPr/>
          <p:nvPr/>
        </p:nvSpPr>
        <p:spPr>
          <a:xfrm>
            <a:off x="4908634" y="4652958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Železo - </a:t>
            </a:r>
            <a:r>
              <a:rPr lang="cs-CZ" sz="2400" b="1" dirty="0" err="1" smtClean="0"/>
              <a:t>Fe</a:t>
            </a:r>
            <a:endParaRPr lang="cs-CZ" sz="2400" b="1" dirty="0"/>
          </a:p>
        </p:txBody>
      </p:sp>
      <p:pic>
        <p:nvPicPr>
          <p:cNvPr id="28" name="Picture 2" descr="C:\Users\uzivatel\AppData\Local\Microsoft\Windows\Temporary Internet Files\Content.IE5\ZOW1DX4L\MC900237945[1].wmf"/>
          <p:cNvPicPr>
            <a:picLocks noChangeAspect="1" noChangeArrowheads="1"/>
          </p:cNvPicPr>
          <p:nvPr/>
        </p:nvPicPr>
        <p:blipFill>
          <a:blip r:embed="rId2" cstate="print">
            <a:lum bright="4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496" y="246974"/>
            <a:ext cx="1427609" cy="1181789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Šipka doleva 28">
            <a:hlinkClick r:id="rId3" action="ppaction://hlinksldjump"/>
          </p:cNvPr>
          <p:cNvSpPr/>
          <p:nvPr/>
        </p:nvSpPr>
        <p:spPr>
          <a:xfrm>
            <a:off x="1907704" y="6224327"/>
            <a:ext cx="2200594" cy="633673"/>
          </a:xfrm>
          <a:prstGeom prst="leftArrow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Použij skryté pero!</a:t>
            </a:r>
            <a:endParaRPr lang="cs-CZ" dirty="0"/>
          </a:p>
        </p:txBody>
      </p:sp>
      <p:sp>
        <p:nvSpPr>
          <p:cNvPr id="2" name="Plaketa 1"/>
          <p:cNvSpPr/>
          <p:nvPr/>
        </p:nvSpPr>
        <p:spPr>
          <a:xfrm>
            <a:off x="1003393" y="2926499"/>
            <a:ext cx="1512168" cy="909141"/>
          </a:xfrm>
          <a:prstGeom prst="plaqu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Plynné prvky</a:t>
            </a:r>
            <a:endParaRPr lang="cs-CZ" sz="2400" b="1" dirty="0"/>
          </a:p>
        </p:txBody>
      </p:sp>
      <p:sp>
        <p:nvSpPr>
          <p:cNvPr id="30" name="Obdélník 29"/>
          <p:cNvSpPr/>
          <p:nvPr/>
        </p:nvSpPr>
        <p:spPr>
          <a:xfrm>
            <a:off x="4849364" y="1772816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Zlato - Au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49418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délník 15"/>
          <p:cNvSpPr/>
          <p:nvPr/>
        </p:nvSpPr>
        <p:spPr>
          <a:xfrm>
            <a:off x="5407363" y="1716832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Stříbro</a:t>
            </a:r>
            <a:endParaRPr lang="cs-CZ" sz="2400" b="1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3018467" y="404663"/>
            <a:ext cx="3029773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 smtClean="0"/>
              <a:t>Spoj co patří k sobě</a:t>
            </a:r>
            <a:endParaRPr lang="cs-CZ" sz="2400" b="1" dirty="0"/>
          </a:p>
        </p:txBody>
      </p:sp>
      <p:pic>
        <p:nvPicPr>
          <p:cNvPr id="28" name="Picture 2" descr="C:\Users\uzivatel\AppData\Local\Microsoft\Windows\Temporary Internet Files\Content.IE5\ZOW1DX4L\MC900237945[1].wmf"/>
          <p:cNvPicPr>
            <a:picLocks noChangeAspect="1" noChangeArrowheads="1"/>
          </p:cNvPicPr>
          <p:nvPr/>
        </p:nvPicPr>
        <p:blipFill>
          <a:blip r:embed="rId2" cstate="print">
            <a:lum bright="4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496" y="246974"/>
            <a:ext cx="1427609" cy="1181789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Šipka doleva 28">
            <a:hlinkClick r:id="rId3" action="ppaction://hlinksldjump"/>
          </p:cNvPr>
          <p:cNvSpPr/>
          <p:nvPr/>
        </p:nvSpPr>
        <p:spPr>
          <a:xfrm>
            <a:off x="1907704" y="6224327"/>
            <a:ext cx="2200594" cy="633673"/>
          </a:xfrm>
          <a:prstGeom prst="leftArrow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Použij skryté pero!</a:t>
            </a:r>
            <a:endParaRPr lang="cs-CZ" dirty="0"/>
          </a:p>
        </p:txBody>
      </p:sp>
      <p:sp>
        <p:nvSpPr>
          <p:cNvPr id="30" name="Obdélník 29"/>
          <p:cNvSpPr/>
          <p:nvPr/>
        </p:nvSpPr>
        <p:spPr>
          <a:xfrm>
            <a:off x="1903485" y="1657041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Zlato</a:t>
            </a:r>
            <a:endParaRPr lang="cs-CZ" sz="2400" b="1" dirty="0"/>
          </a:p>
        </p:txBody>
      </p:sp>
      <p:sp>
        <p:nvSpPr>
          <p:cNvPr id="13" name="Ovál 12"/>
          <p:cNvSpPr/>
          <p:nvPr/>
        </p:nvSpPr>
        <p:spPr>
          <a:xfrm>
            <a:off x="5148064" y="4917753"/>
            <a:ext cx="648072" cy="65548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err="1" smtClean="0"/>
              <a:t>Ag</a:t>
            </a:r>
            <a:endParaRPr lang="cs-CZ" sz="2000" b="1" dirty="0"/>
          </a:p>
        </p:txBody>
      </p:sp>
      <p:sp>
        <p:nvSpPr>
          <p:cNvPr id="14" name="Ovál 13"/>
          <p:cNvSpPr/>
          <p:nvPr/>
        </p:nvSpPr>
        <p:spPr>
          <a:xfrm>
            <a:off x="1332979" y="4904089"/>
            <a:ext cx="753305" cy="62457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Au</a:t>
            </a:r>
            <a:endParaRPr lang="cs-CZ" sz="2000" b="1" dirty="0"/>
          </a:p>
        </p:txBody>
      </p:sp>
      <p:sp>
        <p:nvSpPr>
          <p:cNvPr id="17" name="Zaoblený obdélník 16"/>
          <p:cNvSpPr/>
          <p:nvPr/>
        </p:nvSpPr>
        <p:spPr>
          <a:xfrm>
            <a:off x="2517129" y="4957463"/>
            <a:ext cx="201622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err="1" smtClean="0"/>
              <a:t>Argentum</a:t>
            </a:r>
            <a:endParaRPr lang="cs-CZ" sz="2400" b="1" dirty="0"/>
          </a:p>
        </p:txBody>
      </p:sp>
      <p:sp>
        <p:nvSpPr>
          <p:cNvPr id="18" name="Zaoblený obdélník 17"/>
          <p:cNvSpPr/>
          <p:nvPr/>
        </p:nvSpPr>
        <p:spPr>
          <a:xfrm>
            <a:off x="6270608" y="4952595"/>
            <a:ext cx="201622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err="1" smtClean="0"/>
              <a:t>Aurum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26826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délník 15"/>
          <p:cNvSpPr/>
          <p:nvPr/>
        </p:nvSpPr>
        <p:spPr>
          <a:xfrm>
            <a:off x="5532405" y="1716794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Kyslík</a:t>
            </a:r>
            <a:endParaRPr lang="cs-CZ" sz="2400" b="1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2593411" y="404663"/>
            <a:ext cx="3029773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 smtClean="0"/>
              <a:t>Spoj co patří k sobě</a:t>
            </a:r>
            <a:endParaRPr lang="cs-CZ" sz="2400" b="1" dirty="0"/>
          </a:p>
        </p:txBody>
      </p:sp>
      <p:sp>
        <p:nvSpPr>
          <p:cNvPr id="25" name="Obdélník 24"/>
          <p:cNvSpPr/>
          <p:nvPr/>
        </p:nvSpPr>
        <p:spPr>
          <a:xfrm>
            <a:off x="5532405" y="3499340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Sodík</a:t>
            </a:r>
            <a:endParaRPr lang="cs-CZ" sz="2400" b="1" dirty="0"/>
          </a:p>
        </p:txBody>
      </p:sp>
      <p:sp>
        <p:nvSpPr>
          <p:cNvPr id="27" name="Obdélník 26"/>
          <p:cNvSpPr/>
          <p:nvPr/>
        </p:nvSpPr>
        <p:spPr>
          <a:xfrm>
            <a:off x="5532405" y="5111185"/>
            <a:ext cx="18722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Rtuť</a:t>
            </a:r>
            <a:endParaRPr lang="cs-CZ" sz="2400" b="1" dirty="0"/>
          </a:p>
        </p:txBody>
      </p:sp>
      <p:pic>
        <p:nvPicPr>
          <p:cNvPr id="28" name="Picture 2" descr="C:\Users\uzivatel\AppData\Local\Microsoft\Windows\Temporary Internet Files\Content.IE5\ZOW1DX4L\MC900237945[1].wmf"/>
          <p:cNvPicPr>
            <a:picLocks noChangeAspect="1" noChangeArrowheads="1"/>
          </p:cNvPicPr>
          <p:nvPr/>
        </p:nvPicPr>
        <p:blipFill>
          <a:blip r:embed="rId2" cstate="print">
            <a:lum bright="4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75433"/>
            <a:ext cx="1427609" cy="1181789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Šipka doleva 28">
            <a:hlinkClick r:id="rId3" action="ppaction://hlinksldjump"/>
          </p:cNvPr>
          <p:cNvSpPr/>
          <p:nvPr/>
        </p:nvSpPr>
        <p:spPr>
          <a:xfrm>
            <a:off x="1907704" y="6224327"/>
            <a:ext cx="2200594" cy="633673"/>
          </a:xfrm>
          <a:prstGeom prst="leftArrow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Použij skryté pero!</a:t>
            </a:r>
            <a:endParaRPr lang="cs-CZ" dirty="0"/>
          </a:p>
        </p:txBody>
      </p:sp>
      <p:grpSp>
        <p:nvGrpSpPr>
          <p:cNvPr id="2" name="Skupina 1"/>
          <p:cNvGrpSpPr/>
          <p:nvPr/>
        </p:nvGrpSpPr>
        <p:grpSpPr>
          <a:xfrm>
            <a:off x="884190" y="1299998"/>
            <a:ext cx="2777468" cy="4886954"/>
            <a:chOff x="323528" y="1129479"/>
            <a:chExt cx="2777468" cy="4886954"/>
          </a:xfrm>
        </p:grpSpPr>
        <p:sp>
          <p:nvSpPr>
            <p:cNvPr id="17" name="Ovál 16"/>
            <p:cNvSpPr/>
            <p:nvPr/>
          </p:nvSpPr>
          <p:spPr>
            <a:xfrm>
              <a:off x="2389827" y="1129479"/>
              <a:ext cx="648072" cy="655483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000" b="1" dirty="0" err="1" smtClean="0"/>
                <a:t>Ag</a:t>
              </a:r>
              <a:endParaRPr lang="cs-CZ" sz="2000" b="1" dirty="0"/>
            </a:p>
          </p:txBody>
        </p:sp>
        <p:sp>
          <p:nvSpPr>
            <p:cNvPr id="18" name="Ovál 17"/>
            <p:cNvSpPr/>
            <p:nvPr/>
          </p:nvSpPr>
          <p:spPr>
            <a:xfrm>
              <a:off x="323528" y="3356992"/>
              <a:ext cx="707943" cy="63044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000" b="1" dirty="0" err="1" smtClean="0"/>
                <a:t>Hg</a:t>
              </a:r>
              <a:endParaRPr lang="cs-CZ" sz="2000" b="1" dirty="0"/>
            </a:p>
          </p:txBody>
        </p:sp>
        <p:sp>
          <p:nvSpPr>
            <p:cNvPr id="19" name="Ovál 18"/>
            <p:cNvSpPr/>
            <p:nvPr/>
          </p:nvSpPr>
          <p:spPr>
            <a:xfrm>
              <a:off x="1403648" y="1299998"/>
              <a:ext cx="719634" cy="62457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000" b="1" dirty="0" smtClean="0"/>
                <a:t>Au</a:t>
              </a:r>
              <a:endParaRPr lang="cs-CZ" sz="2000" b="1" dirty="0"/>
            </a:p>
          </p:txBody>
        </p:sp>
        <p:sp>
          <p:nvSpPr>
            <p:cNvPr id="20" name="Ovál 19"/>
            <p:cNvSpPr/>
            <p:nvPr/>
          </p:nvSpPr>
          <p:spPr>
            <a:xfrm>
              <a:off x="439274" y="2541258"/>
              <a:ext cx="707943" cy="63044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000" b="1" dirty="0" smtClean="0"/>
                <a:t>H</a:t>
              </a:r>
              <a:endParaRPr lang="cs-CZ" sz="2000" b="1" dirty="0"/>
            </a:p>
          </p:txBody>
        </p:sp>
        <p:sp>
          <p:nvSpPr>
            <p:cNvPr id="21" name="Ovál 20"/>
            <p:cNvSpPr/>
            <p:nvPr/>
          </p:nvSpPr>
          <p:spPr>
            <a:xfrm>
              <a:off x="2393053" y="5385992"/>
              <a:ext cx="707943" cy="63044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000" b="1" dirty="0" smtClean="0"/>
                <a:t>Ne</a:t>
              </a:r>
              <a:endParaRPr lang="cs-CZ" sz="2000" b="1" dirty="0"/>
            </a:p>
          </p:txBody>
        </p:sp>
        <p:sp>
          <p:nvSpPr>
            <p:cNvPr id="22" name="Ovál 21"/>
            <p:cNvSpPr/>
            <p:nvPr/>
          </p:nvSpPr>
          <p:spPr>
            <a:xfrm>
              <a:off x="469953" y="4221088"/>
              <a:ext cx="707943" cy="63044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000" b="1" dirty="0" smtClean="0"/>
                <a:t>Na</a:t>
              </a:r>
              <a:endParaRPr lang="cs-CZ" sz="2000" b="1" dirty="0"/>
            </a:p>
          </p:txBody>
        </p:sp>
        <p:sp>
          <p:nvSpPr>
            <p:cNvPr id="30" name="Ovál 29"/>
            <p:cNvSpPr/>
            <p:nvPr/>
          </p:nvSpPr>
          <p:spPr>
            <a:xfrm>
              <a:off x="831470" y="4855786"/>
              <a:ext cx="707943" cy="63044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000" b="1" dirty="0" smtClean="0"/>
                <a:t>O</a:t>
              </a:r>
              <a:endParaRPr lang="cs-CZ" sz="2000" b="1" dirty="0"/>
            </a:p>
          </p:txBody>
        </p:sp>
        <p:sp>
          <p:nvSpPr>
            <p:cNvPr id="31" name="Ovál 30"/>
            <p:cNvSpPr/>
            <p:nvPr/>
          </p:nvSpPr>
          <p:spPr>
            <a:xfrm>
              <a:off x="823925" y="1795915"/>
              <a:ext cx="707943" cy="63044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000" b="1" dirty="0" smtClean="0"/>
                <a:t>Na</a:t>
              </a:r>
              <a:endParaRPr lang="cs-CZ" sz="2000" b="1" dirty="0"/>
            </a:p>
          </p:txBody>
        </p:sp>
        <p:sp>
          <p:nvSpPr>
            <p:cNvPr id="32" name="Ovál 31"/>
            <p:cNvSpPr/>
            <p:nvPr/>
          </p:nvSpPr>
          <p:spPr>
            <a:xfrm>
              <a:off x="1553732" y="5210022"/>
              <a:ext cx="707943" cy="63044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000" b="1" dirty="0" smtClean="0"/>
                <a:t>H</a:t>
              </a:r>
              <a:endParaRPr lang="cs-CZ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77605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474</Words>
  <Application>Microsoft Office PowerPoint</Application>
  <PresentationFormat>Předvádění na obrazovce (4:3)</PresentationFormat>
  <Paragraphs>173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Motiv sady Office</vt:lpstr>
      <vt:lpstr>Chemické prvky - procvičení VY_32_INOVACE_1A_13 Číslo projektu: CZ.1.07/1.4.00/21.1101</vt:lpstr>
      <vt:lpstr>Prezentace aplikace PowerPoint</vt:lpstr>
      <vt:lpstr>Chemické prvky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Zdroje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2011-08-03T16:50:00Z</dcterms:created>
  <dcterms:modified xsi:type="dcterms:W3CDTF">2020-05-04T04:17:58Z</dcterms:modified>
</cp:coreProperties>
</file>