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6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36e5098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36e50986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36e50986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36e509860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36e509860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36e509860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36e509860_3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36e509860_3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36e509860_3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36e509860_3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9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Výpočty s celými čísly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4CCCC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Výpočet s absolutní hodnotou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b="1">
                <a:solidFill>
                  <a:srgbClr val="FF0000"/>
                </a:solidFill>
              </a:rPr>
              <a:t>Absolutní hodnota je vždy číslo kladné.</a:t>
            </a:r>
            <a:endParaRPr sz="2400"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400">
                <a:solidFill>
                  <a:srgbClr val="000000"/>
                </a:solidFill>
              </a:rPr>
              <a:t>|4| = 4	      |-4| = 4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Součet absolutních hodnot </a:t>
            </a:r>
            <a:r>
              <a:rPr lang="cs" sz="2400">
                <a:solidFill>
                  <a:srgbClr val="000000"/>
                </a:solidFill>
              </a:rPr>
              <a:t>|+5| + |-8| = 5 + 8 = 13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Rozdíl absolutních hodnot</a:t>
            </a:r>
            <a:r>
              <a:rPr lang="cs" sz="2400">
                <a:solidFill>
                  <a:srgbClr val="000000"/>
                </a:solidFill>
              </a:rPr>
              <a:t> |-4| - |-2| = 4 - 2 = 2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Součin absolutních hodnot</a:t>
            </a:r>
            <a:r>
              <a:rPr lang="cs" sz="2400">
                <a:solidFill>
                  <a:srgbClr val="000000"/>
                </a:solidFill>
              </a:rPr>
              <a:t> |-7| . |-9| = 7 . 9 = 63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</a:rPr>
              <a:t>Podíl absolutních hodnot</a:t>
            </a:r>
            <a:r>
              <a:rPr lang="cs" sz="2400">
                <a:solidFill>
                  <a:srgbClr val="000000"/>
                </a:solidFill>
              </a:rPr>
              <a:t> |20| : |-4|  = 20 : 4 = 5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4CCCC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Výpočet s absolutní hodnotou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 Absolutní hodnota daného čísla je 8. Jaká jsou původní čísla?  |x| = 8  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x = -8, 8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Pro která celá čísla platí |-3|</a:t>
            </a:r>
            <a:r>
              <a:rPr lang="cs">
                <a:solidFill>
                  <a:srgbClr val="000000"/>
                </a:solidFill>
              </a:rPr>
              <a:t> </a:t>
            </a:r>
            <a:r>
              <a:rPr lang="cs" sz="2400">
                <a:solidFill>
                  <a:srgbClr val="000000"/>
                </a:solidFill>
              </a:rPr>
              <a:t>≤ x &lt; |+6|?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400">
                <a:solidFill>
                  <a:srgbClr val="000000"/>
                </a:solidFill>
              </a:rPr>
              <a:t>x = 3, 4, 5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4CCCC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Přednost početních operací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Pořadí početních operací je</a:t>
            </a:r>
            <a:r>
              <a:rPr lang="cs" sz="2400"/>
              <a:t> </a:t>
            </a:r>
            <a:r>
              <a:rPr lang="cs" sz="2400">
                <a:solidFill>
                  <a:srgbClr val="FF0000"/>
                </a:solidFill>
              </a:rPr>
              <a:t>stejné</a:t>
            </a:r>
            <a:r>
              <a:rPr lang="cs" sz="2400">
                <a:solidFill>
                  <a:srgbClr val="000000"/>
                </a:solidFill>
              </a:rPr>
              <a:t> jako pro přirozená čísla -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 b="1">
                <a:solidFill>
                  <a:srgbClr val="FF0000"/>
                </a:solidFill>
              </a:rPr>
              <a:t>závorka, násobení a dělení, sčítání a odčítání.</a:t>
            </a:r>
            <a:endParaRPr sz="2400"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 u="sng">
                <a:solidFill>
                  <a:srgbClr val="000000"/>
                </a:solidFill>
              </a:rPr>
              <a:t>20 : 4</a:t>
            </a:r>
            <a:r>
              <a:rPr lang="cs" sz="2400">
                <a:solidFill>
                  <a:srgbClr val="000000"/>
                </a:solidFill>
              </a:rPr>
              <a:t> – </a:t>
            </a:r>
            <a:r>
              <a:rPr lang="cs" sz="2400" u="sng">
                <a:solidFill>
                  <a:srgbClr val="000000"/>
                </a:solidFill>
              </a:rPr>
              <a:t>5 . 10 </a:t>
            </a:r>
            <a:r>
              <a:rPr lang="cs" sz="2400">
                <a:solidFill>
                  <a:srgbClr val="000000"/>
                </a:solidFill>
              </a:rPr>
              <a:t>=  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5 - 50 = -45   </a:t>
            </a:r>
            <a:r>
              <a:rPr lang="cs" sz="1100">
                <a:solidFill>
                  <a:srgbClr val="000000"/>
                </a:solidFill>
              </a:rPr>
              <a:t>                    	     	</a:t>
            </a:r>
            <a:endParaRPr sz="11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400" u="sng">
                <a:solidFill>
                  <a:srgbClr val="000000"/>
                </a:solidFill>
              </a:rPr>
              <a:t>-3 . 7</a:t>
            </a:r>
            <a:r>
              <a:rPr lang="cs" sz="2400">
                <a:solidFill>
                  <a:srgbClr val="000000"/>
                </a:solidFill>
              </a:rPr>
              <a:t> – </a:t>
            </a:r>
            <a:r>
              <a:rPr lang="cs" sz="2400" u="sng">
                <a:solidFill>
                  <a:srgbClr val="000000"/>
                </a:solidFill>
              </a:rPr>
              <a:t>5 . (-6)</a:t>
            </a:r>
            <a:r>
              <a:rPr lang="cs" sz="2400">
                <a:solidFill>
                  <a:srgbClr val="000000"/>
                </a:solidFill>
              </a:rPr>
              <a:t>= 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-21 - (-30) = -21 + 30 = 9 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200">
                <a:solidFill>
                  <a:srgbClr val="000000"/>
                </a:solidFill>
              </a:rPr>
              <a:t> </a:t>
            </a:r>
            <a:r>
              <a:rPr lang="cs" sz="1200">
                <a:solidFill>
                  <a:schemeClr val="dk1"/>
                </a:solidFill>
              </a:rPr>
              <a:t> 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1200">
                <a:solidFill>
                  <a:schemeClr val="dk1"/>
                </a:solidFill>
              </a:rPr>
              <a:t>                         	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4CCCC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Přednost početních operací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Pokud s některými čísly nepočítám, </a:t>
            </a:r>
            <a:r>
              <a:rPr lang="cs" sz="2400">
                <a:solidFill>
                  <a:srgbClr val="FF0000"/>
                </a:solidFill>
              </a:rPr>
              <a:t>opisujeme</a:t>
            </a:r>
            <a:r>
              <a:rPr lang="cs" sz="2400">
                <a:solidFill>
                  <a:srgbClr val="000000"/>
                </a:solidFill>
              </a:rPr>
              <a:t> je v daném pořadí podle zadání.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4 – </a:t>
            </a:r>
            <a:r>
              <a:rPr lang="cs" sz="2400" u="sng">
                <a:solidFill>
                  <a:srgbClr val="000000"/>
                </a:solidFill>
              </a:rPr>
              <a:t>45 : 9</a:t>
            </a:r>
            <a:r>
              <a:rPr lang="cs" sz="2400">
                <a:solidFill>
                  <a:srgbClr val="000000"/>
                </a:solidFill>
              </a:rPr>
              <a:t> + (-6) =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-4 - 5 - 6 = -15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-7 . </a:t>
            </a:r>
            <a:r>
              <a:rPr lang="cs" sz="2400" u="sng">
                <a:solidFill>
                  <a:srgbClr val="000000"/>
                </a:solidFill>
              </a:rPr>
              <a:t>(-2 – 8) </a:t>
            </a:r>
            <a:r>
              <a:rPr lang="cs" sz="2400">
                <a:solidFill>
                  <a:srgbClr val="000000"/>
                </a:solidFill>
              </a:rPr>
              <a:t>. (-3) =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-7 . (-10) . (-3)  = -210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4CCCC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Hranatá závorka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U celých čísel </a:t>
            </a:r>
            <a:r>
              <a:rPr lang="cs" sz="2400">
                <a:solidFill>
                  <a:srgbClr val="FF0000"/>
                </a:solidFill>
              </a:rPr>
              <a:t>používáme často kulatou závorku</a:t>
            </a:r>
            <a:r>
              <a:rPr lang="cs" sz="2400">
                <a:solidFill>
                  <a:srgbClr val="000000"/>
                </a:solidFill>
              </a:rPr>
              <a:t> pro </a:t>
            </a:r>
            <a:r>
              <a:rPr lang="cs" sz="2400">
                <a:solidFill>
                  <a:srgbClr val="FF0000"/>
                </a:solidFill>
              </a:rPr>
              <a:t>zápis </a:t>
            </a:r>
            <a:r>
              <a:rPr lang="cs" sz="2400">
                <a:solidFill>
                  <a:srgbClr val="000000"/>
                </a:solidFill>
              </a:rPr>
              <a:t>záporného čísla. Místo kulaté závorky pak píšeme závorku </a:t>
            </a:r>
            <a:r>
              <a:rPr lang="cs" sz="2400">
                <a:solidFill>
                  <a:srgbClr val="FF0000"/>
                </a:solidFill>
              </a:rPr>
              <a:t>hranatou</a:t>
            </a:r>
            <a:r>
              <a:rPr lang="cs" sz="2400">
                <a:solidFill>
                  <a:srgbClr val="000000"/>
                </a:solidFill>
              </a:rPr>
              <a:t>. Nejdříve se počítá závorka kulatá, pak hranatá.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-5 . [-7 + </a:t>
            </a:r>
            <a:r>
              <a:rPr lang="cs" sz="2400" u="sng">
                <a:solidFill>
                  <a:srgbClr val="000000"/>
                </a:solidFill>
              </a:rPr>
              <a:t>4 . (-3)</a:t>
            </a:r>
            <a:r>
              <a:rPr lang="cs" sz="2400">
                <a:solidFill>
                  <a:srgbClr val="000000"/>
                </a:solidFill>
              </a:rPr>
              <a:t>] =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0000"/>
                </a:solidFill>
              </a:rPr>
              <a:t>-5 . </a:t>
            </a:r>
            <a:r>
              <a:rPr lang="cs" sz="2400">
                <a:solidFill>
                  <a:schemeClr val="dk1"/>
                </a:solidFill>
              </a:rPr>
              <a:t>[</a:t>
            </a:r>
            <a:r>
              <a:rPr lang="cs" sz="2400" u="sng">
                <a:solidFill>
                  <a:schemeClr val="dk1"/>
                </a:solidFill>
              </a:rPr>
              <a:t>-7 + (-12)</a:t>
            </a:r>
            <a:r>
              <a:rPr lang="cs" sz="2400">
                <a:solidFill>
                  <a:schemeClr val="dk1"/>
                </a:solidFill>
              </a:rPr>
              <a:t>] =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dk1"/>
                </a:solidFill>
              </a:rPr>
              <a:t>-5 . (-19) = 95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dk1"/>
                </a:solidFill>
              </a:rPr>
              <a:t>Pokud není ve výpočtu více závorek, píšeme už pouze kulatou závorku.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Předvádění na obrazovce (16:9)</PresentationFormat>
  <Paragraphs>35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Simple Light</vt:lpstr>
      <vt:lpstr>Výpočty s celými čísly</vt:lpstr>
      <vt:lpstr>Výpočet s absolutní hodnotou</vt:lpstr>
      <vt:lpstr>Výpočet s absolutní hodnotou</vt:lpstr>
      <vt:lpstr>Přednost početních operací</vt:lpstr>
      <vt:lpstr>Přednost početních operací</vt:lpstr>
      <vt:lpstr>Hranatá závorka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Výpočty s celými čísly</dc:title>
  <dc:creator>Jana Filipová</dc:creator>
  <cp:lastModifiedBy>jfilipova</cp:lastModifiedBy>
  <cp:revision>1</cp:revision>
  <dcterms:modified xsi:type="dcterms:W3CDTF">2020-04-14T15:21:05Z</dcterms:modified>
</cp:coreProperties>
</file>