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60" r:id="rId2"/>
    <p:sldId id="259" r:id="rId3"/>
    <p:sldId id="262" r:id="rId4"/>
    <p:sldId id="263" r:id="rId5"/>
    <p:sldId id="264" r:id="rId6"/>
    <p:sldId id="265" r:id="rId7"/>
    <p:sldId id="267" r:id="rId8"/>
    <p:sldId id="268" r:id="rId9"/>
    <p:sldId id="269" r:id="rId10"/>
    <p:sldId id="26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615" autoAdjust="0"/>
  </p:normalViewPr>
  <p:slideViewPr>
    <p:cSldViewPr>
      <p:cViewPr varScale="1">
        <p:scale>
          <a:sx n="81" d="100"/>
          <a:sy n="81" d="100"/>
        </p:scale>
        <p:origin x="10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8BDBF-54A5-4DDA-BFE1-24B02E146E29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FC12D-7CF8-4CAA-BF4B-BB62FAF1ECF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711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3D50EE5-6B62-4B96-B778-DC39BA975CEE}" type="datetimeFigureOut">
              <a:rPr lang="cs-CZ" smtClean="0"/>
              <a:pPr/>
              <a:t>26.4.2020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9A57B71-6D2F-4722-B31C-DC7A2760A9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youtube.com/watch?v=wI_ayV-XuQ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358890"/>
              </p:ext>
            </p:extLst>
          </p:nvPr>
        </p:nvGraphicFramePr>
        <p:xfrm>
          <a:off x="1368425" y="2924944"/>
          <a:ext cx="6405925" cy="2760092"/>
        </p:xfrm>
        <a:graphic>
          <a:graphicData uri="http://schemas.openxmlformats.org/drawingml/2006/table">
            <a:tbl>
              <a:tblPr firstRow="1" firstCol="1" bandRow="1"/>
              <a:tblGrid>
                <a:gridCol w="120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9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Název školy: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Základní škola a Mateřská škola, Hradec Králové, Úprkova 1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Autor: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Mgr. Bláhová Eva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Název: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VY_32_INOVACE_13A_20_Biokatalyzátory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Téma: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13A_CH9.roč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Datum ověření: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VM ověřen dne </a:t>
                      </a:r>
                      <a:r>
                        <a:rPr lang="cs-CZ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13.6.2013 v 9.A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Číslo projektu: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CZ.1.07/1.4.00/21.3215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Anotace: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DUM je určen k výkladu a procvičení učiva. Žáci se seznamují s</a:t>
                      </a:r>
                      <a:r>
                        <a:rPr lang="cs-CZ" sz="14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významnými látkami v organismu – biokatalyzátory. DUM slouží také k zápisu a zopakování.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194" name="Obrázek 0" descr="Popis: logo E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2668"/>
            <a:ext cx="7903033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3" name="obrázek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759" y="1909763"/>
            <a:ext cx="21526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368425" y="2224088"/>
            <a:ext cx="70199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55576" y="1268760"/>
            <a:ext cx="775901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Tento materi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 byl vytvořen 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mci projektu EU pen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 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endParaRPr kumimoji="0" lang="cs-CZ" sz="1100" b="0" i="0" u="none" strike="noStrike" cap="none" normalizeH="0" baseline="0" dirty="0" smtClean="0" bmk="OLE_LINK4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Operačn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 programu Vzděl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 bmk="OLE_LINK4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 konkurenceschopnost</a:t>
            </a:r>
            <a:endParaRPr kumimoji="0" 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368425" y="3986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0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984445"/>
              </p:ext>
            </p:extLst>
          </p:nvPr>
        </p:nvGraphicFramePr>
        <p:xfrm>
          <a:off x="611560" y="3618021"/>
          <a:ext cx="7992888" cy="2936423"/>
        </p:xfrm>
        <a:graphic>
          <a:graphicData uri="http://schemas.openxmlformats.org/drawingml/2006/table">
            <a:tbl>
              <a:tblPr firstRow="1" firstCol="1" bandRow="1"/>
              <a:tblGrid>
                <a:gridCol w="1168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48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549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Použití zdroje: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cs-CZ" sz="1100" b="0" i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cs-CZ" sz="1100" b="0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Obrázky jsou použity z galerie Microsoft office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cs-CZ" sz="1100" b="0" i="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1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Citace: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1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Anotace: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218" name="Obrázek 0" descr="Popis: logo E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548680"/>
            <a:ext cx="7920881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7" name="obrázek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060848"/>
            <a:ext cx="21526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275856" y="335699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11559" y="1556792"/>
            <a:ext cx="7920881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Tento materi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 byl vytvořen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mci projektu EU pen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endParaRPr kumimoji="0" 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Operačn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 programu Vzděl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 konkurenceschopnost</a:t>
            </a:r>
            <a:endParaRPr kumimoji="0" 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368425" y="4767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03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" y="4221088"/>
            <a:ext cx="8305800" cy="1152128"/>
          </a:xfrm>
        </p:spPr>
        <p:txBody>
          <a:bodyPr/>
          <a:lstStyle/>
          <a:p>
            <a:r>
              <a:rPr lang="cs-CZ" sz="4400" b="1" dirty="0" smtClean="0">
                <a:solidFill>
                  <a:schemeClr val="tx1"/>
                </a:solidFill>
              </a:rPr>
              <a:t>Katalyzátory v živých organismech </a:t>
            </a:r>
            <a:endParaRPr lang="cs-CZ" sz="4400" b="1" dirty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Biokatalyzátory</a:t>
            </a:r>
            <a:endParaRPr lang="cs-CZ" sz="8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admin\AppData\Local\Microsoft\Windows\Temporary Internet Files\Content.IE5\Y8OH98LO\MP90033730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0216" y="188640"/>
            <a:ext cx="1489605" cy="2088232"/>
          </a:xfrm>
          <a:prstGeom prst="rect">
            <a:avLst/>
          </a:prstGeom>
          <a:noFill/>
        </p:spPr>
      </p:pic>
      <p:pic>
        <p:nvPicPr>
          <p:cNvPr id="2052" name="Picture 4" descr="C:\Users\admin\AppData\Local\Microsoft\Windows\Temporary Internet Files\Content.IE5\K730S3S2\MC90028685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5013176"/>
            <a:ext cx="1750337" cy="1493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i="1" dirty="0" smtClean="0">
                <a:solidFill>
                  <a:schemeClr val="bg1"/>
                </a:solidFill>
              </a:rPr>
              <a:t>= látka, která ovlivňuje chemickou reakci (urychluje ji, spouští ji nebo zpomaluje)</a:t>
            </a:r>
          </a:p>
          <a:p>
            <a:endParaRPr lang="cs-CZ" sz="2800" i="1" dirty="0" smtClean="0">
              <a:solidFill>
                <a:schemeClr val="bg1"/>
              </a:solidFill>
            </a:endParaRPr>
          </a:p>
          <a:p>
            <a:r>
              <a:rPr lang="cs-CZ" sz="2800" i="1" dirty="0" smtClean="0">
                <a:solidFill>
                  <a:srgbClr val="FFFF00"/>
                </a:solidFill>
              </a:rPr>
              <a:t>Biokatalyzátory – látky, které ovlivňují reakce v organismech (enzymy)</a:t>
            </a:r>
          </a:p>
          <a:p>
            <a:endParaRPr lang="cs-CZ" sz="2800" i="1" dirty="0" smtClean="0">
              <a:solidFill>
                <a:srgbClr val="FFFF00"/>
              </a:solidFill>
            </a:endParaRPr>
          </a:p>
          <a:p>
            <a:r>
              <a:rPr lang="cs-CZ" sz="2800" i="1" dirty="0" smtClean="0">
                <a:solidFill>
                  <a:srgbClr val="FFFF00"/>
                </a:solidFill>
              </a:rPr>
              <a:t> </a:t>
            </a:r>
            <a:r>
              <a:rPr lang="cs-CZ" sz="4000" b="1" i="1" dirty="0" smtClean="0">
                <a:solidFill>
                  <a:srgbClr val="FFC000"/>
                </a:solidFill>
              </a:rPr>
              <a:t>ENZYMY = ovlivňují metabolismus</a:t>
            </a:r>
            <a:endParaRPr lang="cs-CZ" sz="2800" b="1" i="1" dirty="0">
              <a:solidFill>
                <a:srgbClr val="FFC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u="sng" dirty="0" smtClean="0"/>
              <a:t>Co je katalyzátor?</a:t>
            </a:r>
            <a:endParaRPr lang="cs-CZ" sz="48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5796136" y="3645024"/>
            <a:ext cx="3347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Metabolismus – látková výměna, soubor chemických reakcí, základní projev života</a:t>
            </a:r>
            <a:endParaRPr lang="cs-CZ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Makromolekulární látky </a:t>
            </a:r>
          </a:p>
          <a:p>
            <a:r>
              <a:rPr lang="cs-CZ" dirty="0" smtClean="0"/>
              <a:t>Základem enzymů jsou bílkoviny</a:t>
            </a:r>
          </a:p>
          <a:p>
            <a:r>
              <a:rPr lang="cs-CZ" dirty="0" smtClean="0"/>
              <a:t>Nacházejí se v buňkách rostlin, hub i živočichů, v krvi živočichů</a:t>
            </a:r>
          </a:p>
          <a:p>
            <a:r>
              <a:rPr lang="cs-CZ" dirty="0" smtClean="0"/>
              <a:t>Ovlivňují veškeré děje v těle</a:t>
            </a:r>
          </a:p>
          <a:p>
            <a:endParaRPr lang="cs-CZ" dirty="0" smtClean="0"/>
          </a:p>
          <a:p>
            <a:r>
              <a:rPr lang="cs-CZ" sz="2800" dirty="0" smtClean="0">
                <a:solidFill>
                  <a:srgbClr val="FFC000"/>
                </a:solidFill>
              </a:rPr>
              <a:t>Např.: </a:t>
            </a:r>
            <a:r>
              <a:rPr lang="cs-CZ" sz="2800" b="1" u="sng" dirty="0" smtClean="0">
                <a:solidFill>
                  <a:srgbClr val="FFC000"/>
                </a:solidFill>
              </a:rPr>
              <a:t>trávení</a:t>
            </a:r>
            <a:r>
              <a:rPr lang="cs-CZ" sz="2800" dirty="0" smtClean="0">
                <a:solidFill>
                  <a:srgbClr val="FFC000"/>
                </a:solidFill>
              </a:rPr>
              <a:t> – enzym </a:t>
            </a:r>
            <a:r>
              <a:rPr lang="cs-CZ" sz="3200" b="1" u="sng" dirty="0" smtClean="0">
                <a:solidFill>
                  <a:srgbClr val="00FFFF"/>
                </a:solidFill>
              </a:rPr>
              <a:t>amylasa</a:t>
            </a:r>
            <a:r>
              <a:rPr lang="cs-CZ" sz="2800" dirty="0" smtClean="0">
                <a:solidFill>
                  <a:srgbClr val="FFC000"/>
                </a:solidFill>
              </a:rPr>
              <a:t> štěpí cukry v ústní dutině (je ve slinách), enzym </a:t>
            </a:r>
            <a:r>
              <a:rPr lang="cs-CZ" sz="3200" b="1" u="sng" dirty="0" smtClean="0">
                <a:solidFill>
                  <a:srgbClr val="00FFFF"/>
                </a:solidFill>
              </a:rPr>
              <a:t>pepsin</a:t>
            </a:r>
            <a:r>
              <a:rPr lang="cs-CZ" sz="2800" dirty="0" smtClean="0">
                <a:solidFill>
                  <a:srgbClr val="FFC000"/>
                </a:solidFill>
              </a:rPr>
              <a:t> štěpí bílkoviny v žaludku (součást žaludečních šťáv)</a:t>
            </a:r>
            <a:endParaRPr lang="cs-CZ" sz="2800" dirty="0">
              <a:solidFill>
                <a:srgbClr val="FFC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6600" b="1" u="sng" dirty="0" smtClean="0"/>
              <a:t>Enzymy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5122" name="Picture 2" descr="C:\Users\admin\AppData\Local\Microsoft\Windows\Temporary Internet Files\Content.IE5\K730S3S2\MM900336362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589240"/>
            <a:ext cx="1043532" cy="10435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5360"/>
          </a:xfrm>
        </p:spPr>
        <p:txBody>
          <a:bodyPr/>
          <a:lstStyle/>
          <a:p>
            <a:r>
              <a:rPr lang="cs-CZ" dirty="0" smtClean="0"/>
              <a:t>Výroba některých látek se neobejde bez enzymů</a:t>
            </a:r>
          </a:p>
          <a:p>
            <a:r>
              <a:rPr lang="cs-CZ" sz="3600" b="1" u="sng" dirty="0" smtClean="0">
                <a:solidFill>
                  <a:srgbClr val="00FFFF"/>
                </a:solidFill>
              </a:rPr>
              <a:t>= BIOTECHNOLOGIE</a:t>
            </a:r>
          </a:p>
          <a:p>
            <a:r>
              <a:rPr lang="cs-CZ" dirty="0" smtClean="0"/>
              <a:t>Např. výroba piva, vína, </a:t>
            </a:r>
            <a:r>
              <a:rPr lang="cs-CZ" dirty="0" err="1" smtClean="0"/>
              <a:t>ethanolu</a:t>
            </a:r>
            <a:r>
              <a:rPr lang="cs-CZ" dirty="0" smtClean="0"/>
              <a:t>, kyseliny octové, antibiotik</a:t>
            </a:r>
          </a:p>
          <a:p>
            <a:endParaRPr lang="cs-CZ" dirty="0" smtClean="0"/>
          </a:p>
          <a:p>
            <a:r>
              <a:rPr lang="cs-CZ" dirty="0" smtClean="0"/>
              <a:t>Výroba piva:</a:t>
            </a:r>
          </a:p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youtube.com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watch</a:t>
            </a:r>
            <a:r>
              <a:rPr lang="cs-CZ" dirty="0" smtClean="0">
                <a:hlinkClick r:id="rId2"/>
              </a:rPr>
              <a:t>?v=</a:t>
            </a:r>
            <a:r>
              <a:rPr lang="cs-CZ" dirty="0" err="1" smtClean="0">
                <a:hlinkClick r:id="rId2"/>
              </a:rPr>
              <a:t>wI</a:t>
            </a:r>
            <a:r>
              <a:rPr lang="cs-CZ" dirty="0" smtClean="0">
                <a:hlinkClick r:id="rId2"/>
              </a:rPr>
              <a:t>_</a:t>
            </a:r>
            <a:r>
              <a:rPr lang="cs-CZ" dirty="0" err="1" smtClean="0">
                <a:hlinkClick r:id="rId2"/>
              </a:rPr>
              <a:t>ayV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XuQU</a:t>
            </a:r>
            <a:endParaRPr lang="cs-CZ" dirty="0" smtClean="0"/>
          </a:p>
          <a:p>
            <a:endParaRPr lang="cs-CZ" dirty="0" smtClean="0"/>
          </a:p>
          <a:p>
            <a:r>
              <a:rPr lang="cs-CZ" sz="2800" b="1" dirty="0" smtClean="0">
                <a:solidFill>
                  <a:srgbClr val="FFFF00"/>
                </a:solidFill>
              </a:rPr>
              <a:t>Jaké jsou suroviny pro výrobu piva?</a:t>
            </a:r>
          </a:p>
          <a:p>
            <a:r>
              <a:rPr lang="cs-CZ" sz="2800" b="1" dirty="0" smtClean="0">
                <a:solidFill>
                  <a:srgbClr val="FFFF00"/>
                </a:solidFill>
              </a:rPr>
              <a:t>Jaké enzymy se používají?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152400"/>
            <a:ext cx="8712968" cy="1219200"/>
          </a:xfrm>
        </p:spPr>
        <p:txBody>
          <a:bodyPr>
            <a:noAutofit/>
          </a:bodyPr>
          <a:lstStyle/>
          <a:p>
            <a:r>
              <a:rPr lang="cs-CZ" sz="4400" b="1" u="sng" dirty="0" smtClean="0"/>
              <a:t>Enzymy v průmyslových výrobách</a:t>
            </a:r>
            <a:endParaRPr lang="cs-CZ" sz="4400" b="1" u="sng" dirty="0"/>
          </a:p>
        </p:txBody>
      </p:sp>
      <p:pic>
        <p:nvPicPr>
          <p:cNvPr id="6146" name="Picture 2" descr="C:\Users\admin\AppData\Local\Microsoft\Windows\Temporary Internet Files\Content.IE5\Y8OH98LO\MC900441786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2636912"/>
            <a:ext cx="1803648" cy="1803648"/>
          </a:xfrm>
          <a:prstGeom prst="rect">
            <a:avLst/>
          </a:prstGeom>
          <a:noFill/>
        </p:spPr>
      </p:pic>
      <p:pic>
        <p:nvPicPr>
          <p:cNvPr id="6147" name="Picture 3" descr="C:\Users\admin\AppData\Local\Microsoft\Windows\Temporary Internet Files\Content.IE5\K730S3S2\MC90042577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157192"/>
            <a:ext cx="1898650" cy="1536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Nezbytné pro činnost některých enzymů</a:t>
            </a:r>
          </a:p>
          <a:p>
            <a:r>
              <a:rPr lang="cs-CZ" sz="2800" dirty="0" smtClean="0"/>
              <a:t>Organické sloučeniny různého chemického složení</a:t>
            </a:r>
          </a:p>
          <a:p>
            <a:r>
              <a:rPr lang="cs-CZ" sz="2800" dirty="0" smtClean="0"/>
              <a:t>Člověk je nedokáže v těle vytvářet, musí je přijímat v potravě</a:t>
            </a:r>
          </a:p>
          <a:p>
            <a:r>
              <a:rPr lang="cs-CZ" sz="2800" dirty="0" smtClean="0"/>
              <a:t>13 druhů</a:t>
            </a:r>
          </a:p>
          <a:p>
            <a:r>
              <a:rPr lang="cs-CZ" sz="2800" dirty="0" smtClean="0"/>
              <a:t>Nedostatek vitamínů – hypovitaminóza - vede k poruchám a onemocněním</a:t>
            </a:r>
          </a:p>
          <a:p>
            <a:r>
              <a:rPr lang="cs-CZ" sz="2800" dirty="0" smtClean="0"/>
              <a:t>Rozpustné v tucích – A,D,E,K</a:t>
            </a:r>
          </a:p>
          <a:p>
            <a:r>
              <a:rPr lang="cs-CZ" sz="2800" dirty="0" smtClean="0"/>
              <a:t>Rozpustné ve vodě – B,C</a:t>
            </a: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b="1" u="sng" dirty="0" smtClean="0"/>
              <a:t>Vitamíny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7170" name="Picture 2" descr="C:\Users\admin\AppData\Local\Microsoft\Windows\Temporary Internet Files\Content.IE5\V9ZCKEUZ\MC9002868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2388" y="0"/>
            <a:ext cx="2161612" cy="1844824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5652120" y="4509120"/>
            <a:ext cx="33123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u="sng" dirty="0" smtClean="0">
                <a:solidFill>
                  <a:srgbClr val="FFFF00"/>
                </a:solidFill>
              </a:rPr>
              <a:t>Vitamín C</a:t>
            </a:r>
            <a:r>
              <a:rPr lang="cs-CZ" sz="2400" i="1" dirty="0" smtClean="0">
                <a:solidFill>
                  <a:srgbClr val="FFFF00"/>
                </a:solidFill>
              </a:rPr>
              <a:t> = kyselina askorbová (karboxylová kyselina)</a:t>
            </a:r>
          </a:p>
          <a:p>
            <a:r>
              <a:rPr lang="cs-CZ" sz="2400" i="1" dirty="0" smtClean="0">
                <a:solidFill>
                  <a:srgbClr val="FFFF00"/>
                </a:solidFill>
              </a:rPr>
              <a:t>Ovoce a zelenina by se měly strouhat na nerezovém struhadle</a:t>
            </a:r>
            <a:endParaRPr lang="cs-CZ" sz="24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0" y="161619"/>
          <a:ext cx="9144000" cy="669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9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2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8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3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3762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VITAMÍN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ZDROJ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FUNKCE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PŘI NEDOSTATKU</a:t>
                      </a:r>
                      <a:endParaRPr lang="cs-CZ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1891"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MÁSLO, MLÉKO,</a:t>
                      </a:r>
                      <a:r>
                        <a:rPr lang="cs-CZ" sz="1600" baseline="0" dirty="0" smtClean="0"/>
                        <a:t> ŠPENÁT, MRKEV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DOBRÝ STAV KŮŽE, ZRAK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ŠEROSLEPOST, SUCHÁ, HRUBÁ KŮŽE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891">
                <a:tc>
                  <a:txBody>
                    <a:bodyPr/>
                    <a:lstStyle/>
                    <a:p>
                      <a:r>
                        <a:rPr lang="cs-CZ" dirty="0" smtClean="0"/>
                        <a:t>B1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TMAVÁ MOUKA, MASO, KVASNICE, LUŠTĚNINY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DOBRÝ STAV NERVŮ, SVALŮ, TS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NECHUTENSTVÍ, ÚNAVA, BERI-BERI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859">
                <a:tc>
                  <a:txBody>
                    <a:bodyPr/>
                    <a:lstStyle/>
                    <a:p>
                      <a:r>
                        <a:rPr lang="cs-CZ" dirty="0" smtClean="0"/>
                        <a:t>B2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MLÉKO, KVASNICE,</a:t>
                      </a:r>
                      <a:r>
                        <a:rPr lang="cs-CZ" sz="1600" baseline="0" dirty="0" smtClean="0"/>
                        <a:t> VEJCE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ENZYMY V TĚLE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BOLAVÉ ÚSTNÍ KOUTKY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1891">
                <a:tc>
                  <a:txBody>
                    <a:bodyPr/>
                    <a:lstStyle/>
                    <a:p>
                      <a:r>
                        <a:rPr lang="cs-CZ" dirty="0" smtClean="0"/>
                        <a:t>PP (SOUČÁST B KOMPLEXU)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KVASNICE, VNITŘNOSTI, TMAVÁ MOUKA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OBDOBA VIT.B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ZMĚNY NA KŮŽI, NS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9457"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BRAMBORY, ZELENINA, OVOCE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ODOLNOST, SNIŽUJE ÚNAVU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SNÍŽENÁ ODOLNOST, KRVÁCIVOST, KURDĚJE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2859"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RYBÍ TUK, MÁSLO, VEJCE, JÁTRA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ZDRAVÝ RŮST KOSTÍ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KŘIVICE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2859"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ŽIVOČIŠNÉ TUKY, OLEJE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VLIV NA METABOLISMU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ROZPAD ČERV. KRVINEK, JATER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1891"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ZELENINA, OBILOVINY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VLIV NA SRÁŽLIVOST KRVE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KRVÁCIVOST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6000" b="1" u="sng" dirty="0" smtClean="0"/>
              <a:t>Hormony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Regulují rovnováhu vnitřního prostředí</a:t>
            </a:r>
          </a:p>
          <a:p>
            <a:r>
              <a:rPr lang="cs-CZ" dirty="0" smtClean="0"/>
              <a:t>Ovlivňují činnost enzymů</a:t>
            </a:r>
          </a:p>
          <a:p>
            <a:r>
              <a:rPr lang="cs-CZ" dirty="0" smtClean="0"/>
              <a:t>Zdravý organismus si je vytváří sám</a:t>
            </a:r>
          </a:p>
          <a:p>
            <a:r>
              <a:rPr lang="cs-CZ" dirty="0" smtClean="0"/>
              <a:t>Nedostatek či nadbytek vede k poruchám</a:t>
            </a:r>
          </a:p>
          <a:p>
            <a:endParaRPr lang="cs-CZ" dirty="0" smtClean="0"/>
          </a:p>
          <a:p>
            <a:r>
              <a:rPr lang="cs-CZ" dirty="0" smtClean="0"/>
              <a:t>Chemicky velmi složité látky</a:t>
            </a:r>
            <a:endParaRPr lang="cs-CZ" dirty="0"/>
          </a:p>
        </p:txBody>
      </p:sp>
      <p:pic>
        <p:nvPicPr>
          <p:cNvPr id="8195" name="Picture 3" descr="C:\Users\admin\AppData\Local\Microsoft\Windows\Temporary Internet Files\Content.IE5\K730S3S2\MC9004387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789040"/>
            <a:ext cx="3240021" cy="2430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/>
        </p:nvGraphicFramePr>
        <p:xfrm>
          <a:off x="323528" y="908720"/>
          <a:ext cx="8661648" cy="5717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7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7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7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3">
                <a:tc>
                  <a:txBody>
                    <a:bodyPr/>
                    <a:lstStyle/>
                    <a:p>
                      <a:r>
                        <a:rPr lang="cs-CZ" dirty="0" smtClean="0"/>
                        <a:t>Žláza vyměšující hormony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Hormony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Hlavní význam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227">
                <a:tc>
                  <a:txBody>
                    <a:bodyPr/>
                    <a:lstStyle/>
                    <a:p>
                      <a:r>
                        <a:rPr lang="cs-CZ" dirty="0" smtClean="0"/>
                        <a:t>Podvěsek mozkový (hypofýza)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Různé, např. růstový hormon STH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Řízení vyměšování hormonů, tělesného růstu, vývinu</a:t>
                      </a:r>
                      <a:r>
                        <a:rPr lang="cs-CZ" baseline="0" dirty="0" smtClean="0"/>
                        <a:t> pohlaví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776">
                <a:tc>
                  <a:txBody>
                    <a:bodyPr/>
                    <a:lstStyle/>
                    <a:p>
                      <a:r>
                        <a:rPr lang="cs-CZ" dirty="0" smtClean="0"/>
                        <a:t>Štítná žláza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Tyroxin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Řídí látkovou výměnu, tělesný a duševní vývoj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Příštítná tělíska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Parathormon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Řídí využití fosforu a vápníku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227">
                <a:tc>
                  <a:txBody>
                    <a:bodyPr/>
                    <a:lstStyle/>
                    <a:p>
                      <a:r>
                        <a:rPr lang="cs-CZ" dirty="0" smtClean="0"/>
                        <a:t>Nadledviny – kůra</a:t>
                      </a:r>
                    </a:p>
                    <a:p>
                      <a:r>
                        <a:rPr lang="cs-CZ" dirty="0" smtClean="0"/>
                        <a:t>           </a:t>
                      </a:r>
                    </a:p>
                    <a:p>
                      <a:r>
                        <a:rPr lang="cs-CZ" dirty="0" smtClean="0"/>
                        <a:t>                     -</a:t>
                      </a:r>
                      <a:r>
                        <a:rPr lang="cs-CZ" baseline="0" dirty="0" smtClean="0"/>
                        <a:t> dřeň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Kortizol</a:t>
                      </a:r>
                    </a:p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Adrenalin 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Stálost vnitřního prostředí</a:t>
                      </a:r>
                    </a:p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Připravenost organismu na zátěž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464">
                <a:tc>
                  <a:txBody>
                    <a:bodyPr/>
                    <a:lstStyle/>
                    <a:p>
                      <a:r>
                        <a:rPr lang="cs-CZ" dirty="0" smtClean="0"/>
                        <a:t>Slinivka břišní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Inzulin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Řídí přeměny cukrů v krvi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1227">
                <a:tc>
                  <a:txBody>
                    <a:bodyPr/>
                    <a:lstStyle/>
                    <a:p>
                      <a:r>
                        <a:rPr lang="cs-CZ" dirty="0" smtClean="0"/>
                        <a:t>Pohlavní žlázy – vaječníky</a:t>
                      </a:r>
                    </a:p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                         - varlata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Estrogen, progesteron</a:t>
                      </a:r>
                    </a:p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Testosteron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Vývin</a:t>
                      </a:r>
                      <a:r>
                        <a:rPr lang="cs-CZ" baseline="0" dirty="0" smtClean="0"/>
                        <a:t> druhotných pohlavních znaků, řídí rozmnožování, ovlivňují chování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1763</TotalTime>
  <Words>549</Words>
  <Application>Microsoft Office PowerPoint</Application>
  <PresentationFormat>Předvádění na obrazovce (4:3)</PresentationFormat>
  <Paragraphs>152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Times New Roman</vt:lpstr>
      <vt:lpstr>Wingdings 2</vt:lpstr>
      <vt:lpstr>Papír</vt:lpstr>
      <vt:lpstr>Prezentace aplikace PowerPoint</vt:lpstr>
      <vt:lpstr>Biokatalyzátory</vt:lpstr>
      <vt:lpstr>Co je katalyzátor?</vt:lpstr>
      <vt:lpstr>Enzymy </vt:lpstr>
      <vt:lpstr>Enzymy v průmyslových výrobách</vt:lpstr>
      <vt:lpstr>Vitamíny </vt:lpstr>
      <vt:lpstr>Prezentace aplikace PowerPoint</vt:lpstr>
      <vt:lpstr>Hormony 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ARENY</dc:title>
  <dc:creator>admin</dc:creator>
  <cp:lastModifiedBy>rnohlova</cp:lastModifiedBy>
  <cp:revision>179</cp:revision>
  <dcterms:created xsi:type="dcterms:W3CDTF">2013-04-08T19:19:27Z</dcterms:created>
  <dcterms:modified xsi:type="dcterms:W3CDTF">2020-04-26T10:58:39Z</dcterms:modified>
</cp:coreProperties>
</file>