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78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833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8588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018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7448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14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240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88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0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01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2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59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67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858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13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4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CF040-49DF-4CB4-9AE3-7E7BB154ACE1}" type="datetimeFigureOut">
              <a:rPr lang="cs-CZ" smtClean="0"/>
              <a:t>2.6.2020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5DAE2C-B646-4DAE-9AAB-4AB9D5DECF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52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600" b="1" dirty="0" err="1" smtClean="0">
                <a:solidFill>
                  <a:schemeClr val="accent2">
                    <a:lumMod val="50000"/>
                  </a:schemeClr>
                </a:solidFill>
              </a:rPr>
              <a:t>Be</a:t>
            </a:r>
            <a:r>
              <a:rPr lang="cs-CZ" sz="6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cs-CZ" sz="6600" b="1" dirty="0" err="1" smtClean="0">
                <a:solidFill>
                  <a:schemeClr val="accent2">
                    <a:lumMod val="50000"/>
                  </a:schemeClr>
                </a:solidFill>
              </a:rPr>
              <a:t>going</a:t>
            </a:r>
            <a:r>
              <a:rPr lang="cs-CZ" sz="6600" b="1" dirty="0" smtClean="0">
                <a:solidFill>
                  <a:schemeClr val="accent2">
                    <a:lumMod val="50000"/>
                  </a:schemeClr>
                </a:solidFill>
              </a:rPr>
              <a:t> to</a:t>
            </a:r>
            <a:endParaRPr lang="cs-CZ" sz="6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Vazba pro vyjádření budoucnosti</a:t>
            </a:r>
            <a:endParaRPr lang="cs-CZ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073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000" b="1" dirty="0" err="1" smtClean="0">
                <a:solidFill>
                  <a:srgbClr val="002060"/>
                </a:solidFill>
              </a:rPr>
              <a:t>Negation</a:t>
            </a:r>
            <a:r>
              <a:rPr lang="cs-CZ" sz="6000" b="1" dirty="0" smtClean="0">
                <a:solidFill>
                  <a:srgbClr val="002060"/>
                </a:solidFill>
              </a:rPr>
              <a:t> - zápor</a:t>
            </a:r>
            <a:endParaRPr lang="cs-CZ" sz="60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Přidáme „not“ za sloveso „</a:t>
            </a:r>
            <a:r>
              <a:rPr lang="cs-CZ" sz="3600" b="1" dirty="0" err="1" smtClean="0">
                <a:solidFill>
                  <a:schemeClr val="accent2">
                    <a:lumMod val="75000"/>
                  </a:schemeClr>
                </a:solidFill>
              </a:rPr>
              <a:t>be</a:t>
            </a: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“</a:t>
            </a:r>
          </a:p>
          <a:p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Můžeme použít zkrácené (</a:t>
            </a:r>
            <a:r>
              <a:rPr lang="cs-CZ" sz="3600" b="1" dirty="0" err="1" smtClean="0">
                <a:solidFill>
                  <a:schemeClr val="accent2">
                    <a:lumMod val="75000"/>
                  </a:schemeClr>
                </a:solidFill>
              </a:rPr>
              <a:t>ztažené</a:t>
            </a: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) tvary: </a:t>
            </a:r>
            <a:r>
              <a:rPr lang="cs-CZ" sz="3600" b="1" dirty="0" err="1" smtClean="0">
                <a:solidFill>
                  <a:schemeClr val="accent2">
                    <a:lumMod val="75000"/>
                  </a:schemeClr>
                </a:solidFill>
              </a:rPr>
              <a:t>isn´t</a:t>
            </a: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3600" b="1" dirty="0" err="1" smtClean="0">
                <a:solidFill>
                  <a:schemeClr val="accent2">
                    <a:lumMod val="75000"/>
                  </a:schemeClr>
                </a:solidFill>
              </a:rPr>
              <a:t>aren´t</a:t>
            </a: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……….</a:t>
            </a:r>
            <a:endParaRPr lang="cs-CZ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025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accent2">
                    <a:lumMod val="75000"/>
                  </a:schemeClr>
                </a:solidFill>
              </a:rPr>
              <a:t>Negation</a:t>
            </a:r>
            <a:r>
              <a:rPr lang="cs-CZ" sz="4800" b="1" dirty="0" smtClean="0">
                <a:solidFill>
                  <a:schemeClr val="accent2">
                    <a:lumMod val="75000"/>
                  </a:schemeClr>
                </a:solidFill>
              </a:rPr>
              <a:t> (zápor) - </a:t>
            </a:r>
            <a:r>
              <a:rPr lang="cs-CZ" sz="4800" b="1" dirty="0" err="1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endParaRPr lang="cs-CZ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>
              <a:buNone/>
            </a:pPr>
            <a:r>
              <a:rPr lang="cs-CZ" sz="4400" b="1" dirty="0" smtClean="0">
                <a:solidFill>
                  <a:schemeClr val="accent5"/>
                </a:solidFill>
              </a:rPr>
              <a:t>He </a:t>
            </a:r>
            <a:r>
              <a:rPr lang="cs-CZ" sz="4400" b="1" dirty="0" err="1" smtClean="0">
                <a:solidFill>
                  <a:srgbClr val="0070C0"/>
                </a:solidFill>
              </a:rPr>
              <a:t>is</a:t>
            </a:r>
            <a:r>
              <a:rPr lang="cs-CZ" sz="4400" b="1" dirty="0" smtClean="0">
                <a:solidFill>
                  <a:schemeClr val="accent5"/>
                </a:solidFill>
              </a:rPr>
              <a:t> </a:t>
            </a:r>
            <a:r>
              <a:rPr lang="cs-CZ" sz="4400" b="1" dirty="0" err="1" smtClean="0">
                <a:solidFill>
                  <a:schemeClr val="accent5"/>
                </a:solidFill>
              </a:rPr>
              <a:t>going</a:t>
            </a:r>
            <a:r>
              <a:rPr lang="cs-CZ" sz="4400" b="1" dirty="0" smtClean="0">
                <a:solidFill>
                  <a:schemeClr val="accent5"/>
                </a:solidFill>
              </a:rPr>
              <a:t> to </a:t>
            </a:r>
            <a:r>
              <a:rPr lang="cs-CZ" sz="4400" b="1" dirty="0" err="1" smtClean="0">
                <a:solidFill>
                  <a:schemeClr val="accent5"/>
                </a:solidFill>
              </a:rPr>
              <a:t>wash</a:t>
            </a:r>
            <a:r>
              <a:rPr lang="cs-CZ" sz="4400" b="1" dirty="0" smtClean="0">
                <a:solidFill>
                  <a:schemeClr val="accent5"/>
                </a:solidFill>
              </a:rPr>
              <a:t> up. </a:t>
            </a:r>
          </a:p>
          <a:p>
            <a:pPr marL="0" indent="0">
              <a:buNone/>
            </a:pPr>
            <a:endParaRPr lang="cs-CZ" sz="4400" b="1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1"/>
                </a:solidFill>
              </a:rPr>
              <a:t>Přidáme „</a:t>
            </a:r>
            <a:r>
              <a:rPr lang="cs-CZ" sz="2000" dirty="0" smtClean="0">
                <a:solidFill>
                  <a:srgbClr val="0070C0"/>
                </a:solidFill>
              </a:rPr>
              <a:t>not</a:t>
            </a:r>
            <a:r>
              <a:rPr lang="cs-CZ" sz="2000" dirty="0" smtClean="0">
                <a:solidFill>
                  <a:schemeClr val="accent1"/>
                </a:solidFill>
              </a:rPr>
              <a:t>“ za „</a:t>
            </a:r>
            <a:r>
              <a:rPr lang="cs-CZ" sz="2000" dirty="0" err="1" smtClean="0">
                <a:solidFill>
                  <a:srgbClr val="0070C0"/>
                </a:solidFill>
              </a:rPr>
              <a:t>be</a:t>
            </a:r>
            <a:r>
              <a:rPr lang="cs-CZ" sz="2000" dirty="0" smtClean="0">
                <a:solidFill>
                  <a:schemeClr val="accent1"/>
                </a:solidFill>
              </a:rPr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400" b="1" dirty="0" smtClean="0">
                <a:solidFill>
                  <a:schemeClr val="accent5"/>
                </a:solidFill>
              </a:rPr>
              <a:t>He </a:t>
            </a:r>
            <a:r>
              <a:rPr lang="cs-CZ" sz="4400" b="1" dirty="0" err="1" smtClean="0">
                <a:solidFill>
                  <a:srgbClr val="0070C0"/>
                </a:solidFill>
              </a:rPr>
              <a:t>is</a:t>
            </a:r>
            <a:r>
              <a:rPr lang="cs-CZ" sz="4400" b="1" dirty="0" smtClean="0">
                <a:solidFill>
                  <a:schemeClr val="accent5"/>
                </a:solidFill>
              </a:rPr>
              <a:t> </a:t>
            </a:r>
            <a:r>
              <a:rPr lang="cs-CZ" sz="4400" b="1" dirty="0" smtClean="0">
                <a:solidFill>
                  <a:srgbClr val="0070C0"/>
                </a:solidFill>
              </a:rPr>
              <a:t>not</a:t>
            </a:r>
            <a:r>
              <a:rPr lang="cs-CZ" sz="4400" b="1" dirty="0" smtClean="0">
                <a:solidFill>
                  <a:schemeClr val="accent5"/>
                </a:solidFill>
              </a:rPr>
              <a:t> </a:t>
            </a:r>
            <a:r>
              <a:rPr lang="cs-CZ" sz="4400" b="1" dirty="0" err="1" smtClean="0">
                <a:solidFill>
                  <a:schemeClr val="accent5"/>
                </a:solidFill>
              </a:rPr>
              <a:t>going</a:t>
            </a:r>
            <a:r>
              <a:rPr lang="cs-CZ" sz="4400" b="1" dirty="0" smtClean="0">
                <a:solidFill>
                  <a:schemeClr val="accent5"/>
                </a:solidFill>
              </a:rPr>
              <a:t> to </a:t>
            </a:r>
            <a:r>
              <a:rPr lang="cs-CZ" sz="4400" b="1" dirty="0" err="1" smtClean="0">
                <a:solidFill>
                  <a:schemeClr val="accent5"/>
                </a:solidFill>
              </a:rPr>
              <a:t>wash</a:t>
            </a:r>
            <a:r>
              <a:rPr lang="cs-CZ" sz="4400" b="1" dirty="0" smtClean="0">
                <a:solidFill>
                  <a:schemeClr val="accent5"/>
                </a:solidFill>
              </a:rPr>
              <a:t> up</a:t>
            </a:r>
            <a:r>
              <a:rPr lang="cs-CZ" dirty="0" smtClean="0"/>
              <a:t>.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nahoru 3"/>
          <p:cNvSpPr/>
          <p:nvPr/>
        </p:nvSpPr>
        <p:spPr>
          <a:xfrm rot="20370950">
            <a:off x="1959429" y="2873828"/>
            <a:ext cx="339634" cy="8360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 rot="20431428">
            <a:off x="2394825" y="4070822"/>
            <a:ext cx="340205" cy="787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655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Budeme se dívat na TV.</a:t>
            </a:r>
            <a:endParaRPr lang="cs-C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buAutoNum type="alphaUcParenR"/>
            </a:pP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We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are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watch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TV.</a:t>
            </a:r>
          </a:p>
          <a:p>
            <a:pPr>
              <a:buAutoNum type="alphaUcParenR"/>
            </a:pP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AutoNum type="alphaUcParenR"/>
            </a:pP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We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are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watch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TV.</a:t>
            </a:r>
          </a:p>
          <a:p>
            <a:pPr>
              <a:buAutoNum type="alphaUcParenR"/>
            </a:pPr>
            <a:endParaRPr lang="cs-CZ" dirty="0"/>
          </a:p>
          <a:p>
            <a:pPr>
              <a:buAutoNum type="alphaU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0771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Pojedu do školy.</a:t>
            </a:r>
            <a:endParaRPr lang="cs-C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I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am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school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I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am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to go to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school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73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accent2">
                    <a:lumMod val="75000"/>
                  </a:schemeClr>
                </a:solidFill>
              </a:rPr>
              <a:t>Bude pršet.</a:t>
            </a:r>
            <a:endParaRPr lang="cs-CZ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It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rain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It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raining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622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Budou dělat úkoly.</a:t>
            </a:r>
            <a:endParaRPr lang="cs-C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4000" b="1" dirty="0" err="1" smtClean="0">
                <a:solidFill>
                  <a:schemeClr val="accent5">
                    <a:lumMod val="50000"/>
                  </a:schemeClr>
                </a:solidFill>
              </a:rPr>
              <a:t>They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 are </a:t>
            </a:r>
            <a:r>
              <a:rPr lang="cs-CZ" sz="4000" b="1" dirty="0" err="1" smtClean="0">
                <a:solidFill>
                  <a:schemeClr val="accent5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 do </a:t>
            </a:r>
            <a:r>
              <a:rPr lang="cs-CZ" sz="4000" b="1" dirty="0" err="1" smtClean="0">
                <a:solidFill>
                  <a:schemeClr val="accent5">
                    <a:lumMod val="50000"/>
                  </a:schemeClr>
                </a:solidFill>
              </a:rPr>
              <a:t>homework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4000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4000" b="1" dirty="0" err="1" smtClean="0">
                <a:solidFill>
                  <a:schemeClr val="accent5">
                    <a:lumMod val="50000"/>
                  </a:schemeClr>
                </a:solidFill>
              </a:rPr>
              <a:t>They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 are </a:t>
            </a:r>
            <a:r>
              <a:rPr lang="cs-CZ" sz="4000" b="1" dirty="0" err="1" smtClean="0">
                <a:solidFill>
                  <a:schemeClr val="accent5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 to do </a:t>
            </a:r>
            <a:r>
              <a:rPr lang="cs-CZ" sz="4000" b="1" dirty="0" err="1" smtClean="0">
                <a:solidFill>
                  <a:schemeClr val="accent5">
                    <a:lumMod val="50000"/>
                  </a:schemeClr>
                </a:solidFill>
              </a:rPr>
              <a:t>homework</a:t>
            </a:r>
            <a:r>
              <a:rPr lang="cs-CZ" sz="40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cs-CZ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57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err="1" smtClean="0">
                <a:solidFill>
                  <a:schemeClr val="accent2">
                    <a:lumMod val="50000"/>
                  </a:schemeClr>
                </a:solidFill>
              </a:rPr>
              <a:t>Sue</a:t>
            </a:r>
            <a:r>
              <a:rPr lang="cs-CZ" sz="5400" b="1" dirty="0" smtClean="0">
                <a:solidFill>
                  <a:schemeClr val="accent2">
                    <a:lumMod val="50000"/>
                  </a:schemeClr>
                </a:solidFill>
              </a:rPr>
              <a:t> bude krmit kočku.</a:t>
            </a:r>
            <a:endParaRPr lang="cs-CZ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lphaUcPeriod"/>
            </a:pP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Sue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feed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cat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lphaUcPeriod"/>
            </a:pP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lphaUcPeriod"/>
            </a:pP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Sue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feed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000" b="1" dirty="0" err="1" smtClean="0">
                <a:solidFill>
                  <a:schemeClr val="accent4">
                    <a:lumMod val="50000"/>
                  </a:schemeClr>
                </a:solidFill>
              </a:rPr>
              <a:t>cat</a:t>
            </a:r>
            <a:r>
              <a:rPr lang="cs-CZ" sz="4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407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err="1" smtClean="0">
                <a:solidFill>
                  <a:schemeClr val="accent4">
                    <a:lumMod val="75000"/>
                  </a:schemeClr>
                </a:solidFill>
              </a:rPr>
              <a:t>Be</a:t>
            </a:r>
            <a:r>
              <a:rPr lang="cs-CZ" sz="5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5400" b="1" dirty="0" err="1" smtClean="0">
                <a:solidFill>
                  <a:schemeClr val="accent4">
                    <a:lumMod val="75000"/>
                  </a:schemeClr>
                </a:solidFill>
              </a:rPr>
              <a:t>going</a:t>
            </a:r>
            <a:r>
              <a:rPr lang="cs-CZ" sz="5400" b="1" dirty="0" smtClean="0">
                <a:solidFill>
                  <a:schemeClr val="accent4">
                    <a:lumMod val="75000"/>
                  </a:schemeClr>
                </a:solidFill>
              </a:rPr>
              <a:t> to</a:t>
            </a:r>
            <a:endParaRPr lang="cs-CZ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</a:rPr>
              <a:t>Používá se pro vyjádření blízké budoucnosti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</a:rPr>
              <a:t>Vyjadřuje plánovanou budoucnost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</a:rPr>
              <a:t>Náš záměr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</a:rPr>
              <a:t>Co se chystáme udělat</a:t>
            </a:r>
            <a:endParaRPr lang="cs-CZ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" name="Obrázek 1" descr="סימן קריאה - ויקימילו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602" y="3750345"/>
            <a:ext cx="1527050" cy="1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9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accent2">
                    <a:lumMod val="75000"/>
                  </a:schemeClr>
                </a:solidFill>
              </a:rPr>
              <a:t>Tvoří se:</a:t>
            </a:r>
            <a:endParaRPr lang="cs-CZ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Pracujeme vždy se slovesem BE</a:t>
            </a:r>
          </a:p>
          <a:p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Sloveso, které je za touto vazbou, je vždy v ZÁKLADNÍM TVARU</a:t>
            </a: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09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4800" b="1" dirty="0" err="1" smtClean="0">
                <a:solidFill>
                  <a:schemeClr val="accent4">
                    <a:lumMod val="75000"/>
                  </a:schemeClr>
                </a:solidFill>
              </a:rPr>
              <a:t>For</a:t>
            </a:r>
            <a:r>
              <a:rPr lang="cs-CZ" sz="48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4800" b="1" dirty="0" err="1" smtClean="0">
                <a:solidFill>
                  <a:schemeClr val="accent4">
                    <a:lumMod val="75000"/>
                  </a:schemeClr>
                </a:solidFill>
              </a:rPr>
              <a:t>example</a:t>
            </a:r>
            <a:r>
              <a:rPr lang="cs-CZ" sz="4800" b="1" dirty="0" smtClean="0">
                <a:solidFill>
                  <a:schemeClr val="accent4">
                    <a:lumMod val="75000"/>
                  </a:schemeClr>
                </a:solidFill>
              </a:rPr>
              <a:t> (např.):</a:t>
            </a:r>
            <a:endParaRPr lang="cs-CZ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On bude hrát hry.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He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going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to play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games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My budeme hrát hry.</a:t>
            </a:r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We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ARE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going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to play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games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Obrázek 9" descr="File:Toicon-icon-fandom-game.svg - Wikimedia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597" y="4020094"/>
            <a:ext cx="1589483" cy="1589483"/>
          </a:xfrm>
          <a:prstGeom prst="rect">
            <a:avLst/>
          </a:prstGeom>
        </p:spPr>
      </p:pic>
      <p:pic>
        <p:nvPicPr>
          <p:cNvPr id="11" name="Obrázek 10" descr="mdonovan | Goochland County Schools Blogs | P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083" y="4257098"/>
            <a:ext cx="1762960" cy="111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19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4">
                    <a:lumMod val="75000"/>
                  </a:schemeClr>
                </a:solidFill>
              </a:rPr>
              <a:t>„Budeme doma.“ – pozor na chyby!</a:t>
            </a: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rabicParenR"/>
            </a:pPr>
            <a:r>
              <a:rPr lang="cs-CZ" sz="4400" b="1" dirty="0" err="1" smtClean="0">
                <a:solidFill>
                  <a:schemeClr val="accent5">
                    <a:lumMod val="75000"/>
                  </a:schemeClr>
                </a:solidFill>
              </a:rPr>
              <a:t>We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rgbClr val="FF0000"/>
                </a:solidFill>
              </a:rPr>
              <a:t>be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5">
                    <a:lumMod val="75000"/>
                  </a:schemeClr>
                </a:solidFill>
              </a:rPr>
              <a:t>going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 to</a:t>
            </a:r>
            <a:r>
              <a:rPr lang="cs-CZ" sz="4400" b="1" dirty="0" smtClean="0">
                <a:solidFill>
                  <a:srgbClr val="FF0000"/>
                </a:solidFill>
              </a:rPr>
              <a:t>_ </a:t>
            </a:r>
            <a:r>
              <a:rPr lang="cs-CZ" sz="4400" b="1" dirty="0" err="1" smtClean="0">
                <a:solidFill>
                  <a:schemeClr val="accent5">
                    <a:lumMod val="75000"/>
                  </a:schemeClr>
                </a:solidFill>
              </a:rPr>
              <a:t>at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5">
                    <a:lumMod val="75000"/>
                  </a:schemeClr>
                </a:solidFill>
              </a:rPr>
              <a:t>home</a:t>
            </a:r>
            <a:r>
              <a:rPr lang="cs-CZ" sz="4400" b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cs-CZ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rabicParenR"/>
            </a:pP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Be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 – chyba – sloveso má tvar „</a:t>
            </a: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we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 are“</a:t>
            </a:r>
          </a:p>
          <a:p>
            <a:pPr>
              <a:buFont typeface="+mj-lt"/>
              <a:buAutoNum type="arabicParenR"/>
            </a:pPr>
            <a:endParaRPr lang="cs-CZ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+mj-lt"/>
              <a:buAutoNum type="arabicParenR"/>
            </a:pP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Za vazbou „</a:t>
            </a: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be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going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 to“ musí být vždy sloveso v základním tvaru. V této větě není.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" name="Obrázek 9" descr="Red Cross Mark PNG Transparent Images | PNG All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439" y="3788062"/>
            <a:ext cx="1398058" cy="139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8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cs-CZ" b="1" dirty="0" smtClean="0">
                <a:solidFill>
                  <a:schemeClr val="accent4">
                    <a:lumMod val="75000"/>
                  </a:schemeClr>
                </a:solidFill>
              </a:rPr>
              <a:t>„Budeme doma.“ – pozor na chyby!</a:t>
            </a:r>
            <a:endParaRPr lang="cs-CZ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2) </a:t>
            </a:r>
            <a:r>
              <a:rPr lang="cs-CZ" sz="3600" b="1" dirty="0" err="1" smtClean="0">
                <a:solidFill>
                  <a:schemeClr val="accent4">
                    <a:lumMod val="75000"/>
                  </a:schemeClr>
                </a:solidFill>
              </a:rPr>
              <a:t>We</a:t>
            </a: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600" b="1" dirty="0" smtClean="0">
                <a:solidFill>
                  <a:srgbClr val="FF0000"/>
                </a:solidFill>
              </a:rPr>
              <a:t>_</a:t>
            </a: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600" b="1" dirty="0" err="1" smtClean="0">
                <a:solidFill>
                  <a:schemeClr val="accent4">
                    <a:lumMod val="75000"/>
                  </a:schemeClr>
                </a:solidFill>
              </a:rPr>
              <a:t>going</a:t>
            </a: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 to </a:t>
            </a:r>
            <a:r>
              <a:rPr lang="cs-CZ" sz="3600" b="1" dirty="0" smtClean="0">
                <a:solidFill>
                  <a:srgbClr val="FF0000"/>
                </a:solidFill>
              </a:rPr>
              <a:t>are</a:t>
            </a: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600" b="1" dirty="0" err="1" smtClean="0">
                <a:solidFill>
                  <a:schemeClr val="accent4">
                    <a:lumMod val="75000"/>
                  </a:schemeClr>
                </a:solidFill>
              </a:rPr>
              <a:t>at</a:t>
            </a: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sz="3600" b="1" dirty="0" err="1" smtClean="0">
                <a:solidFill>
                  <a:schemeClr val="accent4">
                    <a:lumMod val="75000"/>
                  </a:schemeClr>
                </a:solidFill>
              </a:rPr>
              <a:t>home</a:t>
            </a:r>
            <a:r>
              <a:rPr lang="cs-CZ" sz="36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+mj-lt"/>
              <a:buAutoNum type="arabicParenR"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Chybí sloveso „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be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“ přímo ve vazbě. Sloveso „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be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“ musíme přizpůsobit osobě. – 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We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= ARE</a:t>
            </a:r>
          </a:p>
          <a:p>
            <a:pPr>
              <a:buFont typeface="+mj-lt"/>
              <a:buAutoNum type="arabicParenR"/>
            </a:pPr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+mj-lt"/>
              <a:buAutoNum type="arabicParenR"/>
            </a:pP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Za vazbou „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be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5">
                    <a:lumMod val="50000"/>
                  </a:schemeClr>
                </a:solidFill>
              </a:rPr>
              <a:t>going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to“ musí být vždy základní tvar slovesa. </a:t>
            </a:r>
            <a:r>
              <a:rPr lang="cs-CZ" sz="2400" b="1" dirty="0" smtClean="0">
                <a:solidFill>
                  <a:srgbClr val="FF0000"/>
                </a:solidFill>
              </a:rPr>
              <a:t>ARE</a:t>
            </a:r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</a:rPr>
              <a:t> není zákl. tvar!</a:t>
            </a:r>
            <a:endParaRPr lang="cs-CZ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Obrázek 4" descr="Red Cross Mark PNG Transparent Images | PNG All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348" y="3510643"/>
            <a:ext cx="1808798" cy="206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2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600" b="1" dirty="0" err="1" smtClean="0">
                <a:solidFill>
                  <a:schemeClr val="accent2">
                    <a:lumMod val="75000"/>
                  </a:schemeClr>
                </a:solidFill>
              </a:rPr>
              <a:t>What</a:t>
            </a:r>
            <a:r>
              <a:rPr lang="cs-CZ" sz="6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6600" b="1" dirty="0" err="1" smtClean="0">
                <a:solidFill>
                  <a:schemeClr val="accent2">
                    <a:lumMod val="75000"/>
                  </a:schemeClr>
                </a:solidFill>
              </a:rPr>
              <a:t>is</a:t>
            </a:r>
            <a:r>
              <a:rPr lang="cs-CZ" sz="6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6600" b="1" dirty="0" err="1" smtClean="0">
                <a:solidFill>
                  <a:schemeClr val="accent2">
                    <a:lumMod val="75000"/>
                  </a:schemeClr>
                </a:solidFill>
              </a:rPr>
              <a:t>correct</a:t>
            </a:r>
            <a:r>
              <a:rPr lang="cs-CZ" sz="6600" b="1" dirty="0" smtClean="0">
                <a:solidFill>
                  <a:schemeClr val="accent2">
                    <a:lumMod val="75000"/>
                  </a:schemeClr>
                </a:solidFill>
              </a:rPr>
              <a:t>?????</a:t>
            </a:r>
            <a:endParaRPr lang="cs-CZ" sz="6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 err="1" smtClean="0">
                <a:solidFill>
                  <a:schemeClr val="accent5">
                    <a:lumMod val="75000"/>
                  </a:schemeClr>
                </a:solidFill>
              </a:rPr>
              <a:t>We</a:t>
            </a:r>
            <a:r>
              <a:rPr lang="cs-CZ" sz="3600" b="1" dirty="0" smtClean="0">
                <a:solidFill>
                  <a:schemeClr val="accent5">
                    <a:lumMod val="75000"/>
                  </a:schemeClr>
                </a:solidFill>
              </a:rPr>
              <a:t> ……… </a:t>
            </a:r>
            <a:r>
              <a:rPr lang="cs-CZ" sz="3600" b="1" dirty="0" err="1" smtClean="0">
                <a:solidFill>
                  <a:schemeClr val="accent5">
                    <a:lumMod val="75000"/>
                  </a:schemeClr>
                </a:solidFill>
              </a:rPr>
              <a:t>going</a:t>
            </a:r>
            <a:r>
              <a:rPr lang="cs-CZ" sz="3600" b="1" dirty="0" smtClean="0">
                <a:solidFill>
                  <a:schemeClr val="accent5">
                    <a:lumMod val="75000"/>
                  </a:schemeClr>
                </a:solidFill>
              </a:rPr>
              <a:t> to ……… </a:t>
            </a:r>
            <a:r>
              <a:rPr lang="cs-CZ" sz="3600" b="1" dirty="0" err="1" smtClean="0">
                <a:solidFill>
                  <a:schemeClr val="accent5">
                    <a:lumMod val="75000"/>
                  </a:schemeClr>
                </a:solidFill>
              </a:rPr>
              <a:t>at</a:t>
            </a:r>
            <a:r>
              <a:rPr lang="cs-CZ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3600" b="1" dirty="0" err="1" smtClean="0">
                <a:solidFill>
                  <a:schemeClr val="accent5">
                    <a:lumMod val="75000"/>
                  </a:schemeClr>
                </a:solidFill>
              </a:rPr>
              <a:t>home</a:t>
            </a:r>
            <a:r>
              <a:rPr lang="cs-CZ" sz="3600" b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cs-CZ" sz="36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600" b="1" dirty="0" smtClean="0">
                <a:solidFill>
                  <a:schemeClr val="accent5">
                    <a:lumMod val="75000"/>
                  </a:schemeClr>
                </a:solidFill>
              </a:rPr>
              <a:t>       ARE                  BE</a:t>
            </a:r>
          </a:p>
          <a:p>
            <a:pPr marL="0" indent="0">
              <a:buNone/>
            </a:pPr>
            <a:endParaRPr lang="cs-CZ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Šipka nahoru 5"/>
          <p:cNvSpPr/>
          <p:nvPr/>
        </p:nvSpPr>
        <p:spPr>
          <a:xfrm>
            <a:off x="1828800" y="2939144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nahoru 6"/>
          <p:cNvSpPr/>
          <p:nvPr/>
        </p:nvSpPr>
        <p:spPr>
          <a:xfrm>
            <a:off x="4975668" y="2939144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Check Mark Tick · Free vector graphic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417" y="3743053"/>
            <a:ext cx="2189346" cy="214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900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accent4">
                    <a:lumMod val="75000"/>
                  </a:schemeClr>
                </a:solidFill>
              </a:rPr>
              <a:t>QUESTION - OTÁZKA</a:t>
            </a:r>
            <a:endParaRPr lang="cs-CZ" sz="6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Opět pracujeme se slovesem „BE“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Přehodíme sloveso „</a:t>
            </a:r>
            <a:r>
              <a:rPr lang="cs-CZ" sz="3600" b="1" dirty="0" err="1" smtClean="0">
                <a:solidFill>
                  <a:schemeClr val="accent2">
                    <a:lumMod val="75000"/>
                  </a:schemeClr>
                </a:solidFill>
              </a:rPr>
              <a:t>be</a:t>
            </a:r>
            <a:r>
              <a:rPr lang="cs-CZ" sz="3600" b="1" dirty="0" smtClean="0">
                <a:solidFill>
                  <a:schemeClr val="accent2">
                    <a:lumMod val="75000"/>
                  </a:schemeClr>
                </a:solidFill>
              </a:rPr>
              <a:t>“ s podmětem</a:t>
            </a:r>
            <a:endParaRPr lang="cs-CZ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" name="Obrázek 1" descr="Philosophy of Thought &amp; Logic -2013 - The Collaborator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08" y="3755780"/>
            <a:ext cx="1347859" cy="186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78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600" b="1" dirty="0" err="1" smtClean="0">
                <a:solidFill>
                  <a:srgbClr val="002060"/>
                </a:solidFill>
              </a:rPr>
              <a:t>Question</a:t>
            </a:r>
            <a:r>
              <a:rPr lang="cs-CZ" sz="6600" b="1" dirty="0" smtClean="0">
                <a:solidFill>
                  <a:srgbClr val="002060"/>
                </a:solidFill>
              </a:rPr>
              <a:t> - </a:t>
            </a:r>
            <a:r>
              <a:rPr lang="cs-CZ" sz="6600" b="1" dirty="0" err="1" smtClean="0">
                <a:solidFill>
                  <a:srgbClr val="002060"/>
                </a:solidFill>
              </a:rPr>
              <a:t>example</a:t>
            </a:r>
            <a:endParaRPr lang="cs-CZ" sz="66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>
              <a:buNone/>
            </a:pPr>
            <a:r>
              <a:rPr lang="cs-CZ" sz="4400" b="1" dirty="0" err="1" smtClean="0">
                <a:solidFill>
                  <a:schemeClr val="accent4">
                    <a:lumMod val="50000"/>
                  </a:schemeClr>
                </a:solidFill>
              </a:rPr>
              <a:t>She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rgbClr val="FF0000"/>
                </a:solidFill>
              </a:rPr>
              <a:t>is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400" b="1" dirty="0" err="1" smtClean="0">
                <a:solidFill>
                  <a:schemeClr val="accent4">
                    <a:lumMod val="50000"/>
                  </a:schemeClr>
                </a:solidFill>
              </a:rPr>
              <a:t>sing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accent2"/>
                </a:solidFill>
              </a:rPr>
              <a:t>Přehodíme „</a:t>
            </a:r>
            <a:r>
              <a:rPr lang="cs-CZ" sz="2000" dirty="0" err="1" smtClean="0">
                <a:solidFill>
                  <a:srgbClr val="FF0000"/>
                </a:solidFill>
              </a:rPr>
              <a:t>be</a:t>
            </a:r>
            <a:r>
              <a:rPr lang="cs-CZ" sz="2000" dirty="0" smtClean="0">
                <a:solidFill>
                  <a:schemeClr val="accent2"/>
                </a:solidFill>
              </a:rPr>
              <a:t>“ s podmětem „</a:t>
            </a:r>
            <a:r>
              <a:rPr lang="cs-CZ" sz="2000" dirty="0" err="1" smtClean="0">
                <a:solidFill>
                  <a:srgbClr val="FF0000"/>
                </a:solidFill>
              </a:rPr>
              <a:t>she</a:t>
            </a:r>
            <a:r>
              <a:rPr lang="cs-CZ" sz="2000" dirty="0" smtClean="0">
                <a:solidFill>
                  <a:schemeClr val="accent2"/>
                </a:solidFill>
              </a:rPr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400" b="1" dirty="0" err="1" smtClean="0">
                <a:solidFill>
                  <a:srgbClr val="FF0000"/>
                </a:solidFill>
              </a:rPr>
              <a:t>Is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4">
                    <a:lumMod val="50000"/>
                  </a:schemeClr>
                </a:solidFill>
              </a:rPr>
              <a:t>she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4">
                    <a:lumMod val="50000"/>
                  </a:schemeClr>
                </a:solidFill>
              </a:rPr>
              <a:t>going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 to </a:t>
            </a:r>
            <a:r>
              <a:rPr lang="cs-CZ" sz="4400" b="1" dirty="0" err="1" smtClean="0">
                <a:solidFill>
                  <a:schemeClr val="accent4">
                    <a:lumMod val="50000"/>
                  </a:schemeClr>
                </a:solidFill>
              </a:rPr>
              <a:t>sing</a:t>
            </a:r>
            <a:r>
              <a:rPr lang="cs-CZ" sz="4400" b="1" dirty="0" smtClean="0">
                <a:solidFill>
                  <a:schemeClr val="accent4">
                    <a:lumMod val="50000"/>
                  </a:schemeClr>
                </a:solidFill>
              </a:rPr>
              <a:t>???</a:t>
            </a:r>
            <a:endParaRPr lang="cs-CZ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Šipka nahoru 3"/>
          <p:cNvSpPr/>
          <p:nvPr/>
        </p:nvSpPr>
        <p:spPr>
          <a:xfrm rot="2096658">
            <a:off x="1644768" y="2901111"/>
            <a:ext cx="322978" cy="7657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 rot="1762842">
            <a:off x="994396" y="3960086"/>
            <a:ext cx="326570" cy="6303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 descr="Preparing for an ABRSM Singing Exam – A New Blog Post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755" y="2736300"/>
            <a:ext cx="1833299" cy="236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62090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381</Words>
  <Application>Microsoft Office PowerPoint</Application>
  <PresentationFormat>Širokoúhlá obrazovka</PresentationFormat>
  <Paragraphs>70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Fazeta</vt:lpstr>
      <vt:lpstr>Be going to</vt:lpstr>
      <vt:lpstr>Be going to</vt:lpstr>
      <vt:lpstr>Tvoří se:</vt:lpstr>
      <vt:lpstr>For example (např.):</vt:lpstr>
      <vt:lpstr>„Budeme doma.“ – pozor na chyby!</vt:lpstr>
      <vt:lpstr>„Budeme doma.“ – pozor na chyby!</vt:lpstr>
      <vt:lpstr>What is correct?????</vt:lpstr>
      <vt:lpstr>QUESTION - OTÁZKA</vt:lpstr>
      <vt:lpstr>Question - example</vt:lpstr>
      <vt:lpstr>Negation - zápor</vt:lpstr>
      <vt:lpstr>Negation (zápor) - example</vt:lpstr>
      <vt:lpstr>Budeme se dívat na TV.</vt:lpstr>
      <vt:lpstr>Pojedu do školy.</vt:lpstr>
      <vt:lpstr>Bude pršet.</vt:lpstr>
      <vt:lpstr>Budou dělat úkoly.</vt:lpstr>
      <vt:lpstr>Sue bude krmit kočku.</vt:lpstr>
    </vt:vector>
  </TitlesOfParts>
  <Company>Zakladni skola Dobra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going to</dc:title>
  <dc:creator>Renáta Tvrdá</dc:creator>
  <cp:lastModifiedBy>Renáta Tvrdá</cp:lastModifiedBy>
  <cp:revision>55</cp:revision>
  <dcterms:created xsi:type="dcterms:W3CDTF">2020-06-02T17:44:55Z</dcterms:created>
  <dcterms:modified xsi:type="dcterms:W3CDTF">2020-06-02T19:35:32Z</dcterms:modified>
</cp:coreProperties>
</file>