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6249B7F-7BCE-47CA-A9A6-E4C6EA2530F2}" type="datetimeFigureOut">
              <a:rPr lang="cs-CZ" smtClean="0"/>
              <a:t>26.4.2020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ovací čár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ovací čár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a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a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a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17FAA8B1-2E97-484D-8EB4-45865DA41786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49B7F-7BCE-47CA-A9A6-E4C6EA2530F2}" type="datetimeFigureOut">
              <a:rPr lang="cs-CZ" smtClean="0"/>
              <a:t>26.4.2020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AA8B1-2E97-484D-8EB4-45865DA4178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49B7F-7BCE-47CA-A9A6-E4C6EA2530F2}" type="datetimeFigureOut">
              <a:rPr lang="cs-CZ" smtClean="0"/>
              <a:t>26.4.2020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AA8B1-2E97-484D-8EB4-45865DA4178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6249B7F-7BCE-47CA-A9A6-E4C6EA2530F2}" type="datetimeFigureOut">
              <a:rPr lang="cs-CZ" smtClean="0"/>
              <a:t>26.4.2020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7FAA8B1-2E97-484D-8EB4-45865DA41786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6249B7F-7BCE-47CA-A9A6-E4C6EA2530F2}" type="datetimeFigureOut">
              <a:rPr lang="cs-CZ" smtClean="0"/>
              <a:t>26.4.2020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ovací čár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ovací čár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a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a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a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ovací čára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17FAA8B1-2E97-484D-8EB4-45865DA41786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49B7F-7BCE-47CA-A9A6-E4C6EA2530F2}" type="datetimeFigureOut">
              <a:rPr lang="cs-CZ" smtClean="0"/>
              <a:t>26.4.2020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AA8B1-2E97-484D-8EB4-45865DA41786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49B7F-7BCE-47CA-A9A6-E4C6EA2530F2}" type="datetimeFigureOut">
              <a:rPr lang="cs-CZ" smtClean="0"/>
              <a:t>26.4.2020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AA8B1-2E97-484D-8EB4-45865DA41786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6249B7F-7BCE-47CA-A9A6-E4C6EA2530F2}" type="datetimeFigureOut">
              <a:rPr lang="cs-CZ" smtClean="0"/>
              <a:t>26.4.2020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7FAA8B1-2E97-484D-8EB4-45865DA41786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49B7F-7BCE-47CA-A9A6-E4C6EA2530F2}" type="datetimeFigureOut">
              <a:rPr lang="cs-CZ" smtClean="0"/>
              <a:t>26.4.2020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AA8B1-2E97-484D-8EB4-45865DA4178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6249B7F-7BCE-47CA-A9A6-E4C6EA2530F2}" type="datetimeFigureOut">
              <a:rPr lang="cs-CZ" smtClean="0"/>
              <a:t>26.4.2020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7FAA8B1-2E97-484D-8EB4-45865DA41786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ovací čár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ovací čár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6249B7F-7BCE-47CA-A9A6-E4C6EA2530F2}" type="datetimeFigureOut">
              <a:rPr lang="cs-CZ" smtClean="0"/>
              <a:t>26.4.2020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7FAA8B1-2E97-484D-8EB4-45865DA41786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6249B7F-7BCE-47CA-A9A6-E4C6EA2530F2}" type="datetimeFigureOut">
              <a:rPr lang="cs-CZ" smtClean="0"/>
              <a:t>26.4.2020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7FAA8B1-2E97-484D-8EB4-45865DA41786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Hydrangea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42910" y="35716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cs-CZ" sz="60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Věta hlavní, vedlejší</a:t>
            </a:r>
            <a:r>
              <a:rPr lang="cs-CZ" dirty="0" smtClean="0"/>
              <a:t>	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715140" y="1643050"/>
            <a:ext cx="2428860" cy="1571636"/>
          </a:xfrm>
        </p:spPr>
        <p:txBody>
          <a:bodyPr/>
          <a:lstStyle/>
          <a:p>
            <a:r>
              <a:rPr lang="cs-CZ" dirty="0" smtClean="0"/>
              <a:t>Procvičování</a:t>
            </a:r>
          </a:p>
          <a:p>
            <a:r>
              <a:rPr lang="cs-CZ" dirty="0" smtClean="0"/>
              <a:t>6. ročník</a:t>
            </a:r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500034" y="6143644"/>
            <a:ext cx="81439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Hortenzie je rostlina, která rozzáří každou zahradu</a:t>
            </a:r>
            <a:r>
              <a:rPr lang="cs-CZ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.</a:t>
            </a:r>
            <a:endParaRPr lang="cs-CZ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500034" y="5786454"/>
            <a:ext cx="30003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HV</a:t>
            </a:r>
            <a:endParaRPr lang="cs-CZ" sz="2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3714744" y="5857892"/>
            <a:ext cx="40005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b="1" cap="all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VV</a:t>
            </a:r>
            <a:endParaRPr lang="cs-CZ" sz="2400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600" dirty="0" smtClean="0"/>
              <a:t>Urči větu hlavní (VH) a větu vedlejší (VV)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sz="2800" dirty="0" smtClean="0"/>
              <a:t>Vojta přišel, </a:t>
            </a:r>
            <a:r>
              <a:rPr lang="cs-CZ" sz="2800" dirty="0" smtClean="0">
                <a:solidFill>
                  <a:schemeClr val="bg2">
                    <a:lumMod val="25000"/>
                  </a:schemeClr>
                </a:solidFill>
              </a:rPr>
              <a:t>protože</a:t>
            </a:r>
            <a:r>
              <a:rPr lang="cs-CZ" sz="2800" dirty="0" smtClean="0"/>
              <a:t> byl zvědavý.</a:t>
            </a:r>
          </a:p>
          <a:p>
            <a:r>
              <a:rPr lang="cs-CZ" sz="2800" dirty="0" smtClean="0"/>
              <a:t>Výstava bude prodloužena, </a:t>
            </a:r>
            <a:r>
              <a:rPr lang="cs-CZ" sz="2800" dirty="0" smtClean="0">
                <a:solidFill>
                  <a:schemeClr val="bg2">
                    <a:lumMod val="25000"/>
                  </a:schemeClr>
                </a:solidFill>
              </a:rPr>
              <a:t>aby</a:t>
            </a:r>
            <a:r>
              <a:rPr lang="cs-CZ" sz="2800" dirty="0" smtClean="0"/>
              <a:t> ji zhlédli všichni zájemci.</a:t>
            </a:r>
          </a:p>
          <a:p>
            <a:r>
              <a:rPr lang="cs-CZ" sz="2800" dirty="0" smtClean="0">
                <a:solidFill>
                  <a:schemeClr val="bg2">
                    <a:lumMod val="25000"/>
                  </a:schemeClr>
                </a:solidFill>
              </a:rPr>
              <a:t>Když</a:t>
            </a:r>
            <a:r>
              <a:rPr lang="cs-CZ" sz="2800" dirty="0" smtClean="0"/>
              <a:t> se setmělo, šli jsme domů.</a:t>
            </a:r>
          </a:p>
          <a:p>
            <a:r>
              <a:rPr lang="cs-CZ" sz="2800" dirty="0" smtClean="0"/>
              <a:t>Nikdo mě neslyšel, </a:t>
            </a:r>
            <a:r>
              <a:rPr lang="cs-CZ" sz="2800" dirty="0" smtClean="0">
                <a:solidFill>
                  <a:schemeClr val="bg2">
                    <a:lumMod val="25000"/>
                  </a:schemeClr>
                </a:solidFill>
              </a:rPr>
              <a:t>ačkoli</a:t>
            </a:r>
            <a:r>
              <a:rPr lang="cs-CZ" sz="2800" dirty="0" smtClean="0"/>
              <a:t> jsem hlasitě křičela.</a:t>
            </a:r>
          </a:p>
          <a:p>
            <a:r>
              <a:rPr lang="cs-CZ" sz="2800" dirty="0" smtClean="0"/>
              <a:t>Pověst vypráví, </a:t>
            </a:r>
            <a:r>
              <a:rPr lang="cs-CZ" sz="2800" dirty="0" smtClean="0">
                <a:solidFill>
                  <a:schemeClr val="bg2">
                    <a:lumMod val="25000"/>
                  </a:schemeClr>
                </a:solidFill>
              </a:rPr>
              <a:t>že</a:t>
            </a:r>
            <a:r>
              <a:rPr lang="cs-CZ" sz="2800" dirty="0" smtClean="0"/>
              <a:t> ve věži straší.</a:t>
            </a:r>
          </a:p>
          <a:p>
            <a:r>
              <a:rPr lang="cs-CZ" sz="2800" dirty="0" smtClean="0"/>
              <a:t>V létě pojedeme na chalupu, </a:t>
            </a:r>
            <a:r>
              <a:rPr lang="cs-CZ" sz="2800" dirty="0" smtClean="0">
                <a:solidFill>
                  <a:schemeClr val="bg2">
                    <a:lumMod val="25000"/>
                  </a:schemeClr>
                </a:solidFill>
              </a:rPr>
              <a:t>kterou</a:t>
            </a:r>
            <a:r>
              <a:rPr lang="cs-CZ" sz="2800" dirty="0" smtClean="0"/>
              <a:t> jsme letos koupili.</a:t>
            </a:r>
            <a:endParaRPr lang="cs-CZ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i="1" dirty="0" smtClean="0"/>
              <a:t>podtržený </a:t>
            </a:r>
            <a:r>
              <a:rPr lang="cs-CZ" i="1" dirty="0" smtClean="0"/>
              <a:t>větný </a:t>
            </a:r>
            <a:r>
              <a:rPr lang="cs-CZ" i="1" dirty="0" smtClean="0"/>
              <a:t>člen změňte </a:t>
            </a:r>
            <a:r>
              <a:rPr lang="cs-CZ" i="1" dirty="0" smtClean="0"/>
              <a:t>na větu </a:t>
            </a:r>
            <a:r>
              <a:rPr lang="cs-CZ" i="1" dirty="0" smtClean="0"/>
              <a:t>vedlejší: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cs-CZ" i="1" dirty="0" smtClean="0"/>
          </a:p>
          <a:p>
            <a:r>
              <a:rPr lang="en-US" dirty="0" smtClean="0"/>
              <a:t>1. </a:t>
            </a:r>
            <a:r>
              <a:rPr lang="en-US" u="sng" dirty="0" smtClean="0"/>
              <a:t>Po </a:t>
            </a:r>
            <a:r>
              <a:rPr lang="en-US" u="sng" dirty="0" err="1" smtClean="0"/>
              <a:t>návratu</a:t>
            </a:r>
            <a:r>
              <a:rPr lang="en-US" u="sng" dirty="0" smtClean="0"/>
              <a:t> </a:t>
            </a:r>
            <a:r>
              <a:rPr lang="en-US" u="sng" dirty="0" err="1" smtClean="0"/>
              <a:t>dom</a:t>
            </a:r>
            <a:r>
              <a:rPr lang="it-IT" u="sng" dirty="0" smtClean="0"/>
              <a:t>ů </a:t>
            </a:r>
            <a:r>
              <a:rPr lang="it-IT" dirty="0" smtClean="0"/>
              <a:t>jsme si vyprávěli o filmu</a:t>
            </a:r>
            <a:r>
              <a:rPr lang="it-IT" dirty="0" smtClean="0"/>
              <a:t>.</a:t>
            </a:r>
            <a:endParaRPr lang="cs-CZ" dirty="0" smtClean="0"/>
          </a:p>
          <a:p>
            <a:pPr>
              <a:buNone/>
            </a:pPr>
            <a:r>
              <a:rPr lang="cs-CZ" dirty="0" smtClean="0"/>
              <a:t>	</a:t>
            </a:r>
            <a:r>
              <a:rPr lang="cs-CZ" i="1" u="sng" dirty="0" smtClean="0">
                <a:solidFill>
                  <a:schemeClr val="bg2">
                    <a:lumMod val="25000"/>
                  </a:schemeClr>
                </a:solidFill>
              </a:rPr>
              <a:t>Když jsme se vrátili domů</a:t>
            </a:r>
            <a:r>
              <a:rPr lang="cs-CZ" i="1" dirty="0" smtClean="0">
                <a:solidFill>
                  <a:schemeClr val="bg2">
                    <a:lumMod val="25000"/>
                  </a:schemeClr>
                </a:solidFill>
              </a:rPr>
              <a:t>, vyprávěli jsme si o filmu.</a:t>
            </a:r>
            <a:endParaRPr lang="it-IT" i="1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US" dirty="0" smtClean="0"/>
              <a:t>2. </a:t>
            </a:r>
            <a:r>
              <a:rPr lang="en-US" dirty="0" err="1" smtClean="0"/>
              <a:t>Radovali</a:t>
            </a:r>
            <a:r>
              <a:rPr lang="en-US" dirty="0" smtClean="0"/>
              <a:t> </a:t>
            </a:r>
            <a:r>
              <a:rPr lang="en-US" dirty="0" err="1" smtClean="0"/>
              <a:t>jsme</a:t>
            </a:r>
            <a:r>
              <a:rPr lang="en-US" dirty="0" smtClean="0"/>
              <a:t> se </a:t>
            </a:r>
            <a:r>
              <a:rPr lang="en-US" u="sng" dirty="0" smtClean="0"/>
              <a:t>z </a:t>
            </a:r>
            <a:r>
              <a:rPr lang="en-US" u="sng" dirty="0" err="1" smtClean="0"/>
              <a:t>vít</a:t>
            </a:r>
            <a:r>
              <a:rPr lang="cs-CZ" u="sng" dirty="0" err="1" smtClean="0"/>
              <a:t>ězství</a:t>
            </a:r>
            <a:r>
              <a:rPr lang="cs-CZ" u="sng" dirty="0" smtClean="0"/>
              <a:t>.</a:t>
            </a:r>
          </a:p>
          <a:p>
            <a:pPr>
              <a:buNone/>
            </a:pPr>
            <a:r>
              <a:rPr lang="cs-CZ" i="1" dirty="0" smtClean="0">
                <a:solidFill>
                  <a:schemeClr val="bg2">
                    <a:lumMod val="25000"/>
                  </a:schemeClr>
                </a:solidFill>
              </a:rPr>
              <a:t>	</a:t>
            </a:r>
            <a:r>
              <a:rPr lang="cs-CZ" i="1" dirty="0" smtClean="0">
                <a:solidFill>
                  <a:schemeClr val="bg2">
                    <a:lumMod val="25000"/>
                  </a:schemeClr>
                </a:solidFill>
              </a:rPr>
              <a:t>Radovali jsme se, </a:t>
            </a:r>
            <a:r>
              <a:rPr lang="cs-CZ" i="1" u="sng" dirty="0" smtClean="0">
                <a:solidFill>
                  <a:schemeClr val="bg2">
                    <a:lumMod val="25000"/>
                  </a:schemeClr>
                </a:solidFill>
              </a:rPr>
              <a:t>když jsme vyhráli</a:t>
            </a:r>
            <a:r>
              <a:rPr lang="cs-CZ" i="1" dirty="0" smtClean="0">
                <a:solidFill>
                  <a:schemeClr val="bg2">
                    <a:lumMod val="25000"/>
                  </a:schemeClr>
                </a:solidFill>
              </a:rPr>
              <a:t>.</a:t>
            </a:r>
            <a:endParaRPr lang="cs-CZ" i="1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pl-PL" dirty="0" smtClean="0"/>
              <a:t>3. Jirka </a:t>
            </a:r>
            <a:r>
              <a:rPr lang="pl-PL" u="sng" dirty="0" smtClean="0"/>
              <a:t>sedící na stole </a:t>
            </a:r>
            <a:r>
              <a:rPr lang="pl-PL" dirty="0" smtClean="0"/>
              <a:t>sesko</a:t>
            </a:r>
            <a:r>
              <a:rPr lang="cs-CZ" dirty="0" smtClean="0"/>
              <a:t>čil rychle dolů</a:t>
            </a:r>
            <a:r>
              <a:rPr lang="cs-CZ" dirty="0" smtClean="0"/>
              <a:t>.</a:t>
            </a:r>
            <a:endParaRPr lang="en-US" u="sng" dirty="0" smtClean="0"/>
          </a:p>
          <a:p>
            <a:r>
              <a:rPr lang="cs-CZ" dirty="0" smtClean="0"/>
              <a:t>4</a:t>
            </a:r>
            <a:r>
              <a:rPr lang="en-US" dirty="0" smtClean="0"/>
              <a:t>. </a:t>
            </a:r>
            <a:r>
              <a:rPr lang="en-US" dirty="0" smtClean="0"/>
              <a:t>Martina </a:t>
            </a:r>
            <a:r>
              <a:rPr lang="en-US" dirty="0" err="1" smtClean="0"/>
              <a:t>nám</a:t>
            </a:r>
            <a:r>
              <a:rPr lang="en-US" dirty="0" smtClean="0"/>
              <a:t> </a:t>
            </a:r>
            <a:r>
              <a:rPr lang="en-US" dirty="0" err="1" smtClean="0"/>
              <a:t>vypráv</a:t>
            </a:r>
            <a:r>
              <a:rPr lang="cs-CZ" dirty="0" err="1" smtClean="0"/>
              <a:t>ěla</a:t>
            </a:r>
            <a:r>
              <a:rPr lang="cs-CZ" dirty="0" smtClean="0"/>
              <a:t> </a:t>
            </a:r>
            <a:r>
              <a:rPr lang="cs-CZ" u="sng" dirty="0" smtClean="0"/>
              <a:t>zážitky z prázdnin.</a:t>
            </a:r>
          </a:p>
          <a:p>
            <a:r>
              <a:rPr lang="cs-CZ" dirty="0" smtClean="0"/>
              <a:t>5</a:t>
            </a:r>
            <a:r>
              <a:rPr lang="en-US" dirty="0" smtClean="0"/>
              <a:t>. </a:t>
            </a:r>
            <a:r>
              <a:rPr lang="en-US" dirty="0" smtClean="0"/>
              <a:t>P</a:t>
            </a:r>
            <a:r>
              <a:rPr lang="cs-CZ" dirty="0" err="1" smtClean="0"/>
              <a:t>řišel</a:t>
            </a:r>
            <a:r>
              <a:rPr lang="cs-CZ" dirty="0" smtClean="0"/>
              <a:t> jsem </a:t>
            </a:r>
            <a:r>
              <a:rPr lang="cs-CZ" u="sng" dirty="0" smtClean="0"/>
              <a:t>popřát ti všechno nejlepší k narozeninám.</a:t>
            </a:r>
          </a:p>
          <a:p>
            <a:r>
              <a:rPr lang="cs-CZ" dirty="0" smtClean="0"/>
              <a:t>6</a:t>
            </a:r>
            <a:r>
              <a:rPr lang="en-US" dirty="0" smtClean="0"/>
              <a:t>. </a:t>
            </a:r>
            <a:r>
              <a:rPr lang="en-US" dirty="0" err="1" smtClean="0"/>
              <a:t>Byli</a:t>
            </a:r>
            <a:r>
              <a:rPr lang="en-US" dirty="0" smtClean="0"/>
              <a:t> </a:t>
            </a:r>
            <a:r>
              <a:rPr lang="en-US" dirty="0" err="1" smtClean="0"/>
              <a:t>jsme</a:t>
            </a:r>
            <a:r>
              <a:rPr lang="en-US" dirty="0" smtClean="0"/>
              <a:t> </a:t>
            </a:r>
            <a:r>
              <a:rPr lang="en-US" dirty="0" err="1" smtClean="0"/>
              <a:t>zv</a:t>
            </a:r>
            <a:r>
              <a:rPr lang="cs-CZ" dirty="0" err="1" smtClean="0"/>
              <a:t>ědavi</a:t>
            </a:r>
            <a:r>
              <a:rPr lang="cs-CZ" dirty="0" smtClean="0"/>
              <a:t> </a:t>
            </a:r>
            <a:r>
              <a:rPr lang="cs-CZ" u="sng" dirty="0" smtClean="0"/>
              <a:t>na jeho výsledky.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Větu vedlejší nahraďte větným členem: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1. </a:t>
            </a:r>
            <a:r>
              <a:rPr lang="pl-PL" u="sng" dirty="0" smtClean="0"/>
              <a:t>Kdo vyhraje</a:t>
            </a:r>
            <a:r>
              <a:rPr lang="pl-PL" dirty="0" smtClean="0"/>
              <a:t>, dostane milion</a:t>
            </a:r>
            <a:r>
              <a:rPr lang="pl-PL" dirty="0" smtClean="0"/>
              <a:t>.</a:t>
            </a:r>
          </a:p>
          <a:p>
            <a:pPr>
              <a:buNone/>
            </a:pPr>
            <a:r>
              <a:rPr lang="pl-PL" dirty="0" smtClean="0"/>
              <a:t>	</a:t>
            </a:r>
            <a:r>
              <a:rPr lang="pl-PL" i="1" u="sng" dirty="0" smtClean="0">
                <a:solidFill>
                  <a:schemeClr val="bg2">
                    <a:lumMod val="25000"/>
                  </a:schemeClr>
                </a:solidFill>
              </a:rPr>
              <a:t>Výherce</a:t>
            </a:r>
            <a:r>
              <a:rPr lang="pl-PL" i="1" dirty="0" smtClean="0">
                <a:solidFill>
                  <a:schemeClr val="bg2">
                    <a:lumMod val="25000"/>
                  </a:schemeClr>
                </a:solidFill>
              </a:rPr>
              <a:t> dostane milion.</a:t>
            </a:r>
            <a:endParaRPr lang="pl-PL" i="1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US" dirty="0" smtClean="0"/>
              <a:t>2. </a:t>
            </a:r>
            <a:r>
              <a:rPr lang="en-US" dirty="0" err="1" smtClean="0"/>
              <a:t>Žáci</a:t>
            </a:r>
            <a:r>
              <a:rPr lang="en-US" dirty="0" smtClean="0"/>
              <a:t> se </a:t>
            </a:r>
            <a:r>
              <a:rPr lang="en-US" dirty="0" err="1" smtClean="0"/>
              <a:t>radili</a:t>
            </a:r>
            <a:r>
              <a:rPr lang="en-US" dirty="0" smtClean="0"/>
              <a:t>, </a:t>
            </a:r>
            <a:r>
              <a:rPr lang="en-US" u="sng" dirty="0" err="1" smtClean="0"/>
              <a:t>jak</a:t>
            </a:r>
            <a:r>
              <a:rPr lang="en-US" u="sng" dirty="0" smtClean="0"/>
              <a:t> se </a:t>
            </a:r>
            <a:r>
              <a:rPr lang="en-US" u="sng" dirty="0" err="1" smtClean="0"/>
              <a:t>obléci</a:t>
            </a:r>
            <a:r>
              <a:rPr lang="en-US" u="sng" dirty="0" smtClean="0"/>
              <a:t> do </a:t>
            </a:r>
            <a:r>
              <a:rPr lang="en-US" u="sng" dirty="0" err="1" smtClean="0"/>
              <a:t>divadla</a:t>
            </a:r>
            <a:r>
              <a:rPr lang="en-US" dirty="0" smtClean="0"/>
              <a:t>.</a:t>
            </a:r>
            <a:endParaRPr lang="cs-CZ" dirty="0" smtClean="0"/>
          </a:p>
          <a:p>
            <a:pPr>
              <a:buNone/>
            </a:pPr>
            <a:r>
              <a:rPr lang="cs-CZ" dirty="0" smtClean="0"/>
              <a:t>	</a:t>
            </a:r>
            <a:r>
              <a:rPr lang="cs-CZ" i="1" dirty="0" smtClean="0">
                <a:solidFill>
                  <a:schemeClr val="bg2">
                    <a:lumMod val="25000"/>
                  </a:schemeClr>
                </a:solidFill>
              </a:rPr>
              <a:t>Žáci se radili </a:t>
            </a:r>
            <a:r>
              <a:rPr lang="cs-CZ" i="1" u="sng" dirty="0" smtClean="0">
                <a:solidFill>
                  <a:schemeClr val="bg2">
                    <a:lumMod val="25000"/>
                  </a:schemeClr>
                </a:solidFill>
              </a:rPr>
              <a:t>o oblečení do divadla</a:t>
            </a:r>
            <a:endParaRPr lang="en-US" i="1" u="sng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US" dirty="0" smtClean="0"/>
              <a:t>3. </a:t>
            </a:r>
            <a:r>
              <a:rPr lang="en-US" dirty="0" err="1" smtClean="0"/>
              <a:t>Zuzana</a:t>
            </a:r>
            <a:r>
              <a:rPr lang="en-US" dirty="0" smtClean="0"/>
              <a:t> </a:t>
            </a:r>
            <a:r>
              <a:rPr lang="en-US" dirty="0" err="1" smtClean="0"/>
              <a:t>nás</a:t>
            </a:r>
            <a:r>
              <a:rPr lang="en-US" dirty="0" smtClean="0"/>
              <a:t> </a:t>
            </a:r>
            <a:r>
              <a:rPr lang="en-US" dirty="0" err="1" smtClean="0"/>
              <a:t>požádala</a:t>
            </a:r>
            <a:r>
              <a:rPr lang="en-US" dirty="0" smtClean="0"/>
              <a:t>, </a:t>
            </a:r>
            <a:r>
              <a:rPr lang="en-US" dirty="0" err="1" smtClean="0"/>
              <a:t>abychom</a:t>
            </a:r>
            <a:r>
              <a:rPr lang="en-US" dirty="0" smtClean="0"/>
              <a:t> </a:t>
            </a:r>
            <a:r>
              <a:rPr lang="en-US" dirty="0" err="1" smtClean="0"/>
              <a:t>jí</a:t>
            </a:r>
            <a:r>
              <a:rPr lang="en-US" dirty="0" smtClean="0"/>
              <a:t> </a:t>
            </a:r>
            <a:r>
              <a:rPr lang="en-US" dirty="0" err="1" smtClean="0"/>
              <a:t>poradili</a:t>
            </a:r>
            <a:r>
              <a:rPr lang="en-US" dirty="0" smtClean="0"/>
              <a:t>.</a:t>
            </a:r>
            <a:endParaRPr lang="pl-PL" dirty="0" smtClean="0"/>
          </a:p>
          <a:p>
            <a:r>
              <a:rPr lang="pl-PL" dirty="0" smtClean="0"/>
              <a:t>4. </a:t>
            </a:r>
            <a:r>
              <a:rPr lang="pl-PL" dirty="0" smtClean="0"/>
              <a:t>Rozhodl se, že odejde dom</a:t>
            </a:r>
            <a:r>
              <a:rPr lang="cs-CZ" dirty="0" err="1" smtClean="0"/>
              <a:t>ů</a:t>
            </a:r>
            <a:r>
              <a:rPr lang="cs-CZ" dirty="0" smtClean="0"/>
              <a:t>.</a:t>
            </a:r>
          </a:p>
          <a:p>
            <a:r>
              <a:rPr lang="pl-PL" dirty="0" smtClean="0"/>
              <a:t>5. </a:t>
            </a:r>
            <a:r>
              <a:rPr lang="pl-PL" dirty="0" smtClean="0"/>
              <a:t>Z posedu jsme viděli jeleny, jak se pasou na louce</a:t>
            </a:r>
            <a:r>
              <a:rPr lang="pl-PL" dirty="0" smtClean="0"/>
              <a:t>.</a:t>
            </a:r>
          </a:p>
          <a:p>
            <a:r>
              <a:rPr lang="pl-PL" dirty="0" smtClean="0"/>
              <a:t>7. Všichni z okolí ho pokládali za toho, kdo je hloupý a nešikovný.</a:t>
            </a:r>
          </a:p>
          <a:p>
            <a:pPr>
              <a:buNone/>
            </a:pPr>
            <a:r>
              <a:rPr lang="pl-PL" dirty="0" smtClean="0"/>
              <a:t>	</a:t>
            </a:r>
            <a:endParaRPr lang="pl-PL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Věty opište do sešitu a vypracujte podle zadání: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buNone/>
            </a:pPr>
            <a:r>
              <a:rPr lang="cs-CZ" dirty="0" smtClean="0"/>
              <a:t>1) </a:t>
            </a:r>
            <a:r>
              <a:rPr lang="cs-CZ" b="1" dirty="0" smtClean="0"/>
              <a:t>VV změňte na větný člen:</a:t>
            </a:r>
          </a:p>
          <a:p>
            <a:pPr marL="457200" indent="-457200">
              <a:buNone/>
            </a:pPr>
            <a:endParaRPr lang="cs-CZ" dirty="0" smtClean="0"/>
          </a:p>
          <a:p>
            <a:pPr marL="457200" indent="-457200">
              <a:buNone/>
            </a:pPr>
            <a:r>
              <a:rPr lang="cs-CZ" dirty="0" smtClean="0"/>
              <a:t>Jirka, </a:t>
            </a:r>
            <a:r>
              <a:rPr lang="cs-CZ" u="sng" dirty="0" smtClean="0"/>
              <a:t>který seděl na stole</a:t>
            </a:r>
            <a:r>
              <a:rPr lang="cs-CZ" dirty="0" smtClean="0"/>
              <a:t>, seskočil rychle dolů.</a:t>
            </a:r>
            <a:endParaRPr lang="cs-CZ" dirty="0" smtClean="0"/>
          </a:p>
          <a:p>
            <a:pPr marL="457200" indent="-457200">
              <a:buNone/>
            </a:pPr>
            <a:r>
              <a:rPr lang="en-US" u="sng" dirty="0" err="1" smtClean="0"/>
              <a:t>Když</a:t>
            </a:r>
            <a:r>
              <a:rPr lang="en-US" u="sng" dirty="0" smtClean="0"/>
              <a:t> </a:t>
            </a:r>
            <a:r>
              <a:rPr lang="en-US" u="sng" dirty="0" err="1" smtClean="0"/>
              <a:t>jsem</a:t>
            </a:r>
            <a:r>
              <a:rPr lang="en-US" u="sng" dirty="0" smtClean="0"/>
              <a:t> </a:t>
            </a:r>
            <a:r>
              <a:rPr lang="en-US" u="sng" dirty="0" err="1" smtClean="0"/>
              <a:t>úsp</a:t>
            </a:r>
            <a:r>
              <a:rPr lang="cs-CZ" u="sng" dirty="0" err="1" smtClean="0"/>
              <a:t>ěšně</a:t>
            </a:r>
            <a:r>
              <a:rPr lang="cs-CZ" u="sng" dirty="0" smtClean="0"/>
              <a:t> složila maturitní </a:t>
            </a:r>
            <a:r>
              <a:rPr lang="cs-CZ" u="sng" dirty="0" smtClean="0"/>
              <a:t>zkoušku</a:t>
            </a:r>
            <a:r>
              <a:rPr lang="cs-CZ" dirty="0" smtClean="0"/>
              <a:t>,</a:t>
            </a:r>
          </a:p>
          <a:p>
            <a:pPr marL="457200" indent="-457200">
              <a:buNone/>
            </a:pPr>
            <a:r>
              <a:rPr lang="cs-CZ" dirty="0" smtClean="0"/>
              <a:t>vrátilo </a:t>
            </a:r>
            <a:r>
              <a:rPr lang="cs-CZ" dirty="0" smtClean="0"/>
              <a:t>se mi sebevědomí</a:t>
            </a:r>
            <a:r>
              <a:rPr lang="cs-CZ" dirty="0" smtClean="0"/>
              <a:t>.</a:t>
            </a:r>
          </a:p>
          <a:p>
            <a:pPr marL="457200" indent="-457200">
              <a:buNone/>
            </a:pPr>
            <a:endParaRPr lang="cs-CZ" dirty="0" smtClean="0"/>
          </a:p>
          <a:p>
            <a:pPr marL="457200" indent="-457200">
              <a:buNone/>
            </a:pPr>
            <a:r>
              <a:rPr lang="cs-CZ" dirty="0" smtClean="0"/>
              <a:t>2) </a:t>
            </a:r>
            <a:r>
              <a:rPr lang="cs-CZ" b="1" dirty="0" smtClean="0"/>
              <a:t>Větný člen nahraďte větou vedlejší:</a:t>
            </a:r>
          </a:p>
          <a:p>
            <a:pPr marL="457200" indent="-457200">
              <a:buNone/>
            </a:pPr>
            <a:endParaRPr lang="cs-CZ" dirty="0" smtClean="0"/>
          </a:p>
          <a:p>
            <a:pPr marL="457200" indent="-457200">
              <a:buNone/>
            </a:pPr>
            <a:r>
              <a:rPr lang="cs-CZ" dirty="0" smtClean="0"/>
              <a:t>Autobus </a:t>
            </a:r>
            <a:r>
              <a:rPr lang="cs-CZ" u="sng" dirty="0" smtClean="0"/>
              <a:t>vezoucí</a:t>
            </a:r>
            <a:r>
              <a:rPr lang="cs-CZ" dirty="0" smtClean="0"/>
              <a:t> děti z výletu měl poruchu.</a:t>
            </a:r>
          </a:p>
          <a:p>
            <a:pPr marL="457200" indent="-457200">
              <a:buNone/>
            </a:pPr>
            <a:r>
              <a:rPr lang="cs-CZ" dirty="0" smtClean="0"/>
              <a:t>Náměstí se zaplnilo lidmi </a:t>
            </a:r>
            <a:r>
              <a:rPr lang="cs-CZ" u="sng" dirty="0" smtClean="0"/>
              <a:t>čekajícími</a:t>
            </a:r>
            <a:r>
              <a:rPr lang="cs-CZ" dirty="0" smtClean="0"/>
              <a:t> na příjezd</a:t>
            </a:r>
          </a:p>
          <a:p>
            <a:pPr marL="457200" indent="-457200">
              <a:buNone/>
            </a:pPr>
            <a:r>
              <a:rPr lang="cs-CZ" dirty="0" smtClean="0"/>
              <a:t>našich hokejistů.</a:t>
            </a:r>
          </a:p>
          <a:p>
            <a:pPr marL="457200" indent="-457200">
              <a:buNone/>
            </a:pPr>
            <a:endParaRPr lang="cs-CZ" dirty="0" smtClean="0"/>
          </a:p>
          <a:p>
            <a:pPr marL="457200" indent="-457200">
              <a:buNone/>
            </a:pPr>
            <a:endParaRPr lang="cs-CZ" dirty="0" smtClean="0"/>
          </a:p>
          <a:p>
            <a:pPr marL="457200" indent="-457200">
              <a:buNone/>
            </a:pPr>
            <a:endParaRPr lang="cs-CZ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58</TotalTime>
  <Words>185</Words>
  <Application>Microsoft Office PowerPoint</Application>
  <PresentationFormat>Předvádění na obrazovce (4:3)</PresentationFormat>
  <Paragraphs>47</Paragraphs>
  <Slides>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6" baseType="lpstr">
      <vt:lpstr>Arkýř</vt:lpstr>
      <vt:lpstr>Věta hlavní, vedlejší </vt:lpstr>
      <vt:lpstr>Urči větu hlavní (VH) a větu vedlejší (VV)</vt:lpstr>
      <vt:lpstr>podtržený větný člen změňte na větu vedlejší:</vt:lpstr>
      <vt:lpstr>Větu vedlejší nahraďte větným členem:</vt:lpstr>
      <vt:lpstr>Věty opište do sešitu a vypracujte podle zadání: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Věta hlavní, vedlejší</dc:title>
  <dc:creator>Evzen</dc:creator>
  <cp:lastModifiedBy>Evzen</cp:lastModifiedBy>
  <cp:revision>7</cp:revision>
  <dcterms:created xsi:type="dcterms:W3CDTF">2020-04-26T17:04:48Z</dcterms:created>
  <dcterms:modified xsi:type="dcterms:W3CDTF">2020-04-26T18:03:08Z</dcterms:modified>
</cp:coreProperties>
</file>