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3" r:id="rId19"/>
    <p:sldId id="274" r:id="rId20"/>
    <p:sldId id="278" r:id="rId21"/>
    <p:sldId id="279" r:id="rId22"/>
    <p:sldId id="275" r:id="rId23"/>
    <p:sldId id="264" r:id="rId24"/>
    <p:sldId id="281" r:id="rId25"/>
    <p:sldId id="282" r:id="rId26"/>
    <p:sldId id="283" r:id="rId27"/>
    <p:sldId id="280" r:id="rId28"/>
    <p:sldId id="26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CD3AF7-B529-4E64-8E44-E7B852F65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4E94637-5F4F-4BBF-AB59-D4ED332C5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8F6C655-6927-4453-AC2F-7D40AE68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E7DDE80-8186-452A-A280-5C024CE5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81D290F-FE26-451C-8AD9-E175D7AA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0042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B424CC-D211-4702-9D85-6291B2F4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D3476939-6B93-4B22-BEBE-5EFA02A8A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482FD7C-19A6-407D-BE9C-B808D01B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54C2BB0-6FD1-4EB1-AB5E-9A74706B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DD0A18A-09C2-41C7-A81C-D4B163B6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55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4A75D29F-28B2-4AC0-8530-BC64DB71F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07E96A1-E3AA-4D91-B342-56E14FF08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F2518A3-4F3A-42B0-B633-C635476C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D1E4246-4C69-478C-AEB3-17108EBB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068180B-DAD9-41F1-9756-FEF1988B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4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0E4F6A-5B30-4CED-A318-5964F781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7A819C2-F08E-4087-A681-5A2502644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94D01E3-4D5D-4F12-AEA1-202D4257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EDABE08-C4F5-405F-9FA1-6BD5C705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E746859-B683-4A4E-9190-D8D62CD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9328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83D981-0676-4906-91C6-03836D44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E16B619A-8915-4C3B-9505-765417DD4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C0ECD1A-FE2C-4AAD-B0F2-0E1F856D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C39FE15-5E68-4E17-BAD7-39F23D5C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EC46F76-9E1A-4A46-A676-D712C61A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866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B35D19-8A6A-4E40-A0BB-3240CE60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D7725D3-C82A-4150-B6FE-85EC99569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72E11CA-2148-42D7-97E3-7F4C9E31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D6FA614B-4173-4CCE-ADB0-D838FB44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45B716D-6567-4F6E-A68F-88520A11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43267DD-657F-4F35-A5F4-E86D905A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879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A4C3FA-A36E-4FFF-81D3-6C24FDCB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50064631-3C71-4263-AC85-E56238D9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68A8704-B381-4967-975C-A9BFC11BB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9606EB44-0614-4465-BE1E-1A2CC6B13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A89BBB2A-1BEC-47F5-9D9C-8FBCC22EF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E79C0C9-4C66-44D2-B85B-FBBE2975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8183E90-42E1-466D-8DD4-FC7F3C85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966FDEB-0058-4A43-9DFB-621172FC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048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22B927-1EAE-4AC5-BFC2-05C42A28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C32E2CF-7C98-4388-A667-8F1311DE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35269F35-E928-4114-A7BB-0CE7FA0E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6EBB160-4721-4DFB-9FA4-54891A59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9826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3DBAA51-1C25-4130-88D2-07FD379B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1AAEC71-364C-416F-B5F5-91E91972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77EF2CE-3191-423D-B413-32AEAB09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466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0D6512-933D-4A67-AE2B-C32EF786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7DD1A1A-9BE1-47F5-A80D-A1D9E17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9EDCA0FB-FF2C-4140-8B7C-6087269D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CEDFF1D-1C30-45AF-AD73-D2789E05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11A1D40-2488-44DF-9A7D-76381BD0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3371A5E-4018-44B3-B374-0B6C7911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216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CF6010-3B99-4B76-BF15-D9173E98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6C0ED153-BE0F-423F-B8F4-5049E300A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249313E-2CC1-41FA-9FF7-07DCF223E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C0D6B6B-49B2-46BD-A005-39AAC371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5DE00F3-817F-42AA-A20F-D8C0FFBC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6DD12B4-96D4-411C-9982-D21BEB7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729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D3F1025D-BB51-4CF2-86FA-EAF8F2C0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CBBE9D6-A9D9-4991-8115-65CEA1A49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BEA0A28-CABF-4D69-A9D5-2A4643A7E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52C3-347C-419B-99BB-2A2F2B25AEBA}" type="datetimeFigureOut">
              <a:rPr lang="cs-CZ" smtClean="0"/>
              <a:pPr/>
              <a:t>12.5.2020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7A3980F-75CA-4E52-823F-ED67DB3D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6D5DFF1-6902-4D35-A14D-2CB6988D6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F466-9C65-42E7-A152-C28B765AF4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232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royalty-free-vector/little-boy-with-big-idea-vector-4410178" TargetMode="External"/><Relationship Id="rId3" Type="http://schemas.openxmlformats.org/officeDocument/2006/relationships/hyperlink" Target="https://www.pngitem.com/middle/iTwRmib_hey-parents-animated-boy-thumbs-up-hd-png/" TargetMode="External"/><Relationship Id="rId7" Type="http://schemas.openxmlformats.org/officeDocument/2006/relationships/hyperlink" Target="https://www.vectorstock.com/royalty-free-vector/cartoon-boy-with-a-good-idea-vector-1542072" TargetMode="External"/><Relationship Id="rId2" Type="http://schemas.openxmlformats.org/officeDocument/2006/relationships/hyperlink" Target="https://www.kindpng.com/imgv/hhmmRw_transparent-cheetah-clipart-cheetah-cartoon-png-png-downlo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83738874305027941/" TargetMode="External"/><Relationship Id="rId5" Type="http://schemas.openxmlformats.org/officeDocument/2006/relationships/hyperlink" Target="https://makeameme.org/meme/bye-bye-see-2f926b6f99" TargetMode="External"/><Relationship Id="rId4" Type="http://schemas.openxmlformats.org/officeDocument/2006/relationships/hyperlink" Target="https://cz.pinterest.com/erbagartin/min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Tyden.cz | Policisté potvrdili úmrtí chovatele, ve Zděchově h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06" y="2937933"/>
            <a:ext cx="3081865" cy="1481666"/>
          </a:xfrm>
          <a:prstGeom prst="rect">
            <a:avLst/>
          </a:prstGeom>
          <a:noFill/>
        </p:spPr>
      </p:pic>
      <p:pic>
        <p:nvPicPr>
          <p:cNvPr id="25608" name="Picture 8" descr="Pštrosí maso: Dražší, ale jinak skvělá alternativa - Vitalia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138" y="631372"/>
            <a:ext cx="2958624" cy="1731782"/>
          </a:xfrm>
          <a:prstGeom prst="rect">
            <a:avLst/>
          </a:prstGeom>
          <a:noFill/>
        </p:spPr>
      </p:pic>
      <p:pic>
        <p:nvPicPr>
          <p:cNvPr id="25606" name="Picture 6" descr="ŽENA-IN - Chlapský pštrosí gulá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168" y="533400"/>
            <a:ext cx="1326132" cy="1200150"/>
          </a:xfrm>
          <a:prstGeom prst="rect">
            <a:avLst/>
          </a:prstGeom>
          <a:noFill/>
        </p:spPr>
      </p:pic>
      <p:pic>
        <p:nvPicPr>
          <p:cNvPr id="25604" name="Picture 4" descr="Gepard (Acinonyx jubatus) - ChovZvířat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215" y="3335867"/>
            <a:ext cx="2941785" cy="1942804"/>
          </a:xfrm>
          <a:prstGeom prst="rect">
            <a:avLst/>
          </a:prstGeom>
          <a:noFill/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C724FE-F9E5-4723-9179-2B9E54D27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3913" y="258313"/>
            <a:ext cx="5654237" cy="2788374"/>
          </a:xfrm>
        </p:spPr>
        <p:txBody>
          <a:bodyPr>
            <a:normAutofit fontScale="90000"/>
          </a:bodyPr>
          <a:lstStyle/>
          <a:p>
            <a:r>
              <a:rPr lang="cs-CZ" sz="9600" dirty="0"/>
              <a:t>6. D</a:t>
            </a:r>
            <a:br>
              <a:rPr lang="cs-CZ" sz="9600" dirty="0"/>
            </a:br>
            <a:r>
              <a:rPr lang="cs-CZ" sz="9600" dirty="0"/>
              <a:t>WELCOME!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9FFEA91-55C8-45C2-B6F3-33B6B674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492905"/>
            <a:ext cx="4330262" cy="972959"/>
          </a:xfrm>
        </p:spPr>
        <p:txBody>
          <a:bodyPr>
            <a:normAutofit/>
          </a:bodyPr>
          <a:lstStyle/>
          <a:p>
            <a:r>
              <a:rPr lang="cs-CZ" sz="2000" dirty="0"/>
              <a:t>ANGLIČTINA, 13. 5. 2020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AutoShape 2" descr="Le gépard. - toute sorte d'anima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2927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3A80165D-8371-4B15-A7DD-15AD6DE4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1533" r="18160" b="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2" descr="Cartoon boy with a good idea Royalty Free Vector Image">
            <a:extLst>
              <a:ext uri="{FF2B5EF4-FFF2-40B4-BE49-F238E27FC236}">
                <a16:creationId xmlns="" xmlns:a16="http://schemas.microsoft.com/office/drawing/2014/main" id="{15D80627-A6ED-4DE3-9B98-D77E4C14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84" y="3429000"/>
            <a:ext cx="2097350" cy="3235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20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2E841B-6968-4C73-A63A-19DB043C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D7A4D75-221E-4743-976B-48794CC84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374" y="1825625"/>
            <a:ext cx="4704425" cy="4351338"/>
          </a:xfrm>
        </p:spPr>
        <p:txBody>
          <a:bodyPr/>
          <a:lstStyle/>
          <a:p>
            <a:r>
              <a:rPr lang="cs-CZ" dirty="0"/>
              <a:t>Kde je nejchladnější místo na světě?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V Rusku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Na Aljašce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Na Antarktidě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74F373B-B605-4218-8682-D9416D11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04074"/>
            <a:ext cx="4577179" cy="4229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81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EBFDB7D-DD97-44CE-AFFB-458781A3DB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4BAD3CB-5B24-408C-B2F8-956DF01AA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8" r="-2" b="25354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50F864A1-23CF-4954-887F-3C4458622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8D313E8C-7457-407E-BDA5-EACA44D38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33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690AFB2-E13C-4EC1-BF79-CB2261E5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E8B9682-0204-445F-AE14-133D3A86C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cs-CZ" dirty="0"/>
              <a:t>Která země je nejmenší na světě?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Lucembursko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Vatikán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Andorra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DB9FDDBD-5B7F-443F-B5E4-F338BA782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4248705" cy="4299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408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257A71D-3E9C-4E2B-9F57-42253D3E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" r="301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83573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D903953-ECE8-4668-8816-87F376BC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79F902D-E0FE-4324-BC8D-3781C2EF6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748" y="1825625"/>
            <a:ext cx="4296052" cy="4351338"/>
          </a:xfrm>
        </p:spPr>
        <p:txBody>
          <a:bodyPr/>
          <a:lstStyle/>
          <a:p>
            <a:r>
              <a:rPr lang="cs-CZ" dirty="0"/>
              <a:t>Která země je nejvíce zalidněná?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Indonésie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Monako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Bangladéš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EDCFC3B-29AA-451A-8D9F-FE10B60A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5546197" cy="3856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68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D18BD5E5-3F90-4EB5-A198-3D655BEB6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4" r="-1" b="12436"/>
          <a:stretch/>
        </p:blipFill>
        <p:spPr>
          <a:xfrm>
            <a:off x="2614108" y="853308"/>
            <a:ext cx="6597608" cy="4880517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79877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7B48A8-AF73-4BCD-AA06-F355CC05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650B8E9-0493-478A-B79F-8875280F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cs-CZ" dirty="0"/>
              <a:t>Které zvíře je nejrychlejší na světě?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Gepard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Pštros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Lev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E9D3379-EC8E-41A9-8417-921F389A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4754595" cy="4166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17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3B00EB2-39F3-4BBD-A5EF-C123B4621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1" b="8957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Picture 2" descr="Cartoon boy with a good idea Royalty Free Vector Image">
            <a:extLst>
              <a:ext uri="{FF2B5EF4-FFF2-40B4-BE49-F238E27FC236}">
                <a16:creationId xmlns="" xmlns:a16="http://schemas.microsoft.com/office/drawing/2014/main" id="{5D9A638F-7E99-437D-BFDB-489F06DD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195" y="3356867"/>
            <a:ext cx="2097350" cy="3235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782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4B74776-DBE1-4DDA-8626-F0429056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595A09F-2D9A-4D56-9850-8E1A1F9CA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166" y="1825625"/>
            <a:ext cx="4979633" cy="4351338"/>
          </a:xfrm>
        </p:spPr>
        <p:txBody>
          <a:bodyPr/>
          <a:lstStyle/>
          <a:p>
            <a:r>
              <a:rPr lang="cs-CZ" dirty="0"/>
              <a:t>Které město je největší?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Mexiko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Tokio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New </a:t>
            </a:r>
            <a:r>
              <a:rPr lang="cs-CZ" dirty="0" smtClean="0"/>
              <a:t>York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Poznámka – Tokio má asi 30 miliónů obyvatel!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B957F18-F69A-45D1-99A8-819F9458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749"/>
            <a:ext cx="3813699" cy="482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16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hra&#10;&#10;Popis byl vytvořen automaticky">
            <a:extLst>
              <a:ext uri="{FF2B5EF4-FFF2-40B4-BE49-F238E27FC236}">
                <a16:creationId xmlns="" xmlns:a16="http://schemas.microsoft.com/office/drawing/2014/main" id="{B72FF44D-82C3-4645-93D2-6A377C79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" r="-1" b="-1"/>
          <a:stretch/>
        </p:blipFill>
        <p:spPr>
          <a:xfrm>
            <a:off x="1460597" y="10"/>
            <a:ext cx="6734207" cy="498156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ovéPole 4"/>
          <p:cNvSpPr txBox="1"/>
          <p:nvPr/>
        </p:nvSpPr>
        <p:spPr>
          <a:xfrm>
            <a:off x="795867" y="313267"/>
            <a:ext cx="25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KVÍZ – STR. 60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50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8EA7454-0421-41F5-9D10-2E3AE1D3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094"/>
          <a:stretch/>
        </p:blipFill>
        <p:spPr>
          <a:xfrm>
            <a:off x="1871831" y="1223009"/>
            <a:ext cx="7713235" cy="4338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163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112E52-7DBA-4C86-9BAF-036C99A9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FE07CBD-E10A-4C9E-93B3-C3505E63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2" y="1825625"/>
            <a:ext cx="4695548" cy="4351338"/>
          </a:xfrm>
        </p:spPr>
        <p:txBody>
          <a:bodyPr/>
          <a:lstStyle/>
          <a:p>
            <a:r>
              <a:rPr lang="cs-CZ" dirty="0"/>
              <a:t>Který kov je </a:t>
            </a:r>
            <a:r>
              <a:rPr lang="cs-CZ" dirty="0" smtClean="0"/>
              <a:t>(z těchto tří) nejtěžší?</a:t>
            </a:r>
          </a:p>
          <a:p>
            <a:endParaRPr lang="cs-CZ" dirty="0"/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Olovo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Zlato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Železo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3011102-F95E-478B-9878-C098C532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57988"/>
            <a:ext cx="4862829" cy="3217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193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ittle boy with big idea Royalty Free Vector Image">
            <a:extLst>
              <a:ext uri="{FF2B5EF4-FFF2-40B4-BE49-F238E27FC236}">
                <a16:creationId xmlns="" xmlns:a16="http://schemas.microsoft.com/office/drawing/2014/main" id="{2430B4A0-BC11-4D21-8C44-5E0FADA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791847"/>
            <a:ext cx="1375891" cy="2122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39EA19-9EE3-4169-90F4-5DD975D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6987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NEPRAVIDELNÉ STUPŇOVÁNÍ PŘÍDAVNÝCH JMEN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="" xmlns:a16="http://schemas.microsoft.com/office/drawing/2014/main" id="{0DD18813-C211-48F0-99E5-34C99F579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7097495"/>
              </p:ext>
            </p:extLst>
          </p:nvPr>
        </p:nvGraphicFramePr>
        <p:xfrm>
          <a:off x="1609724" y="2000250"/>
          <a:ext cx="83387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573">
                  <a:extLst>
                    <a:ext uri="{9D8B030D-6E8A-4147-A177-3AD203B41FA5}">
                      <a16:colId xmlns="" xmlns:a16="http://schemas.microsoft.com/office/drawing/2014/main" val="951389967"/>
                    </a:ext>
                  </a:extLst>
                </a:gridCol>
                <a:gridCol w="2779573">
                  <a:extLst>
                    <a:ext uri="{9D8B030D-6E8A-4147-A177-3AD203B41FA5}">
                      <a16:colId xmlns="" xmlns:a16="http://schemas.microsoft.com/office/drawing/2014/main" val="2197057747"/>
                    </a:ext>
                  </a:extLst>
                </a:gridCol>
                <a:gridCol w="2779573">
                  <a:extLst>
                    <a:ext uri="{9D8B030D-6E8A-4147-A177-3AD203B41FA5}">
                      <a16:colId xmlns="" xmlns:a16="http://schemas.microsoft.com/office/drawing/2014/main" val="3267805088"/>
                    </a:ext>
                  </a:extLst>
                </a:gridCol>
              </a:tblGrid>
              <a:tr h="311944">
                <a:tc>
                  <a:txBody>
                    <a:bodyPr/>
                    <a:lstStyle/>
                    <a:p>
                      <a:r>
                        <a:rPr lang="cs-CZ" dirty="0" smtClean="0"/>
                        <a:t>ADJECTIVE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COMPARATIVE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SUPERLATIVE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6197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GOOD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BETTER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 </a:t>
                      </a:r>
                      <a:r>
                        <a:rPr lang="cs-CZ" dirty="0" smtClean="0"/>
                        <a:t>BEST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3076042"/>
                  </a:ext>
                </a:extLst>
              </a:tr>
              <a:tr h="311944">
                <a:tc>
                  <a:txBody>
                    <a:bodyPr/>
                    <a:lstStyle/>
                    <a:p>
                      <a:r>
                        <a:rPr lang="cs-CZ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 WORST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76397"/>
                  </a:ext>
                </a:extLst>
              </a:tr>
              <a:tr h="311944">
                <a:tc>
                  <a:txBody>
                    <a:bodyPr/>
                    <a:lstStyle/>
                    <a:p>
                      <a:r>
                        <a:rPr lang="cs-CZ" dirty="0"/>
                        <a:t>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FURTHER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THE FURTHEST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300255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689100" y="4091516"/>
          <a:ext cx="83387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573"/>
                <a:gridCol w="2779573"/>
                <a:gridCol w="2779573"/>
              </a:tblGrid>
              <a:tr h="311944">
                <a:tc>
                  <a:txBody>
                    <a:bodyPr/>
                    <a:lstStyle/>
                    <a:p>
                      <a:r>
                        <a:rPr lang="cs-CZ" dirty="0" smtClean="0"/>
                        <a:t>Přídavné 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stupeň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stupeň</a:t>
                      </a:r>
                      <a:endParaRPr lang="cs-CZ" dirty="0"/>
                    </a:p>
                  </a:txBody>
                  <a:tcPr/>
                </a:tc>
              </a:tr>
              <a:tr h="311944">
                <a:tc>
                  <a:txBody>
                    <a:bodyPr/>
                    <a:lstStyle/>
                    <a:p>
                      <a:r>
                        <a:rPr lang="cs-CZ" dirty="0" smtClean="0"/>
                        <a:t>DOBRÝ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LEPŠÍ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NEJLEPŠÍ</a:t>
                      </a:r>
                      <a:endParaRPr lang="cs-CZ" dirty="0"/>
                    </a:p>
                  </a:txBody>
                  <a:tcPr/>
                </a:tc>
              </a:tr>
              <a:tr h="311944">
                <a:tc>
                  <a:txBody>
                    <a:bodyPr/>
                    <a:lstStyle/>
                    <a:p>
                      <a:r>
                        <a:rPr lang="cs-CZ" dirty="0" smtClean="0"/>
                        <a:t>ŠPATNÝ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NEJHORŠÍ</a:t>
                      </a:r>
                      <a:endParaRPr lang="cs-CZ" dirty="0"/>
                    </a:p>
                  </a:txBody>
                  <a:tcPr/>
                </a:tc>
              </a:tr>
              <a:tr h="311944">
                <a:tc>
                  <a:txBody>
                    <a:bodyPr/>
                    <a:lstStyle/>
                    <a:p>
                      <a:r>
                        <a:rPr lang="cs-CZ" dirty="0" smtClean="0"/>
                        <a:t>VZDÁLENÝ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VZDÁLENĚJŠÍ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NEJVZDÁLENĚJŠÍ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465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00 Best Minions images | Minions, Minions love, My minion">
            <a:extLst>
              <a:ext uri="{FF2B5EF4-FFF2-40B4-BE49-F238E27FC236}">
                <a16:creationId xmlns="" xmlns:a16="http://schemas.microsoft.com/office/drawing/2014/main" id="{9E7A0D38-0829-41BE-939B-47E5E893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29" y="0"/>
            <a:ext cx="904875" cy="160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6CAE2CD-072A-41A6-934D-33C4492B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WHAT DO YOU THINK ARE THE BEST AND WORST OF THESE THINGS? 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611383B-21F7-46E2-B39F-151F840E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NÁPOVĚDA – CO SI MYSLÍŠ, ŽE JE NEJLEPŠÍ A CO NEJHORŠÍ Z TĚCHTO VĚCÍ?</a:t>
            </a:r>
          </a:p>
          <a:p>
            <a:r>
              <a:rPr lang="cs-CZ" sz="1600" dirty="0" smtClean="0"/>
              <a:t>1. SCHOOL SUBJECTS (školní předměty)</a:t>
            </a:r>
          </a:p>
          <a:p>
            <a:r>
              <a:rPr lang="cs-CZ" sz="1600" dirty="0" smtClean="0"/>
              <a:t>2. SPORTS</a:t>
            </a:r>
          </a:p>
          <a:p>
            <a:r>
              <a:rPr lang="cs-CZ" sz="1600" dirty="0" smtClean="0"/>
              <a:t>3. TV PROGRAMMES</a:t>
            </a:r>
          </a:p>
          <a:p>
            <a:r>
              <a:rPr lang="cs-CZ" sz="1600" dirty="0" smtClean="0"/>
              <a:t>4. FOOTBALL TEAMS (fotbalové kluby)</a:t>
            </a:r>
          </a:p>
          <a:p>
            <a:r>
              <a:rPr lang="cs-CZ" sz="1600" dirty="0" smtClean="0"/>
              <a:t>5. DAYS OF THE WEEK (dny v týdnu)</a:t>
            </a:r>
          </a:p>
          <a:p>
            <a:r>
              <a:rPr lang="cs-CZ" sz="1600" dirty="0" smtClean="0"/>
              <a:t>6. TIMES OF DAY </a:t>
            </a:r>
          </a:p>
          <a:p>
            <a:r>
              <a:rPr lang="cs-CZ" sz="1600" dirty="0" smtClean="0"/>
              <a:t>7. SEASONS (roční období)</a:t>
            </a:r>
          </a:p>
          <a:p>
            <a:r>
              <a:rPr lang="cs-CZ" sz="1600" dirty="0" smtClean="0"/>
              <a:t>8. POP GROUPS</a:t>
            </a:r>
          </a:p>
          <a:p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PŘÍKLAD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I THINK THE BEST SUBJECT IS ENGLISH. THE WORST SUBJECT IS HISTORY</a:t>
            </a: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. (= Myslím si, že nejlepší předmět je angličtina a nejhorší dějepis.)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1905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oyal Mint, Mastercard Issue 18-karat Gold Card | PYMNT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6467" y="2632626"/>
            <a:ext cx="3008840" cy="232884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CHEETAH                 ROZVRH HODIN, JÍZDNÍ ŘÁD</a:t>
            </a:r>
          </a:p>
          <a:p>
            <a:r>
              <a:rPr lang="cs-CZ" dirty="0" smtClean="0"/>
              <a:t>LED                           ICE</a:t>
            </a:r>
          </a:p>
          <a:p>
            <a:r>
              <a:rPr lang="cs-CZ" dirty="0" smtClean="0"/>
              <a:t>TIMETABLE              GEPARD</a:t>
            </a:r>
          </a:p>
          <a:p>
            <a:r>
              <a:rPr lang="cs-CZ" dirty="0" smtClean="0"/>
              <a:t>GOLD                        LEAD</a:t>
            </a:r>
          </a:p>
          <a:p>
            <a:r>
              <a:rPr lang="cs-CZ" dirty="0" smtClean="0"/>
              <a:t>OLOVO                      ZLATO</a:t>
            </a:r>
          </a:p>
          <a:p>
            <a:r>
              <a:rPr lang="cs-CZ" dirty="0" smtClean="0"/>
              <a:t>SEASON                     FRIENDLY</a:t>
            </a:r>
          </a:p>
          <a:p>
            <a:r>
              <a:rPr lang="cs-CZ" dirty="0" smtClean="0"/>
              <a:t>PŘÁTELSKÝ               ROČNÍ OBDOBÍ    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ulls Having Space for 2 Max Contracts in 2019 is Poss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512" y="1323947"/>
            <a:ext cx="2265270" cy="169895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TESTÍK: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1) I´m not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snoring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cs-CZ" dirty="0" smtClean="0"/>
              <a:t>A) Ty chrápeš!   B) Já nechrápu!   C) Já chrápu!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2) BEWARE OF THE BULL!</a:t>
            </a:r>
          </a:p>
          <a:p>
            <a:r>
              <a:rPr lang="cs-CZ" dirty="0" smtClean="0"/>
              <a:t>A) Dej si pozor na bulíky!  B) Dej si pozor na býky!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3)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´s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noise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cs-CZ" dirty="0" smtClean="0"/>
              <a:t>A) Co je to za hluk!  B) Co se děje?  C) Co je v nose?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Modré nebe bereme jako samozřejmost. Ale proč je vlastně modré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059" y="798666"/>
            <a:ext cx="2698168" cy="1374379"/>
          </a:xfrm>
          <a:prstGeom prst="rect">
            <a:avLst/>
          </a:prstGeom>
          <a:noFill/>
        </p:spPr>
      </p:pic>
      <p:pic>
        <p:nvPicPr>
          <p:cNvPr id="38916" name="Picture 4" descr="GC6VA8C Po stopach zamecke povesti (Unknown Cache) in Jihomoravský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8833" y="2614108"/>
            <a:ext cx="2411868" cy="1269404"/>
          </a:xfrm>
          <a:prstGeom prst="rect">
            <a:avLst/>
          </a:prstGeom>
          <a:noFill/>
        </p:spPr>
      </p:pic>
      <p:pic>
        <p:nvPicPr>
          <p:cNvPr id="38914" name="Picture 2" descr="Peří znovu let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5516" y="4177436"/>
            <a:ext cx="1785769" cy="119183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PŘIROVNÁNÍ: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733"/>
            <a:ext cx="10515600" cy="4966230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4)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heavy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lead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A) tak lehký jako olovo    B) tak těžký jako olovo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5)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blue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sky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A) tak modrý jako obloha     B) tak modrý jako lyže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6)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black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night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A) tak červený jako noc    B) tak černý jako noc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7) 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light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as a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feather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A) tak lehký jako peří          B) tak světlý jako peří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8DB08B-B6AF-46F9-8103-2F2B8251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HAVE A NICE DAY!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Time to Relax – Nenagh 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7454" y="1819275"/>
            <a:ext cx="6820871" cy="4089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6654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2E88C2-E73A-43DD-9E52-AAACCB4A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FF69D3F-7BFC-4BA0-B730-A58D1C7A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Učebnice Project, třetí vydání, Tom </a:t>
            </a:r>
            <a:r>
              <a:rPr lang="cs-CZ" dirty="0" err="1"/>
              <a:t>Hutchinson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r>
              <a:rPr lang="cs-CZ" dirty="0">
                <a:hlinkClick r:id="rId2"/>
              </a:rPr>
              <a:t>https://www.kindpng.com/imgv/hhmmRw_transparent-cheetah-clipart-cheetah-cartoon-png-png-download/</a:t>
            </a:r>
            <a:endParaRPr lang="cs-CZ" dirty="0"/>
          </a:p>
          <a:p>
            <a:r>
              <a:rPr lang="cs-CZ" dirty="0">
                <a:hlinkClick r:id="rId3"/>
              </a:rPr>
              <a:t>https://www.pngitem.com/middle/iTwRmib_hey-parents-animated-boy-thumbs-up-hd-png/</a:t>
            </a:r>
            <a:r>
              <a:rPr lang="cs-CZ" dirty="0">
                <a:hlinkClick r:id="rId4"/>
              </a:rPr>
              <a:t>https://cz.pinterest.com/erbagartin/minions/</a:t>
            </a:r>
            <a:endParaRPr lang="cs-CZ" dirty="0"/>
          </a:p>
          <a:p>
            <a:r>
              <a:rPr lang="cs-CZ" dirty="0">
                <a:hlinkClick r:id="rId5"/>
              </a:rPr>
              <a:t>https://makeameme.org/meme/bye-bye-see-2f926b6f99</a:t>
            </a:r>
            <a:endParaRPr lang="cs-CZ" dirty="0"/>
          </a:p>
          <a:p>
            <a:r>
              <a:rPr lang="cs-CZ" dirty="0">
                <a:hlinkClick r:id="rId6"/>
              </a:rPr>
              <a:t>https://cz.pinterest.com/pin/83738874305027941/</a:t>
            </a:r>
            <a:endParaRPr lang="cs-CZ" dirty="0"/>
          </a:p>
          <a:p>
            <a:r>
              <a:rPr lang="cs-CZ" dirty="0">
                <a:hlinkClick r:id="rId7"/>
              </a:rPr>
              <a:t>https://www.vectorstock.com/royalty-free-vector/cartoon-boy-with-a-good-idea-vector-1542072</a:t>
            </a:r>
            <a:endParaRPr lang="cs-CZ" dirty="0"/>
          </a:p>
          <a:p>
            <a:r>
              <a:rPr lang="cs-CZ" dirty="0">
                <a:hlinkClick r:id="rId8"/>
              </a:rPr>
              <a:t>https://www.vectorstock.com/royalty-free-vector/little-boy-with-big-idea-vector-4410178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5903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C36DD03-0849-4149-B570-C832F6E6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4" y="1825625"/>
            <a:ext cx="4752975" cy="4351338"/>
          </a:xfrm>
        </p:spPr>
        <p:txBody>
          <a:bodyPr/>
          <a:lstStyle/>
          <a:p>
            <a:r>
              <a:rPr lang="cs-CZ" dirty="0"/>
              <a:t>Která řeka je nejdelší na světě?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Nil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Mississippi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 smtClean="0"/>
              <a:t>Amazonka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Poznámka – někteří vědci  zastávají názor, že je to Amazonka!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BD364EA-C5CC-4280-886E-DB5E8100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53061"/>
            <a:ext cx="5476875" cy="3951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774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19A7EB39-071A-4268-A38D-21D37738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6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48802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EA5CB3-3AE7-4F59-8D86-53F8EFC6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3C80FDF-336A-4D60-9D4F-FE8C193E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0" y="1825625"/>
            <a:ext cx="5448300" cy="4351338"/>
          </a:xfrm>
        </p:spPr>
        <p:txBody>
          <a:bodyPr/>
          <a:lstStyle/>
          <a:p>
            <a:r>
              <a:rPr lang="cs-CZ" dirty="0"/>
              <a:t>Která hora je nejvyšší na světě?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Mount Everest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 err="1"/>
              <a:t>Mont</a:t>
            </a:r>
            <a:r>
              <a:rPr lang="cs-CZ" dirty="0"/>
              <a:t> </a:t>
            </a:r>
            <a:r>
              <a:rPr lang="cs-CZ" dirty="0" err="1"/>
              <a:t>Blanc</a:t>
            </a:r>
            <a:endParaRPr lang="cs-CZ" dirty="0"/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Mount </a:t>
            </a:r>
            <a:r>
              <a:rPr lang="cs-CZ" dirty="0" err="1"/>
              <a:t>Kilimanjaro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5A94A23-16C8-43A1-9337-36541987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316937" cy="3971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28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05128677-DE28-49E6-BF47-9D26D1E8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687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63794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E9D0BA-94B9-49F7-922A-F95D32F3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0557C6-B2E8-4078-8E9C-773BB91D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50" y="1825625"/>
            <a:ext cx="5505450" cy="4351338"/>
          </a:xfrm>
        </p:spPr>
        <p:txBody>
          <a:bodyPr/>
          <a:lstStyle/>
          <a:p>
            <a:r>
              <a:rPr lang="cs-CZ" dirty="0"/>
              <a:t>Který kontinent </a:t>
            </a:r>
            <a:r>
              <a:rPr lang="cs-CZ" dirty="0" smtClean="0"/>
              <a:t>(světadíl) je </a:t>
            </a:r>
            <a:r>
              <a:rPr lang="cs-CZ" dirty="0"/>
              <a:t>největší?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Evropa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Asie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Jižní Amerika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F876046-C978-4A40-8326-9CCA1EEF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637968" cy="412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431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278F70AC-D85F-40AD-8C94-F5104BEB6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97" b="321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0368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CD828D-8B22-42F4-8A9A-47C01C32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B29E147-6043-40B9-B7D1-98A641DF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1825625"/>
            <a:ext cx="5010150" cy="4351338"/>
          </a:xfrm>
        </p:spPr>
        <p:txBody>
          <a:bodyPr/>
          <a:lstStyle/>
          <a:p>
            <a:r>
              <a:rPr lang="cs-CZ" dirty="0"/>
              <a:t>Kde je nejteplejší místo na světě?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V Africe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V Severní Americe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dirty="0"/>
              <a:t>V Oceánii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DB3E93C-6B76-4E9C-90AC-7E7E21AE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089369" cy="4156075"/>
          </a:xfrm>
          <a:prstGeom prst="rect">
            <a:avLst/>
          </a:prstGeom>
        </p:spPr>
      </p:pic>
      <p:pic>
        <p:nvPicPr>
          <p:cNvPr id="5" name="Picture 2" descr="Cartoon boy with a good idea Royalty Free Vector Image">
            <a:extLst>
              <a:ext uri="{FF2B5EF4-FFF2-40B4-BE49-F238E27FC236}">
                <a16:creationId xmlns="" xmlns:a16="http://schemas.microsoft.com/office/drawing/2014/main" id="{15D80627-A6ED-4DE3-9B98-D77E4C14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664" y="345906"/>
            <a:ext cx="560536" cy="864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7190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500</Words>
  <Application>Microsoft Office PowerPoint</Application>
  <PresentationFormat>Vlastní</PresentationFormat>
  <Paragraphs>119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Office</vt:lpstr>
      <vt:lpstr>6. D WELCOME!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NEPRAVIDELNÉ STUPŇOVÁNÍ PŘÍDAVNÝCH JMEN</vt:lpstr>
      <vt:lpstr>WHAT DO YOU THINK ARE THE BEST AND WORST OF THESE THINGS? </vt:lpstr>
      <vt:lpstr>SPOJ:</vt:lpstr>
      <vt:lpstr>TESTÍK: </vt:lpstr>
      <vt:lpstr>PŘIROVNÁNÍ: </vt:lpstr>
      <vt:lpstr>HAVE A NICE DAY!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D WELCOME!</dc:title>
  <dc:creator>Karin Kročková</dc:creator>
  <cp:lastModifiedBy>Krocek</cp:lastModifiedBy>
  <cp:revision>28</cp:revision>
  <dcterms:created xsi:type="dcterms:W3CDTF">2020-05-12T19:41:15Z</dcterms:created>
  <dcterms:modified xsi:type="dcterms:W3CDTF">2020-05-12T21:36:37Z</dcterms:modified>
</cp:coreProperties>
</file>