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9D278-C112-416A-8EDD-AB6B80F602BD}" type="datetimeFigureOut">
              <a:rPr lang="cs-CZ" smtClean="0"/>
              <a:pPr/>
              <a:t>28.4.2020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48C9F-8B0B-4C5F-A845-C8CFB4DA01A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PLXK4FF5\flower-1505774_960_72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286380" y="214291"/>
            <a:ext cx="3571900" cy="3386160"/>
          </a:xfrm>
        </p:spPr>
        <p:txBody>
          <a:bodyPr/>
          <a:lstStyle/>
          <a:p>
            <a:r>
              <a:rPr lang="cs-CZ" dirty="0" smtClean="0">
                <a:solidFill>
                  <a:srgbClr val="FFC000"/>
                </a:solidFill>
              </a:rPr>
              <a:t>Příslovce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spřežky</a:t>
            </a:r>
            <a:r>
              <a:rPr lang="cs-CZ" dirty="0" smtClean="0"/>
              <a:t>, </a:t>
            </a:r>
            <a:br>
              <a:rPr lang="cs-CZ" dirty="0" smtClean="0"/>
            </a:br>
            <a:r>
              <a:rPr lang="cs-CZ" dirty="0" smtClean="0">
                <a:solidFill>
                  <a:srgbClr val="00B050"/>
                </a:solidFill>
              </a:rPr>
              <a:t>stupňování příslovcí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57884" y="4000504"/>
            <a:ext cx="2571768" cy="1638296"/>
          </a:xfrm>
        </p:spPr>
        <p:txBody>
          <a:bodyPr/>
          <a:lstStyle/>
          <a:p>
            <a:r>
              <a:rPr lang="cs-CZ" dirty="0" smtClean="0"/>
              <a:t>7. ročník</a:t>
            </a:r>
          </a:p>
          <a:p>
            <a:r>
              <a:rPr lang="cs-CZ" dirty="0" smtClean="0"/>
              <a:t>28. dubna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Příslovce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cs-CZ" dirty="0" smtClean="0"/>
              <a:t>Neohebný slovní druh, </a:t>
            </a:r>
            <a:r>
              <a:rPr lang="cs-CZ" dirty="0" smtClean="0">
                <a:solidFill>
                  <a:srgbClr val="FF0000"/>
                </a:solidFill>
              </a:rPr>
              <a:t>6</a:t>
            </a:r>
          </a:p>
          <a:p>
            <a:pPr fontAlgn="base"/>
            <a:r>
              <a:rPr lang="cs-CZ" dirty="0" smtClean="0"/>
              <a:t>Vyjadřují </a:t>
            </a:r>
            <a:r>
              <a:rPr lang="cs-CZ" dirty="0" smtClean="0">
                <a:solidFill>
                  <a:srgbClr val="FF0000"/>
                </a:solidFill>
              </a:rPr>
              <a:t>bližší okolnosti </a:t>
            </a:r>
            <a:r>
              <a:rPr lang="cs-CZ" dirty="0" smtClean="0"/>
              <a:t>dějů (časové – pozdě, místní – doma, způsobu – velmi…)</a:t>
            </a:r>
          </a:p>
          <a:p>
            <a:pPr fontAlgn="base"/>
            <a:r>
              <a:rPr lang="cs-CZ" dirty="0" smtClean="0"/>
              <a:t>Nejčastěji </a:t>
            </a:r>
            <a:r>
              <a:rPr lang="cs-CZ" dirty="0" smtClean="0">
                <a:solidFill>
                  <a:srgbClr val="FF0000"/>
                </a:solidFill>
              </a:rPr>
              <a:t>odvozena od přídavných jmen </a:t>
            </a:r>
            <a:r>
              <a:rPr lang="cs-CZ" dirty="0" smtClean="0"/>
              <a:t>(krásný – krásně), ustrnutím </a:t>
            </a:r>
            <a:r>
              <a:rPr lang="cs-CZ" dirty="0" err="1" smtClean="0">
                <a:solidFill>
                  <a:schemeClr val="accent5">
                    <a:lumMod val="75000"/>
                  </a:schemeClr>
                </a:solidFill>
              </a:rPr>
              <a:t>podst</a:t>
            </a: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. jmen</a:t>
            </a:r>
            <a:r>
              <a:rPr lang="cs-CZ" dirty="0" smtClean="0"/>
              <a:t> (kolo – kolem, běh – během), spojením předložky s jiným slovem (</a:t>
            </a:r>
            <a:r>
              <a:rPr lang="cs-CZ" dirty="0" smtClean="0">
                <a:solidFill>
                  <a:srgbClr val="00B050"/>
                </a:solidFill>
              </a:rPr>
              <a:t>SPŘEŽKY</a:t>
            </a:r>
            <a:r>
              <a:rPr lang="cs-CZ" dirty="0" smtClean="0"/>
              <a:t>)</a:t>
            </a:r>
          </a:p>
          <a:p>
            <a:pPr fontAlgn="base"/>
            <a:r>
              <a:rPr lang="cs-CZ" dirty="0" smtClean="0"/>
              <a:t>Ve větě zpravidla jako </a:t>
            </a:r>
            <a:r>
              <a:rPr lang="cs-CZ" dirty="0" err="1" smtClean="0">
                <a:solidFill>
                  <a:srgbClr val="FF0000"/>
                </a:solidFill>
              </a:rPr>
              <a:t>Pu</a:t>
            </a:r>
            <a:r>
              <a:rPr lang="cs-CZ" dirty="0" smtClean="0"/>
              <a:t> (Milan </a:t>
            </a:r>
            <a:r>
              <a:rPr lang="cs-CZ" dirty="0" smtClean="0">
                <a:solidFill>
                  <a:srgbClr val="FF0000"/>
                </a:solidFill>
              </a:rPr>
              <a:t>rychle</a:t>
            </a:r>
            <a:r>
              <a:rPr lang="cs-CZ" dirty="0" smtClean="0"/>
              <a:t> vyskočil.)</a:t>
            </a:r>
          </a:p>
          <a:p>
            <a:pPr fontAlgn="base"/>
            <a:r>
              <a:rPr lang="cs-CZ" dirty="0" smtClean="0"/>
              <a:t>Jsou tedy </a:t>
            </a:r>
            <a:r>
              <a:rPr lang="cs-CZ" u="sng" dirty="0" smtClean="0"/>
              <a:t>plnovýznamovým slovním druhem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FF0000"/>
                </a:solidFill>
              </a:rPr>
              <a:t>jsou VČ</a:t>
            </a:r>
            <a:r>
              <a:rPr lang="cs-CZ" dirty="0" smtClean="0"/>
              <a:t>), ostatní neohebné slovní druhy většinou větnými členy nejsou!</a:t>
            </a:r>
          </a:p>
          <a:p>
            <a:pPr fontAlgn="base"/>
            <a:endParaRPr lang="cs-CZ" dirty="0" smtClean="0"/>
          </a:p>
          <a:p>
            <a:pPr fontAlgn="base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zápis do sešitu</a:t>
            </a:r>
            <a:br>
              <a:rPr lang="cs-CZ" dirty="0" smtClean="0">
                <a:solidFill>
                  <a:srgbClr val="00B050"/>
                </a:solidFill>
              </a:rPr>
            </a:br>
            <a:r>
              <a:rPr lang="cs-CZ" dirty="0" smtClean="0">
                <a:solidFill>
                  <a:srgbClr val="00B050"/>
                </a:solidFill>
              </a:rPr>
              <a:t>SPŘEŽKY 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PŘEDLOŽKA + </a:t>
            </a:r>
            <a:r>
              <a:rPr lang="cs-CZ" dirty="0" smtClean="0">
                <a:solidFill>
                  <a:srgbClr val="FF0000"/>
                </a:solidFill>
              </a:rPr>
              <a:t>podstatné jméno</a:t>
            </a:r>
            <a:r>
              <a:rPr lang="cs-CZ" dirty="0" smtClean="0"/>
              <a:t>: </a:t>
            </a:r>
            <a:r>
              <a:rPr lang="cs-CZ" i="1" dirty="0" smtClean="0"/>
              <a:t>hlas – </a:t>
            </a:r>
            <a:r>
              <a:rPr lang="cs-CZ" i="1" dirty="0" smtClean="0">
                <a:solidFill>
                  <a:srgbClr val="00B050"/>
                </a:solidFill>
              </a:rPr>
              <a:t>nahlas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PŘEDLOŽKA +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přídavné jméno</a:t>
            </a:r>
            <a:r>
              <a:rPr lang="cs-CZ" dirty="0" smtClean="0"/>
              <a:t>: </a:t>
            </a:r>
            <a:r>
              <a:rPr lang="cs-CZ" i="1" dirty="0" smtClean="0"/>
              <a:t>lehký – </a:t>
            </a:r>
            <a:r>
              <a:rPr lang="cs-CZ" i="1" dirty="0" smtClean="0">
                <a:solidFill>
                  <a:srgbClr val="00B050"/>
                </a:solidFill>
              </a:rPr>
              <a:t>zlehka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PŘEDLOŽKA +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zájmeno</a:t>
            </a:r>
            <a:r>
              <a:rPr lang="cs-CZ" dirty="0" smtClean="0"/>
              <a:t>: </a:t>
            </a:r>
            <a:r>
              <a:rPr lang="cs-CZ" i="1" dirty="0" smtClean="0"/>
              <a:t>vše – </a:t>
            </a:r>
            <a:r>
              <a:rPr lang="cs-CZ" i="1" dirty="0" smtClean="0">
                <a:solidFill>
                  <a:srgbClr val="00B050"/>
                </a:solidFill>
              </a:rPr>
              <a:t>ovšem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PŘEDLOŽKA + </a:t>
            </a:r>
            <a:r>
              <a:rPr lang="cs-CZ" dirty="0" smtClean="0">
                <a:solidFill>
                  <a:srgbClr val="FFC000"/>
                </a:solidFill>
              </a:rPr>
              <a:t>příslovce</a:t>
            </a:r>
            <a:r>
              <a:rPr lang="cs-CZ" dirty="0" smtClean="0"/>
              <a:t>: </a:t>
            </a:r>
            <a:r>
              <a:rPr lang="cs-CZ" i="1" dirty="0" smtClean="0"/>
              <a:t>těžko - </a:t>
            </a:r>
            <a:r>
              <a:rPr lang="cs-CZ" i="1" dirty="0" smtClean="0">
                <a:solidFill>
                  <a:srgbClr val="00B050"/>
                </a:solidFill>
              </a:rPr>
              <a:t>ztěžka</a:t>
            </a:r>
            <a:endParaRPr lang="cs-CZ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Pozor…</a:t>
            </a:r>
            <a:br>
              <a:rPr lang="cs-CZ" dirty="0" smtClean="0"/>
            </a:br>
            <a:r>
              <a:rPr lang="cs-CZ" dirty="0" smtClean="0"/>
              <a:t>Rozlišujeme: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 smtClean="0">
                <a:solidFill>
                  <a:srgbClr val="00B050"/>
                </a:solidFill>
              </a:rPr>
              <a:t>spřežky</a:t>
            </a:r>
            <a:r>
              <a:rPr lang="cs-CZ" dirty="0" smtClean="0"/>
              <a:t> X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tvary s předložkovou vazbou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92909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Tvary s předložkovou vazbou </a:t>
            </a:r>
            <a:r>
              <a:rPr lang="cs-CZ" dirty="0" smtClean="0"/>
              <a:t>poznáme tak, že mezi předložku a jméno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můžeme vložit přívlastek</a:t>
            </a:r>
            <a:r>
              <a:rPr lang="cs-CZ" dirty="0" smtClean="0"/>
              <a:t>. Pak </a:t>
            </a:r>
            <a:r>
              <a:rPr lang="cs-CZ" u="sng" dirty="0" smtClean="0"/>
              <a:t>nejde o spřežku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Vylezli jsme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na </a:t>
            </a:r>
            <a:r>
              <a:rPr lang="cs-CZ" dirty="0" smtClean="0"/>
              <a:t>(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vysokou</a:t>
            </a:r>
            <a:r>
              <a:rPr lang="cs-CZ" dirty="0" smtClean="0"/>
              <a:t>)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horu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X</a:t>
            </a:r>
          </a:p>
          <a:p>
            <a:r>
              <a:rPr lang="cs-CZ" dirty="0" smtClean="0"/>
              <a:t>Vylezli jsme </a:t>
            </a:r>
            <a:r>
              <a:rPr lang="cs-CZ" dirty="0" smtClean="0">
                <a:solidFill>
                  <a:srgbClr val="00B050"/>
                </a:solidFill>
              </a:rPr>
              <a:t>nahoru</a:t>
            </a:r>
            <a:r>
              <a:rPr lang="cs-CZ" dirty="0" smtClean="0"/>
              <a:t> na kopec.</a:t>
            </a:r>
          </a:p>
          <a:p>
            <a:endParaRPr lang="cs-CZ" dirty="0"/>
          </a:p>
          <a:p>
            <a:r>
              <a:rPr lang="cs-CZ" b="1" dirty="0" smtClean="0"/>
              <a:t>Výjimky</a:t>
            </a:r>
            <a:r>
              <a:rPr lang="cs-CZ" dirty="0" smtClean="0"/>
              <a:t>: některé tvary </a:t>
            </a:r>
            <a:r>
              <a:rPr lang="cs-CZ" b="1" dirty="0" smtClean="0"/>
              <a:t>můžeme psát zvlášť i dohromady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Z POČÁTKU i ZPOČÁTKU, PO PRVÉ i POPRVÉ, PO KAŽDÉ i POKAŽDÉ, DO NEDÁVNA i DONEDÁVNA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Stupňování příslovcí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 smtClean="0"/>
              <a:t>některá</a:t>
            </a:r>
            <a:r>
              <a:rPr lang="cs-CZ" dirty="0" smtClean="0"/>
              <a:t> </a:t>
            </a:r>
            <a:r>
              <a:rPr lang="cs-CZ" dirty="0"/>
              <a:t>příslovce se stupňují (jako přídavná jména)</a:t>
            </a:r>
          </a:p>
          <a:p>
            <a:r>
              <a:rPr lang="cs-CZ" b="1" u="sng" dirty="0" smtClean="0"/>
              <a:t>2</a:t>
            </a:r>
            <a:r>
              <a:rPr lang="cs-CZ" b="1" u="sng" dirty="0"/>
              <a:t>. stupeň</a:t>
            </a:r>
            <a:r>
              <a:rPr lang="cs-CZ" u="sng" dirty="0"/>
              <a:t> </a:t>
            </a:r>
            <a:r>
              <a:rPr lang="cs-CZ" dirty="0"/>
              <a:t>příponou </a:t>
            </a:r>
            <a:r>
              <a:rPr lang="cs-CZ" b="1" dirty="0"/>
              <a:t>–</a:t>
            </a:r>
            <a:r>
              <a:rPr lang="cs-CZ" b="1" dirty="0" err="1">
                <a:solidFill>
                  <a:schemeClr val="accent3">
                    <a:lumMod val="75000"/>
                  </a:schemeClr>
                </a:solidFill>
              </a:rPr>
              <a:t>eji</a:t>
            </a:r>
            <a:r>
              <a:rPr lang="cs-CZ" dirty="0"/>
              <a:t> (vesele – </a:t>
            </a:r>
            <a:r>
              <a:rPr lang="cs-CZ" i="1" dirty="0">
                <a:solidFill>
                  <a:schemeClr val="accent3">
                    <a:lumMod val="75000"/>
                  </a:schemeClr>
                </a:solidFill>
              </a:rPr>
              <a:t>vesel</a:t>
            </a:r>
            <a:r>
              <a:rPr lang="cs-CZ" b="1" i="1" dirty="0">
                <a:solidFill>
                  <a:schemeClr val="accent3">
                    <a:lumMod val="75000"/>
                  </a:schemeClr>
                </a:solidFill>
              </a:rPr>
              <a:t>eji</a:t>
            </a:r>
            <a:r>
              <a:rPr lang="cs-CZ" dirty="0"/>
              <a:t>), 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</a:t>
            </a:r>
            <a:r>
              <a:rPr lang="cs-CZ" b="1" dirty="0" err="1">
                <a:solidFill>
                  <a:schemeClr val="accent6">
                    <a:lumMod val="75000"/>
                  </a:schemeClr>
                </a:solidFill>
              </a:rPr>
              <a:t>ěji</a:t>
            </a:r>
            <a:r>
              <a:rPr lang="cs-CZ" dirty="0"/>
              <a:t> (jemně –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</a:rPr>
              <a:t>jemn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</a:rPr>
              <a:t>ěji</a:t>
            </a:r>
            <a:r>
              <a:rPr lang="cs-CZ" dirty="0"/>
              <a:t>)</a:t>
            </a:r>
          </a:p>
          <a:p>
            <a:r>
              <a:rPr lang="cs-CZ" dirty="0" smtClean="0"/>
              <a:t>někdy </a:t>
            </a:r>
            <a:r>
              <a:rPr lang="cs-CZ" dirty="0"/>
              <a:t>příponou </a:t>
            </a:r>
            <a:r>
              <a:rPr lang="cs-CZ" b="1" dirty="0"/>
              <a:t>–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r>
              <a:rPr lang="cs-CZ" dirty="0"/>
              <a:t> (blízko – </a:t>
            </a:r>
            <a:r>
              <a:rPr lang="cs-CZ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blíž</a:t>
            </a:r>
            <a:r>
              <a:rPr lang="cs-CZ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r>
              <a:rPr lang="cs-CZ" i="1" dirty="0"/>
              <a:t>)</a:t>
            </a:r>
          </a:p>
          <a:p>
            <a:r>
              <a:rPr lang="cs-CZ" b="1" u="sng" dirty="0" smtClean="0"/>
              <a:t>3</a:t>
            </a:r>
            <a:r>
              <a:rPr lang="cs-CZ" b="1" u="sng" dirty="0"/>
              <a:t>. stupeň</a:t>
            </a:r>
            <a:r>
              <a:rPr lang="cs-CZ" u="sng" dirty="0"/>
              <a:t> </a:t>
            </a:r>
            <a:r>
              <a:rPr lang="cs-CZ" dirty="0"/>
              <a:t>předponou </a:t>
            </a:r>
            <a:r>
              <a:rPr lang="cs-CZ" u="sng" dirty="0" err="1"/>
              <a:t>nej</a:t>
            </a:r>
            <a:r>
              <a:rPr lang="cs-CZ" u="sng" dirty="0"/>
              <a:t>-</a:t>
            </a:r>
            <a:r>
              <a:rPr lang="cs-CZ" dirty="0"/>
              <a:t> (</a:t>
            </a:r>
            <a:r>
              <a:rPr lang="cs-CZ" i="1" dirty="0"/>
              <a:t>nejzdravěji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/>
          </a:p>
          <a:p>
            <a:r>
              <a:rPr lang="cs-CZ" u="sng" dirty="0" smtClean="0">
                <a:solidFill>
                  <a:schemeClr val="accent2">
                    <a:lumMod val="75000"/>
                  </a:schemeClr>
                </a:solidFill>
              </a:rPr>
              <a:t>NEPRAVIDELNÉ</a:t>
            </a:r>
            <a:r>
              <a:rPr lang="cs-CZ" dirty="0" smtClean="0"/>
              <a:t> – 2. stupeň se tvoří </a:t>
            </a:r>
            <a:r>
              <a:rPr lang="cs-CZ" b="1" dirty="0" smtClean="0"/>
              <a:t>od jiného základu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FFC000"/>
                </a:solidFill>
              </a:rPr>
              <a:t>DLOUZE</a:t>
            </a:r>
            <a:r>
              <a:rPr lang="cs-CZ" dirty="0" smtClean="0"/>
              <a:t> (</a:t>
            </a:r>
            <a:r>
              <a:rPr lang="cs-CZ" i="1" dirty="0" smtClean="0"/>
              <a:t>déle</a:t>
            </a:r>
            <a:r>
              <a:rPr lang="cs-CZ" dirty="0" smtClean="0"/>
              <a:t>), </a:t>
            </a:r>
            <a:r>
              <a:rPr lang="cs-CZ" dirty="0" smtClean="0">
                <a:solidFill>
                  <a:srgbClr val="FFC000"/>
                </a:solidFill>
              </a:rPr>
              <a:t>DOBŘE</a:t>
            </a:r>
            <a:r>
              <a:rPr lang="cs-CZ" dirty="0" smtClean="0"/>
              <a:t> (</a:t>
            </a:r>
            <a:r>
              <a:rPr lang="cs-CZ" i="1" dirty="0" smtClean="0"/>
              <a:t>lépe</a:t>
            </a:r>
            <a:r>
              <a:rPr lang="cs-CZ" dirty="0" smtClean="0"/>
              <a:t>), </a:t>
            </a:r>
            <a:r>
              <a:rPr lang="cs-CZ" dirty="0" smtClean="0">
                <a:solidFill>
                  <a:srgbClr val="FFC000"/>
                </a:solidFill>
              </a:rPr>
              <a:t>ZLE/ŠPATNĚ</a:t>
            </a:r>
            <a:r>
              <a:rPr lang="cs-CZ" dirty="0" smtClean="0"/>
              <a:t> (</a:t>
            </a:r>
            <a:r>
              <a:rPr lang="cs-CZ" i="1" dirty="0" smtClean="0"/>
              <a:t>hůře</a:t>
            </a:r>
            <a:r>
              <a:rPr lang="cs-CZ" dirty="0" smtClean="0"/>
              <a:t>), </a:t>
            </a:r>
            <a:r>
              <a:rPr lang="cs-CZ" dirty="0" smtClean="0">
                <a:solidFill>
                  <a:srgbClr val="FFC000"/>
                </a:solidFill>
              </a:rPr>
              <a:t>MÁLO</a:t>
            </a:r>
            <a:r>
              <a:rPr lang="cs-CZ" dirty="0" smtClean="0"/>
              <a:t> (</a:t>
            </a:r>
            <a:r>
              <a:rPr lang="cs-CZ" i="1" dirty="0" smtClean="0"/>
              <a:t>méně</a:t>
            </a:r>
            <a:r>
              <a:rPr lang="cs-CZ" dirty="0" smtClean="0"/>
              <a:t>), </a:t>
            </a:r>
            <a:r>
              <a:rPr lang="cs-CZ" dirty="0" smtClean="0">
                <a:solidFill>
                  <a:srgbClr val="FFC000"/>
                </a:solidFill>
              </a:rPr>
              <a:t>HODNĚ/MNOHO</a:t>
            </a:r>
            <a:r>
              <a:rPr lang="cs-CZ" dirty="0" smtClean="0"/>
              <a:t> (</a:t>
            </a:r>
            <a:r>
              <a:rPr lang="cs-CZ" i="1" dirty="0" smtClean="0"/>
              <a:t>více</a:t>
            </a:r>
            <a:r>
              <a:rPr lang="cs-CZ" dirty="0" smtClean="0"/>
              <a:t>)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Procvičování</a:t>
            </a:r>
            <a:r>
              <a:rPr lang="cs-CZ" dirty="0" smtClean="0"/>
              <a:t> – </a:t>
            </a:r>
            <a:r>
              <a:rPr lang="cs-CZ" dirty="0" smtClean="0">
                <a:solidFill>
                  <a:srgbClr val="FFC000"/>
                </a:solidFill>
              </a:rPr>
              <a:t>zápis do sešitu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Rozhodni, zda napíšeš dohromady nebo zvlášť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smtClean="0"/>
              <a:t>Nahoru/Na horu Říp se chystáme v létě.</a:t>
            </a:r>
          </a:p>
          <a:p>
            <a:pPr>
              <a:buNone/>
            </a:pPr>
            <a:r>
              <a:rPr lang="cs-CZ" dirty="0" smtClean="0"/>
              <a:t>Nahoru/Na horu jezdí i výtah.</a:t>
            </a:r>
          </a:p>
          <a:p>
            <a:pPr>
              <a:buNone/>
            </a:pPr>
            <a:r>
              <a:rPr lang="cs-CZ" dirty="0" smtClean="0"/>
              <a:t>Nanic/Na nic jsem nepřišel. </a:t>
            </a:r>
          </a:p>
          <a:p>
            <a:pPr>
              <a:buNone/>
            </a:pPr>
            <a:r>
              <a:rPr lang="cs-CZ" dirty="0" smtClean="0"/>
              <a:t>Je mi z toho nanic/na nic.</a:t>
            </a:r>
          </a:p>
          <a:p>
            <a:pPr>
              <a:buNone/>
            </a:pPr>
            <a:r>
              <a:rPr lang="cs-CZ" dirty="0" smtClean="0"/>
              <a:t>Zpočátku/Z počátku minulého století se</a:t>
            </a:r>
          </a:p>
          <a:p>
            <a:pPr>
              <a:buNone/>
            </a:pPr>
            <a:r>
              <a:rPr lang="cs-CZ" dirty="0" smtClean="0"/>
              <a:t>dochoval tento vzácný obraz.</a:t>
            </a:r>
          </a:p>
          <a:p>
            <a:pPr>
              <a:buNone/>
            </a:pPr>
            <a:r>
              <a:rPr lang="cs-CZ" dirty="0" smtClean="0"/>
              <a:t>Zpočátku/Z počátku jsem se trochu bála.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Práce s učebnicí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str. 67/1 ústně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str. 67/2 a </a:t>
            </a:r>
            <a:r>
              <a:rPr lang="cs-CZ" dirty="0" smtClean="0">
                <a:solidFill>
                  <a:srgbClr val="FF0000"/>
                </a:solidFill>
              </a:rPr>
              <a:t>do sešitu</a:t>
            </a:r>
          </a:p>
          <a:p>
            <a:endParaRPr lang="cs-CZ" dirty="0" smtClean="0"/>
          </a:p>
          <a:p>
            <a:pPr>
              <a:buNone/>
            </a:pPr>
            <a:r>
              <a:rPr lang="cs-CZ" i="1" dirty="0" smtClean="0"/>
              <a:t>Honza umí dobře (krásně, skvěle…) kreslit. </a:t>
            </a:r>
          </a:p>
          <a:p>
            <a:pPr>
              <a:buNone/>
            </a:pPr>
            <a:r>
              <a:rPr lang="cs-CZ" i="1" dirty="0" smtClean="0"/>
              <a:t>Najednou (vtom) začalo pršet.</a:t>
            </a:r>
            <a:endParaRPr lang="cs-CZ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283</Words>
  <Application>Microsoft Office PowerPoint</Application>
  <PresentationFormat>Předvádění na obrazovce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Příslovce, spřežky,  stupňování příslovcí</vt:lpstr>
      <vt:lpstr>Příslovce - opakování</vt:lpstr>
      <vt:lpstr>zápis do sešitu SPŘEŽKY </vt:lpstr>
      <vt:lpstr>Pozor… Rozlišujeme:  spřežky X tvary s předložkovou vazbou </vt:lpstr>
      <vt:lpstr>Stupňování příslovcí</vt:lpstr>
      <vt:lpstr>Procvičování – zápis do sešitu</vt:lpstr>
      <vt:lpstr>Práce s učebnicí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Příslovce, spřežky, stupňování příslovcí</dc:title>
  <dc:creator>Evzen</dc:creator>
  <cp:lastModifiedBy>Evzen</cp:lastModifiedBy>
  <cp:revision>22</cp:revision>
  <dcterms:created xsi:type="dcterms:W3CDTF">2020-04-27T08:49:25Z</dcterms:created>
  <dcterms:modified xsi:type="dcterms:W3CDTF">2020-04-28T09:30:47Z</dcterms:modified>
</cp:coreProperties>
</file>