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E9415-A95E-4315-8882-13EE02C23F99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826A1-B27F-4B70-8BAC-720A2A0F3D8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60034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Základní skladební dvojice</a:t>
            </a:r>
            <a:br>
              <a:rPr lang="cs-CZ" dirty="0" smtClean="0"/>
            </a:br>
            <a:r>
              <a:rPr lang="cs-CZ" dirty="0" smtClean="0"/>
              <a:t>PODMĚT a PŘÍSUDEK</a:t>
            </a:r>
            <a:br>
              <a:rPr lang="cs-CZ" dirty="0" smtClean="0"/>
            </a:br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6. května</a:t>
            </a:r>
          </a:p>
          <a:p>
            <a:r>
              <a:rPr lang="cs-CZ" dirty="0" smtClean="0"/>
              <a:t>5. A</a:t>
            </a:r>
            <a:endParaRPr lang="cs-CZ" dirty="0"/>
          </a:p>
        </p:txBody>
      </p:sp>
      <p:pic>
        <p:nvPicPr>
          <p:cNvPr id="1026" name="Picture 2" descr="C:\Users\Uživatel\AppData\Local\Microsoft\Windows\Temporary Internet Files\Content.IE5\SX3ZIE87\csf28120102161115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05498" y="3714752"/>
            <a:ext cx="2786082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2">
            <a:normAutofit fontScale="85000" lnSpcReduction="20000"/>
          </a:bodyPr>
          <a:lstStyle/>
          <a:p>
            <a:r>
              <a:rPr lang="cs-CZ" dirty="0" smtClean="0"/>
              <a:t>Společná kontrola </a:t>
            </a:r>
          </a:p>
          <a:p>
            <a:pPr>
              <a:buNone/>
            </a:pPr>
            <a:r>
              <a:rPr lang="cs-CZ" dirty="0" smtClean="0"/>
              <a:t>	(Uč.: 123/4):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Maminka se prochází.</a:t>
            </a:r>
          </a:p>
          <a:p>
            <a:pPr>
              <a:buNone/>
            </a:pPr>
            <a:r>
              <a:rPr lang="cs-CZ" dirty="0" smtClean="0"/>
              <a:t>Otevřela se škola.</a:t>
            </a:r>
          </a:p>
          <a:p>
            <a:pPr>
              <a:buNone/>
            </a:pPr>
            <a:r>
              <a:rPr lang="cs-CZ" dirty="0" smtClean="0"/>
              <a:t>Příroda se probouzí.</a:t>
            </a:r>
          </a:p>
          <a:p>
            <a:pPr>
              <a:buNone/>
            </a:pPr>
            <a:r>
              <a:rPr lang="cs-CZ" dirty="0" smtClean="0"/>
              <a:t>Tatínek vařil.</a:t>
            </a:r>
          </a:p>
          <a:p>
            <a:pPr>
              <a:buNone/>
            </a:pPr>
            <a:r>
              <a:rPr lang="cs-CZ" dirty="0" smtClean="0"/>
              <a:t>Třída mlčí.</a:t>
            </a:r>
          </a:p>
          <a:p>
            <a:pPr>
              <a:buNone/>
            </a:pPr>
            <a:r>
              <a:rPr lang="cs-CZ" dirty="0" smtClean="0"/>
              <a:t>Les voní.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Sestra pomáhá.</a:t>
            </a:r>
          </a:p>
          <a:p>
            <a:pPr>
              <a:buNone/>
            </a:pPr>
            <a:r>
              <a:rPr lang="cs-CZ" dirty="0" smtClean="0"/>
              <a:t>Žáci se smáli.</a:t>
            </a:r>
          </a:p>
          <a:p>
            <a:pPr>
              <a:buNone/>
            </a:pPr>
            <a:r>
              <a:rPr lang="cs-CZ" dirty="0" smtClean="0"/>
              <a:t>Stromy vykvetou.</a:t>
            </a:r>
          </a:p>
          <a:p>
            <a:pPr>
              <a:buNone/>
            </a:pPr>
            <a:r>
              <a:rPr lang="cs-CZ" dirty="0" smtClean="0"/>
              <a:t>Bratr běhá.</a:t>
            </a:r>
          </a:p>
          <a:p>
            <a:pPr>
              <a:buNone/>
            </a:pPr>
            <a:r>
              <a:rPr lang="cs-CZ" dirty="0" smtClean="0"/>
              <a:t>Učebnice voní.</a:t>
            </a:r>
          </a:p>
          <a:p>
            <a:pPr>
              <a:buNone/>
            </a:pPr>
            <a:r>
              <a:rPr lang="cs-CZ" dirty="0" smtClean="0"/>
              <a:t>Květiny vadnou.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Podmět rozvitý a několikanásobný </a:t>
            </a:r>
            <a:br>
              <a:rPr lang="cs-CZ" dirty="0" smtClean="0"/>
            </a:br>
            <a:r>
              <a:rPr lang="cs-CZ" dirty="0" smtClean="0"/>
              <a:t>- zápis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000" b="1" u="sng" dirty="0" smtClean="0">
                <a:solidFill>
                  <a:schemeClr val="accent6">
                    <a:lumMod val="75000"/>
                  </a:schemeClr>
                </a:solidFill>
              </a:rPr>
              <a:t>Po rozvitý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- je rozvitý dalšími větnými členy (ty jsou na podmětu závislé)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u="sng" dirty="0" smtClean="0"/>
              <a:t>Strom</a:t>
            </a:r>
            <a:r>
              <a:rPr lang="cs-CZ" sz="2000" dirty="0" smtClean="0"/>
              <a:t> kvete.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Ovocný</a:t>
            </a:r>
            <a:r>
              <a:rPr lang="cs-CZ" sz="2000" dirty="0" smtClean="0"/>
              <a:t> </a:t>
            </a:r>
            <a:r>
              <a:rPr lang="cs-CZ" sz="2000" u="sng" dirty="0" smtClean="0"/>
              <a:t>strom</a:t>
            </a:r>
            <a:r>
              <a:rPr lang="cs-CZ" sz="2000" dirty="0" smtClean="0"/>
              <a:t> kvete.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Náš ovocný </a:t>
            </a:r>
            <a:r>
              <a:rPr lang="cs-CZ" sz="2000" u="sng" dirty="0" smtClean="0"/>
              <a:t>strom</a:t>
            </a:r>
            <a:r>
              <a:rPr lang="cs-CZ" sz="2000" dirty="0" smtClean="0"/>
              <a:t> kvete.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b="1" u="sng" dirty="0" smtClean="0">
                <a:solidFill>
                  <a:schemeClr val="accent5">
                    <a:lumMod val="75000"/>
                  </a:schemeClr>
                </a:solidFill>
              </a:rPr>
              <a:t>Po několikanásobný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- více </a:t>
            </a:r>
            <a:r>
              <a:rPr lang="cs-CZ" sz="2000" dirty="0" err="1" smtClean="0"/>
              <a:t>podst</a:t>
            </a:r>
            <a:r>
              <a:rPr lang="cs-CZ" sz="2000" dirty="0" smtClean="0"/>
              <a:t>. jmen (zájmen, číslovek, příd. Jmen)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- členy několikanásobného podmětu se oddělují čárkami nebo spojují spojkami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chemeClr val="accent5">
                    <a:lumMod val="75000"/>
                  </a:schemeClr>
                </a:solidFill>
              </a:rPr>
              <a:t>Petra, Kuba a Johana </a:t>
            </a:r>
            <a:r>
              <a:rPr lang="cs-CZ" sz="2000" dirty="0" smtClean="0"/>
              <a:t>chodí na procházky do lesa.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chemeClr val="accent5">
                    <a:lumMod val="75000"/>
                  </a:schemeClr>
                </a:solidFill>
              </a:rPr>
              <a:t>Bažanti nebo koroptve </a:t>
            </a:r>
            <a:r>
              <a:rPr lang="cs-CZ" sz="2000" dirty="0" smtClean="0"/>
              <a:t>se slétají na pole.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chemeClr val="accent5">
                    <a:lumMod val="75000"/>
                  </a:schemeClr>
                </a:solidFill>
              </a:rPr>
              <a:t>Psi, ale i kočky</a:t>
            </a:r>
            <a:r>
              <a:rPr lang="cs-CZ" sz="2000" dirty="0" smtClean="0"/>
              <a:t> z útulku si našli nové páníčky. </a:t>
            </a:r>
            <a:endParaRPr lang="cs-CZ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Druhy podmětu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7216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numCol="2"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>
                <a:solidFill>
                  <a:srgbClr val="FF0000"/>
                </a:solidFill>
              </a:rPr>
              <a:t>Podmět vyjádřený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FF0000"/>
                </a:solidFill>
              </a:rPr>
              <a:t>Liška</a:t>
            </a:r>
            <a:r>
              <a:rPr lang="cs-CZ" dirty="0" smtClean="0"/>
              <a:t> žije v lese.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FF0000"/>
                </a:solidFill>
              </a:rPr>
              <a:t>Ona</a:t>
            </a:r>
            <a:r>
              <a:rPr lang="cs-CZ" dirty="0" smtClean="0"/>
              <a:t> dnes nepřijde.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Podmět nevyjádřený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Umyla si vlasy. </a:t>
            </a:r>
          </a:p>
          <a:p>
            <a:pPr>
              <a:buNone/>
            </a:pPr>
            <a:r>
              <a:rPr lang="cs-CZ" dirty="0" smtClean="0"/>
              <a:t>	Představil se sám.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Podmět všeobecný</a:t>
            </a:r>
          </a:p>
          <a:p>
            <a:pPr>
              <a:buNone/>
            </a:pPr>
            <a:r>
              <a:rPr lang="cs-CZ" dirty="0" smtClean="0"/>
              <a:t>	Hlásili to v rádiu.</a:t>
            </a:r>
          </a:p>
          <a:p>
            <a:pPr>
              <a:buNone/>
            </a:pPr>
            <a:r>
              <a:rPr lang="cs-CZ" sz="2800" dirty="0"/>
              <a:t>	</a:t>
            </a:r>
            <a:endParaRPr lang="cs-CZ" sz="2800" dirty="0" smtClean="0"/>
          </a:p>
          <a:p>
            <a:pPr>
              <a:buNone/>
            </a:pPr>
            <a:endParaRPr lang="cs-CZ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Podmět rozvitý</a:t>
            </a:r>
            <a:endParaRPr lang="cs-CZ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Moje </a:t>
            </a:r>
            <a:r>
              <a:rPr lang="cs-CZ" sz="2800" u="sng" dirty="0" smtClean="0">
                <a:solidFill>
                  <a:schemeClr val="accent6">
                    <a:lumMod val="75000"/>
                  </a:schemeClr>
                </a:solidFill>
              </a:rPr>
              <a:t>babička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800" dirty="0" smtClean="0"/>
              <a:t>peče.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Malé </a:t>
            </a:r>
            <a:r>
              <a:rPr lang="cs-CZ" sz="2800" u="sng" dirty="0" smtClean="0">
                <a:solidFill>
                  <a:schemeClr val="accent6">
                    <a:lumMod val="75000"/>
                  </a:schemeClr>
                </a:solidFill>
              </a:rPr>
              <a:t>myši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800" dirty="0" smtClean="0"/>
              <a:t>spaly.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	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b="1" dirty="0" smtClean="0">
                <a:solidFill>
                  <a:srgbClr val="FFFF00"/>
                </a:solidFill>
              </a:rPr>
              <a:t>Podmět několikanásobný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FFFF00"/>
                </a:solidFill>
              </a:rPr>
              <a:t>Máma a táta </a:t>
            </a:r>
            <a:r>
              <a:rPr lang="cs-CZ" sz="2800" dirty="0" smtClean="0"/>
              <a:t>uklízí.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FFFF00"/>
                </a:solidFill>
              </a:rPr>
              <a:t>Petr, Jana a Iva </a:t>
            </a:r>
            <a:r>
              <a:rPr lang="cs-CZ" sz="2800" dirty="0" smtClean="0"/>
              <a:t>tančí.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FFFF00"/>
                </a:solidFill>
              </a:rPr>
              <a:t>Psi nebo kočky </a:t>
            </a:r>
            <a:r>
              <a:rPr lang="cs-CZ" sz="2800" dirty="0" smtClean="0"/>
              <a:t>běhají.</a:t>
            </a:r>
          </a:p>
          <a:p>
            <a:pPr>
              <a:buNone/>
            </a:pPr>
            <a:r>
              <a:rPr lang="cs-CZ" sz="2800" dirty="0"/>
              <a:t>	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Procvičování – urči </a:t>
            </a:r>
            <a:r>
              <a:rPr lang="cs-CZ" b="1" dirty="0" smtClean="0"/>
              <a:t>druh podmětu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(vyjádřený, nevyjádřený, všeobecný, rozvitý, několikanásobný)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Na jaře jsme uklízeli zahradu. Byla po zimě celá</a:t>
            </a:r>
          </a:p>
          <a:p>
            <a:pPr>
              <a:buNone/>
            </a:pPr>
            <a:r>
              <a:rPr lang="cs-CZ" dirty="0" smtClean="0"/>
              <a:t>neupravená.</a:t>
            </a:r>
          </a:p>
          <a:p>
            <a:pPr>
              <a:buNone/>
            </a:pPr>
            <a:r>
              <a:rPr lang="cs-CZ" dirty="0" smtClean="0"/>
              <a:t>Jakub a Johana si hráli na školu. Nejvíce se bavili</a:t>
            </a:r>
          </a:p>
          <a:p>
            <a:pPr>
              <a:buNone/>
            </a:pPr>
            <a:r>
              <a:rPr lang="cs-CZ" dirty="0" smtClean="0"/>
              <a:t>při výtvarné výchově.</a:t>
            </a:r>
          </a:p>
          <a:p>
            <a:pPr>
              <a:buNone/>
            </a:pPr>
            <a:r>
              <a:rPr lang="cs-CZ" dirty="0" smtClean="0"/>
              <a:t>Musíme už jít. Bude pršet. Hlásili to v rádiu.</a:t>
            </a:r>
          </a:p>
          <a:p>
            <a:pPr>
              <a:buNone/>
            </a:pPr>
            <a:r>
              <a:rPr lang="cs-CZ" dirty="0" smtClean="0"/>
              <a:t>Malé koťátko si hrálo s klubíčkem vlny.</a:t>
            </a:r>
          </a:p>
          <a:p>
            <a:pPr>
              <a:buNone/>
            </a:pPr>
            <a:r>
              <a:rPr lang="cs-CZ" dirty="0" smtClean="0"/>
              <a:t>Janina babička peče skvělé koláče.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cs-CZ" smtClean="0"/>
              <a:t>Procvičování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(uč. 126/3a, 6; PS: 68/1a, b)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92</Words>
  <Application>Microsoft Office PowerPoint</Application>
  <PresentationFormat>Předvádění na obrazovce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Základní skladební dvojice PODMĚT a PŘÍSUDEK Opakování</vt:lpstr>
      <vt:lpstr>Procvičování</vt:lpstr>
      <vt:lpstr>Podmět rozvitý a několikanásobný  - zápis do sešitu</vt:lpstr>
      <vt:lpstr>Druhy podmětu</vt:lpstr>
      <vt:lpstr>Procvičování – urči druh podmětu (vyjádřený, nevyjádřený, všeobecný, rozvitý, několikanásobný)</vt:lpstr>
      <vt:lpstr>Procvičování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skladební dvojice PODMĚT a PŘÍSUDEK Opakování</dc:title>
  <dc:creator>Evzen</dc:creator>
  <cp:lastModifiedBy>Evzen</cp:lastModifiedBy>
  <cp:revision>6</cp:revision>
  <dcterms:created xsi:type="dcterms:W3CDTF">2020-05-03T14:56:19Z</dcterms:created>
  <dcterms:modified xsi:type="dcterms:W3CDTF">2020-05-05T06:14:47Z</dcterms:modified>
</cp:coreProperties>
</file>