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A8A41-94E7-4DD1-B48D-4770384B510C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6ABB1-C5E4-45F2-A71B-CB86A1D34CB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/>
          <a:lstStyle/>
          <a:p>
            <a:r>
              <a:rPr lang="cs-CZ" dirty="0" smtClean="0"/>
              <a:t>Základní skladební dvojice</a:t>
            </a:r>
            <a:br>
              <a:rPr lang="cs-CZ" dirty="0" smtClean="0"/>
            </a:br>
            <a:r>
              <a:rPr lang="cs-CZ" dirty="0" smtClean="0"/>
              <a:t>PODMĚT &amp; PŘÍSUDEK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5105400"/>
            <a:ext cx="6400800" cy="1752600"/>
          </a:xfrm>
        </p:spPr>
        <p:txBody>
          <a:bodyPr/>
          <a:lstStyle/>
          <a:p>
            <a:r>
              <a:rPr lang="cs-CZ" dirty="0" smtClean="0"/>
              <a:t>29. dubna</a:t>
            </a:r>
          </a:p>
          <a:p>
            <a:r>
              <a:rPr lang="cs-CZ" dirty="0" smtClean="0"/>
              <a:t>5. A</a:t>
            </a:r>
            <a:endParaRPr lang="cs-CZ" dirty="0"/>
          </a:p>
        </p:txBody>
      </p:sp>
      <p:sp>
        <p:nvSpPr>
          <p:cNvPr id="1026" name="AutoShape 2" descr="ČESKÝ JAZYK - ZÁKLADNÍ SKLADEBNÍ DVOJICE, podmět a přísudek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7" name="Picture 3" descr="C:\Users\Uživatel\AppData\Local\Microsoft\Windows\Temporary Internet Files\Content.IE5\P98CO9LL\csf6150617191457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214554"/>
            <a:ext cx="2643206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skladební dvojice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900" b="1" dirty="0" smtClean="0">
                <a:solidFill>
                  <a:schemeClr val="accent2">
                    <a:lumMod val="75000"/>
                  </a:schemeClr>
                </a:solidFill>
              </a:rPr>
              <a:t>Podmět</a:t>
            </a:r>
            <a:endParaRPr lang="cs-CZ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dirty="0" smtClean="0"/>
              <a:t>původce děje (kdo/co něco dělá; </a:t>
            </a:r>
            <a:r>
              <a:rPr lang="cs-CZ" u="sng" dirty="0" smtClean="0">
                <a:solidFill>
                  <a:schemeClr val="accent2">
                    <a:lumMod val="75000"/>
                  </a:schemeClr>
                </a:solidFill>
              </a:rPr>
              <a:t>Bára</a:t>
            </a:r>
            <a:r>
              <a:rPr lang="cs-CZ" dirty="0" smtClean="0"/>
              <a:t> spí.)</a:t>
            </a:r>
          </a:p>
          <a:p>
            <a:pPr>
              <a:buFontTx/>
              <a:buChar char="-"/>
            </a:pPr>
            <a:r>
              <a:rPr lang="cs-CZ" dirty="0" smtClean="0"/>
              <a:t>nositel vlastnosti (</a:t>
            </a:r>
            <a:r>
              <a:rPr lang="cs-CZ" u="sng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cs-CZ" u="sng" dirty="0" smtClean="0">
                <a:solidFill>
                  <a:schemeClr val="accent2">
                    <a:lumMod val="75000"/>
                  </a:schemeClr>
                </a:solidFill>
              </a:rPr>
              <a:t>ům</a:t>
            </a:r>
            <a:r>
              <a:rPr lang="cs-CZ" dirty="0" smtClean="0"/>
              <a:t> je starý.)</a:t>
            </a:r>
          </a:p>
          <a:p>
            <a:pPr>
              <a:buFontTx/>
              <a:buChar char="-"/>
            </a:pPr>
            <a:r>
              <a:rPr lang="cs-CZ" dirty="0" smtClean="0"/>
              <a:t>vždy v 1. p.</a:t>
            </a:r>
          </a:p>
          <a:p>
            <a:pPr>
              <a:buFontTx/>
              <a:buChar char="-"/>
            </a:pPr>
            <a:r>
              <a:rPr lang="cs-CZ" dirty="0" smtClean="0"/>
              <a:t>ptáme se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KDO/CO?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Ze stěny spadl obraz.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Kdo/co</a:t>
            </a:r>
            <a:r>
              <a:rPr lang="cs-CZ" dirty="0" smtClean="0"/>
              <a:t> spadl ze stěny?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Obraz</a:t>
            </a:r>
            <a:r>
              <a:rPr lang="cs-CZ" dirty="0" smtClean="0"/>
              <a:t>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skladební dvojice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900" b="1" dirty="0" smtClean="0">
                <a:solidFill>
                  <a:srgbClr val="0070C0"/>
                </a:solidFill>
              </a:rPr>
              <a:t>Přísudek</a:t>
            </a:r>
            <a:endParaRPr lang="cs-CZ" b="1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cs-CZ" u="sng" dirty="0" smtClean="0"/>
              <a:t>co podmět dělá </a:t>
            </a:r>
            <a:r>
              <a:rPr lang="cs-CZ" dirty="0" smtClean="0"/>
              <a:t>(Bára </a:t>
            </a:r>
            <a:r>
              <a:rPr lang="cs-CZ" b="1" dirty="0" smtClean="0">
                <a:solidFill>
                  <a:srgbClr val="0070C0"/>
                </a:solidFill>
              </a:rPr>
              <a:t>spí</a:t>
            </a:r>
            <a:r>
              <a:rPr lang="cs-CZ" b="1" dirty="0" smtClean="0"/>
              <a:t>.</a:t>
            </a:r>
            <a:r>
              <a:rPr lang="cs-CZ" dirty="0" smtClean="0"/>
              <a:t>)</a:t>
            </a:r>
          </a:p>
          <a:p>
            <a:pPr>
              <a:buFontTx/>
              <a:buChar char="-"/>
            </a:pPr>
            <a:r>
              <a:rPr lang="cs-CZ" dirty="0" smtClean="0"/>
              <a:t>co se s podmětem děje (Dítě </a:t>
            </a:r>
            <a:r>
              <a:rPr lang="cs-CZ" b="1" dirty="0" smtClean="0">
                <a:solidFill>
                  <a:srgbClr val="0070C0"/>
                </a:solidFill>
              </a:rPr>
              <a:t>roste</a:t>
            </a:r>
            <a:r>
              <a:rPr lang="cs-CZ" dirty="0" smtClean="0"/>
              <a:t>.)</a:t>
            </a:r>
          </a:p>
          <a:p>
            <a:pPr>
              <a:buFontTx/>
              <a:buChar char="-"/>
            </a:pPr>
            <a:r>
              <a:rPr lang="cs-CZ" dirty="0" smtClean="0"/>
              <a:t>jaký podmět je (Bára </a:t>
            </a:r>
            <a:r>
              <a:rPr lang="cs-CZ" b="1" dirty="0" smtClean="0">
                <a:solidFill>
                  <a:srgbClr val="0070C0"/>
                </a:solidFill>
              </a:rPr>
              <a:t>je malá</a:t>
            </a:r>
            <a:r>
              <a:rPr lang="cs-CZ" dirty="0" smtClean="0"/>
              <a:t>).</a:t>
            </a:r>
          </a:p>
          <a:p>
            <a:pPr>
              <a:buFontTx/>
              <a:buChar char="-"/>
            </a:pPr>
            <a:r>
              <a:rPr lang="cs-CZ" dirty="0" smtClean="0"/>
              <a:t>ptáme se </a:t>
            </a:r>
            <a:r>
              <a:rPr lang="cs-CZ" b="1" dirty="0" smtClean="0">
                <a:solidFill>
                  <a:srgbClr val="0070C0"/>
                </a:solidFill>
              </a:rPr>
              <a:t>CO DĚLÁ </a:t>
            </a:r>
            <a:r>
              <a:rPr lang="cs-CZ" dirty="0" smtClean="0"/>
              <a:t>podmět?</a:t>
            </a:r>
          </a:p>
          <a:p>
            <a:pPr>
              <a:buNone/>
            </a:pPr>
            <a:r>
              <a:rPr lang="cs-CZ" dirty="0"/>
              <a:t>	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Ze stěny spadl obraz.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70C0"/>
                </a:solidFill>
              </a:rPr>
              <a:t>Co dělal </a:t>
            </a:r>
            <a:r>
              <a:rPr lang="cs-CZ" dirty="0" smtClean="0"/>
              <a:t>obraz?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b="1" dirty="0" smtClean="0">
                <a:solidFill>
                  <a:srgbClr val="0070C0"/>
                </a:solidFill>
              </a:rPr>
              <a:t>Spadl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Podmět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cs-CZ" dirty="0" smtClean="0"/>
              <a:t>	</a:t>
            </a:r>
            <a:r>
              <a:rPr lang="cs-CZ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Jak </a:t>
            </a:r>
            <a:r>
              <a:rPr lang="cs-CZ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může být podmět vyjádřen?</a:t>
            </a:r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Podstatným jménem </a:t>
            </a:r>
            <a:r>
              <a:rPr lang="cs-CZ" dirty="0" smtClean="0"/>
              <a:t>(nejčastěji): </a:t>
            </a:r>
            <a:r>
              <a:rPr lang="cs-CZ" i="1" dirty="0" smtClean="0">
                <a:solidFill>
                  <a:srgbClr val="FF0000"/>
                </a:solidFill>
              </a:rPr>
              <a:t>Maminka</a:t>
            </a:r>
            <a:r>
              <a:rPr lang="cs-CZ" i="1" dirty="0" smtClean="0"/>
              <a:t> sáňkuje.</a:t>
            </a:r>
          </a:p>
          <a:p>
            <a:pPr fontAlgn="base"/>
            <a:r>
              <a:rPr lang="cs-CZ" dirty="0" smtClean="0">
                <a:solidFill>
                  <a:srgbClr val="FFC000"/>
                </a:solidFill>
              </a:rPr>
              <a:t>Přídavným jménem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FFC000"/>
                </a:solidFill>
              </a:rPr>
              <a:t>Mladý</a:t>
            </a:r>
            <a:r>
              <a:rPr lang="cs-CZ" i="1" dirty="0" smtClean="0"/>
              <a:t> starému nevěří</a:t>
            </a:r>
            <a:r>
              <a:rPr lang="cs-CZ" dirty="0" smtClean="0"/>
              <a:t>.</a:t>
            </a:r>
          </a:p>
          <a:p>
            <a:pPr fontAlgn="base"/>
            <a:r>
              <a:rPr lang="cs-CZ" dirty="0" smtClean="0">
                <a:solidFill>
                  <a:srgbClr val="00B050"/>
                </a:solidFill>
              </a:rPr>
              <a:t>Zájmenem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00B050"/>
                </a:solidFill>
              </a:rPr>
              <a:t>Někdo</a:t>
            </a:r>
            <a:r>
              <a:rPr lang="cs-CZ" i="1" dirty="0" smtClean="0"/>
              <a:t> zpívá</a:t>
            </a:r>
            <a:r>
              <a:rPr lang="cs-CZ" dirty="0" smtClean="0"/>
              <a:t>.</a:t>
            </a:r>
          </a:p>
          <a:p>
            <a:pPr fontAlgn="base"/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Číslovkou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Třetí</a:t>
            </a:r>
            <a:r>
              <a:rPr lang="cs-CZ" i="1" dirty="0" smtClean="0"/>
              <a:t> se ztratil na trase</a:t>
            </a:r>
            <a:r>
              <a:rPr lang="cs-CZ" dirty="0" smtClean="0"/>
              <a:t>.</a:t>
            </a:r>
          </a:p>
          <a:p>
            <a:pPr fontAlgn="base"/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Infinitiv slovesa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chemeClr val="accent5">
                    <a:lumMod val="75000"/>
                  </a:schemeClr>
                </a:solidFill>
              </a:rPr>
              <a:t>Malovat</a:t>
            </a:r>
            <a:r>
              <a:rPr lang="cs-CZ" i="1" dirty="0" smtClean="0"/>
              <a:t> mě baví</a:t>
            </a:r>
            <a:r>
              <a:rPr lang="cs-CZ" dirty="0" smtClean="0"/>
              <a:t>.</a:t>
            </a:r>
          </a:p>
          <a:p>
            <a:pPr fontAlgn="base"/>
            <a:r>
              <a:rPr lang="cs-CZ" u="sng" dirty="0" smtClean="0"/>
              <a:t>Někdy i neohebné slovní druhy</a:t>
            </a:r>
            <a:r>
              <a:rPr lang="cs-CZ" dirty="0" smtClean="0"/>
              <a:t>: </a:t>
            </a:r>
            <a:r>
              <a:rPr lang="cs-CZ" b="1" dirty="0" smtClean="0"/>
              <a:t>Protože</a:t>
            </a:r>
            <a:r>
              <a:rPr lang="cs-CZ" dirty="0" smtClean="0"/>
              <a:t> je spojka. Její </a:t>
            </a:r>
            <a:r>
              <a:rPr lang="cs-CZ" b="1" dirty="0" smtClean="0"/>
              <a:t>ano</a:t>
            </a:r>
            <a:r>
              <a:rPr lang="cs-CZ" dirty="0" smtClean="0"/>
              <a:t> mi znělo v hlavě. </a:t>
            </a:r>
            <a:r>
              <a:rPr lang="cs-CZ" b="1" dirty="0" err="1" smtClean="0"/>
              <a:t>Crrr</a:t>
            </a:r>
            <a:r>
              <a:rPr lang="cs-CZ" dirty="0" smtClean="0"/>
              <a:t> se ozývalo místností.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 – vyjádřený a nevyjádřený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/>
              <a:t>	</a:t>
            </a:r>
            <a:r>
              <a:rPr lang="cs-CZ" u="sng" dirty="0" smtClean="0">
                <a:solidFill>
                  <a:schemeClr val="accent2">
                    <a:lumMod val="75000"/>
                  </a:schemeClr>
                </a:solidFill>
              </a:rPr>
              <a:t>Vyjádřený</a:t>
            </a:r>
            <a:r>
              <a:rPr lang="cs-CZ" u="sng" dirty="0" smtClean="0"/>
              <a:t> podmět</a:t>
            </a:r>
          </a:p>
          <a:p>
            <a:pPr lvl="1">
              <a:buNone/>
            </a:pPr>
            <a:endParaRPr lang="cs-CZ" u="sng" dirty="0"/>
          </a:p>
          <a:p>
            <a:pPr lvl="1">
              <a:buNone/>
            </a:pPr>
            <a:r>
              <a:rPr lang="cs-CZ" dirty="0" smtClean="0"/>
              <a:t>ve větě je </a:t>
            </a:r>
            <a:r>
              <a:rPr lang="cs-CZ" u="sng" dirty="0" smtClean="0"/>
              <a:t>vyjádřen </a:t>
            </a:r>
            <a:r>
              <a:rPr lang="cs-CZ" b="1" u="sng" dirty="0" smtClean="0"/>
              <a:t>slovem</a:t>
            </a:r>
          </a:p>
          <a:p>
            <a:pPr lvl="1">
              <a:buNone/>
            </a:pP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Pepa</a:t>
            </a:r>
            <a:r>
              <a:rPr lang="cs-CZ" i="1" dirty="0" smtClean="0"/>
              <a:t> šel na řeku.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Někdo</a:t>
            </a:r>
            <a:r>
              <a:rPr lang="cs-CZ" i="1" dirty="0" smtClean="0"/>
              <a:t> zvoní.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Babička</a:t>
            </a:r>
            <a:r>
              <a:rPr lang="cs-CZ" i="1" dirty="0" smtClean="0"/>
              <a:t> zpívá.</a:t>
            </a:r>
            <a:endParaRPr lang="cs-CZ" i="1" dirty="0"/>
          </a:p>
          <a:p>
            <a:pPr lvl="1">
              <a:buNone/>
            </a:pPr>
            <a:endParaRPr lang="cs-CZ" i="1" dirty="0" smtClean="0"/>
          </a:p>
          <a:p>
            <a:pPr lvl="1">
              <a:buNone/>
            </a:pPr>
            <a:r>
              <a:rPr lang="cs-CZ" sz="3200" u="sng" dirty="0" smtClean="0">
                <a:solidFill>
                  <a:schemeClr val="accent3">
                    <a:lumMod val="75000"/>
                  </a:schemeClr>
                </a:solidFill>
              </a:rPr>
              <a:t>Nevyjádřený</a:t>
            </a:r>
            <a:r>
              <a:rPr lang="cs-CZ" sz="3200" u="sng" dirty="0" smtClean="0"/>
              <a:t> podmět</a:t>
            </a:r>
          </a:p>
          <a:p>
            <a:pPr lvl="1">
              <a:buNone/>
            </a:pPr>
            <a:endParaRPr lang="cs-CZ" sz="3200" u="sng" dirty="0" smtClean="0"/>
          </a:p>
          <a:p>
            <a:pPr lvl="1">
              <a:buNone/>
            </a:pPr>
            <a:r>
              <a:rPr lang="cs-CZ" b="1" dirty="0" smtClean="0"/>
              <a:t>není slovně vyjádřen</a:t>
            </a:r>
            <a:r>
              <a:rPr lang="cs-CZ" dirty="0" smtClean="0"/>
              <a:t>, ale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známe ho </a:t>
            </a:r>
            <a:r>
              <a:rPr lang="cs-CZ" dirty="0" smtClean="0"/>
              <a:t>(z předchozí</a:t>
            </a:r>
          </a:p>
          <a:p>
            <a:pPr lvl="1">
              <a:buNone/>
            </a:pPr>
            <a:r>
              <a:rPr lang="cs-CZ" dirty="0" smtClean="0"/>
              <a:t>věty, z kontextu nebo je zřejmý z tvaru slovesa - přísudku)</a:t>
            </a:r>
          </a:p>
          <a:p>
            <a:pPr lvl="1">
              <a:buNone/>
            </a:pPr>
            <a:r>
              <a:rPr lang="cs-CZ" i="1" dirty="0" smtClean="0"/>
              <a:t>Přemýšlel o včerejší návštěvě. </a:t>
            </a:r>
          </a:p>
          <a:p>
            <a:pPr lvl="1">
              <a:buNone/>
            </a:pPr>
            <a:r>
              <a:rPr lang="cs-CZ" u="sng" dirty="0" smtClean="0"/>
              <a:t>Kdo/co přemýšlel?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On</a:t>
            </a:r>
            <a:r>
              <a:rPr lang="cs-CZ" dirty="0" smtClean="0"/>
              <a:t>. Zapisujeme </a:t>
            </a:r>
            <a:r>
              <a:rPr lang="cs-CZ" u="sng" dirty="0" smtClean="0"/>
              <a:t>do závorky před větu</a:t>
            </a:r>
            <a:r>
              <a:rPr lang="cs-CZ" dirty="0" smtClean="0"/>
              <a:t>.</a:t>
            </a:r>
            <a:endParaRPr lang="cs-CZ" dirty="0"/>
          </a:p>
          <a:p>
            <a:pPr lvl="1">
              <a:buNone/>
            </a:pP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</a:rPr>
              <a:t>(On) </a:t>
            </a:r>
            <a:r>
              <a:rPr lang="cs-CZ" i="1" dirty="0" smtClean="0"/>
              <a:t>přemýšlel o včerejší návštěvě.</a:t>
            </a:r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  <a:p>
            <a:pPr lvl="1">
              <a:buFontTx/>
              <a:buChar char="-"/>
            </a:pPr>
            <a:endParaRPr lang="cs-CZ" sz="3200" dirty="0" smtClean="0"/>
          </a:p>
          <a:p>
            <a:pPr lvl="1">
              <a:buNone/>
            </a:pPr>
            <a:endParaRPr lang="cs-CZ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 – zápis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u="sng" dirty="0" smtClean="0"/>
              <a:t>Najdi ve větách základní skladební dvojici </a:t>
            </a:r>
            <a:r>
              <a:rPr lang="cs-CZ" dirty="0" smtClean="0"/>
              <a:t>(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podmět</a:t>
            </a:r>
            <a:r>
              <a:rPr lang="cs-CZ" dirty="0" smtClean="0"/>
              <a:t> podtrhni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rovně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00B050"/>
                </a:solidFill>
              </a:rPr>
              <a:t>přísudek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vlnovkou</a:t>
            </a:r>
            <a:r>
              <a:rPr lang="cs-CZ" dirty="0" smtClean="0"/>
              <a:t>):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Náš pes běhá celý den po zahradě. </a:t>
            </a:r>
          </a:p>
          <a:p>
            <a:pPr>
              <a:buNone/>
            </a:pPr>
            <a:r>
              <a:rPr lang="cs-CZ" dirty="0" smtClean="0"/>
              <a:t>Někdy se unaví a lehne si do pelíšku.</a:t>
            </a:r>
          </a:p>
          <a:p>
            <a:pPr>
              <a:buNone/>
            </a:pPr>
            <a:r>
              <a:rPr lang="cs-CZ" dirty="0" smtClean="0"/>
              <a:t>Maruška dnes slaví narozeniny.</a:t>
            </a:r>
          </a:p>
          <a:p>
            <a:pPr>
              <a:buNone/>
            </a:pPr>
            <a:r>
              <a:rPr lang="cs-CZ" dirty="0" smtClean="0"/>
              <a:t>Ten nový strom už krásně kvete. </a:t>
            </a:r>
          </a:p>
          <a:p>
            <a:pPr>
              <a:buNone/>
            </a:pPr>
            <a:r>
              <a:rPr lang="cs-CZ" dirty="0" smtClean="0"/>
              <a:t>Ke kávě upekla babička jablečný závin. Celý jsme ho</a:t>
            </a:r>
          </a:p>
          <a:p>
            <a:pPr>
              <a:buNone/>
            </a:pPr>
            <a:r>
              <a:rPr lang="cs-CZ" dirty="0" smtClean="0"/>
              <a:t>snědli.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P98CO9LL\amsterdam_netherlands_ship_sky_clouds_bay_harbor_water-113036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723" y="214290"/>
            <a:ext cx="8760995" cy="642942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1143000"/>
          </a:xfrm>
        </p:spPr>
        <p:txBody>
          <a:bodyPr/>
          <a:lstStyle/>
          <a:p>
            <a:pPr algn="l"/>
            <a:r>
              <a:rPr lang="cs-CZ" dirty="0" smtClean="0"/>
              <a:t>Pracovní sešit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472" y="1142984"/>
            <a:ext cx="4519417" cy="2335895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Str. 66/1 a, b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152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Základní skladební dvojice PODMĚT &amp; PŘÍSUDEK</vt:lpstr>
      <vt:lpstr>Základní skladební dvojice - opakování</vt:lpstr>
      <vt:lpstr>Základní skladební dvojice - opakování</vt:lpstr>
      <vt:lpstr>Podmět</vt:lpstr>
      <vt:lpstr>Po – vyjádřený a nevyjádřený</vt:lpstr>
      <vt:lpstr>Procvičování – zápis do sešitu</vt:lpstr>
      <vt:lpstr>Pracovní sešit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skladební dvojice PODMĚT &amp; PŘÍSUDEK</dc:title>
  <dc:creator>Evzen</dc:creator>
  <cp:lastModifiedBy>Evzen</cp:lastModifiedBy>
  <cp:revision>15</cp:revision>
  <dcterms:created xsi:type="dcterms:W3CDTF">2020-04-28T09:10:36Z</dcterms:created>
  <dcterms:modified xsi:type="dcterms:W3CDTF">2020-04-28T16:11:48Z</dcterms:modified>
</cp:coreProperties>
</file>