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77309-267D-4D78-A58A-BFADC04C6E75}" type="datetimeFigureOut">
              <a:rPr lang="cs-CZ" smtClean="0"/>
              <a:pPr/>
              <a:t>25.5.2020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0E9BF-8FC5-4F3F-B085-F4855EEAF05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77309-267D-4D78-A58A-BFADC04C6E75}" type="datetimeFigureOut">
              <a:rPr lang="cs-CZ" smtClean="0"/>
              <a:pPr/>
              <a:t>25.5.2020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0E9BF-8FC5-4F3F-B085-F4855EEAF05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77309-267D-4D78-A58A-BFADC04C6E75}" type="datetimeFigureOut">
              <a:rPr lang="cs-CZ" smtClean="0"/>
              <a:pPr/>
              <a:t>25.5.2020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0E9BF-8FC5-4F3F-B085-F4855EEAF05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77309-267D-4D78-A58A-BFADC04C6E75}" type="datetimeFigureOut">
              <a:rPr lang="cs-CZ" smtClean="0"/>
              <a:pPr/>
              <a:t>25.5.2020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0E9BF-8FC5-4F3F-B085-F4855EEAF05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77309-267D-4D78-A58A-BFADC04C6E75}" type="datetimeFigureOut">
              <a:rPr lang="cs-CZ" smtClean="0"/>
              <a:pPr/>
              <a:t>25.5.2020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0E9BF-8FC5-4F3F-B085-F4855EEAF05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77309-267D-4D78-A58A-BFADC04C6E75}" type="datetimeFigureOut">
              <a:rPr lang="cs-CZ" smtClean="0"/>
              <a:pPr/>
              <a:t>25.5.2020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0E9BF-8FC5-4F3F-B085-F4855EEAF05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77309-267D-4D78-A58A-BFADC04C6E75}" type="datetimeFigureOut">
              <a:rPr lang="cs-CZ" smtClean="0"/>
              <a:pPr/>
              <a:t>25.5.2020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0E9BF-8FC5-4F3F-B085-F4855EEAF05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77309-267D-4D78-A58A-BFADC04C6E75}" type="datetimeFigureOut">
              <a:rPr lang="cs-CZ" smtClean="0"/>
              <a:pPr/>
              <a:t>25.5.2020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0E9BF-8FC5-4F3F-B085-F4855EEAF05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77309-267D-4D78-A58A-BFADC04C6E75}" type="datetimeFigureOut">
              <a:rPr lang="cs-CZ" smtClean="0"/>
              <a:pPr/>
              <a:t>25.5.2020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0E9BF-8FC5-4F3F-B085-F4855EEAF05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77309-267D-4D78-A58A-BFADC04C6E75}" type="datetimeFigureOut">
              <a:rPr lang="cs-CZ" smtClean="0"/>
              <a:pPr/>
              <a:t>25.5.2020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0E9BF-8FC5-4F3F-B085-F4855EEAF05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77309-267D-4D78-A58A-BFADC04C6E75}" type="datetimeFigureOut">
              <a:rPr lang="cs-CZ" smtClean="0"/>
              <a:pPr/>
              <a:t>25.5.2020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0E9BF-8FC5-4F3F-B085-F4855EEAF05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A77309-267D-4D78-A58A-BFADC04C6E75}" type="datetimeFigureOut">
              <a:rPr lang="cs-CZ" smtClean="0"/>
              <a:pPr/>
              <a:t>25.5.2020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50E9BF-8FC5-4F3F-B085-F4855EEAF05E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živatel\AppData\Local\Microsoft\Windows\Temporary Internet Files\Content.IE5\SX3ZIE87\1200px-Jestrebi_hory-odolov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714620"/>
            <a:ext cx="7772400" cy="1143008"/>
          </a:xfrm>
        </p:spPr>
        <p:txBody>
          <a:bodyPr>
            <a:normAutofit/>
          </a:bodyPr>
          <a:lstStyle/>
          <a:p>
            <a:r>
              <a:rPr lang="cs-CZ" sz="54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Věta jednoduchá a souvětí</a:t>
            </a:r>
            <a:endParaRPr lang="cs-CZ" sz="54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5. ročník</a:t>
            </a:r>
          </a:p>
          <a:p>
            <a:r>
              <a:rPr lang="cs-CZ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26. května</a:t>
            </a:r>
          </a:p>
          <a:p>
            <a:endParaRPr lang="cs-CZ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Opakování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cs-CZ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Věta jednoduchá</a:t>
            </a:r>
          </a:p>
          <a:p>
            <a:pPr>
              <a:buNone/>
            </a:pPr>
            <a:r>
              <a:rPr lang="cs-CZ" dirty="0"/>
              <a:t>	</a:t>
            </a:r>
            <a:r>
              <a:rPr lang="cs-CZ" dirty="0" smtClean="0"/>
              <a:t>- pouze JEDNA základní skladební dvojice</a:t>
            </a:r>
          </a:p>
          <a:p>
            <a:pPr>
              <a:buNone/>
            </a:pPr>
            <a:r>
              <a:rPr lang="cs-CZ" dirty="0"/>
              <a:t>	</a:t>
            </a:r>
            <a:r>
              <a:rPr lang="cs-CZ" dirty="0" smtClean="0"/>
              <a:t>- JEDEN přísudek (sloveso)</a:t>
            </a:r>
          </a:p>
          <a:p>
            <a:pPr>
              <a:buNone/>
            </a:pPr>
            <a:r>
              <a:rPr lang="cs-CZ" dirty="0"/>
              <a:t>	</a:t>
            </a:r>
            <a:r>
              <a:rPr lang="cs-CZ" i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V létě </a:t>
            </a:r>
            <a:r>
              <a:rPr lang="cs-CZ" i="1" dirty="0" smtClean="0">
                <a:solidFill>
                  <a:schemeClr val="accent6">
                    <a:lumMod val="75000"/>
                  </a:schemeClr>
                </a:solidFill>
              </a:rPr>
              <a:t>pojedeme</a:t>
            </a:r>
            <a:r>
              <a:rPr lang="cs-CZ" i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na chalupu do Beskyd.</a:t>
            </a:r>
          </a:p>
          <a:p>
            <a:pPr>
              <a:buNone/>
            </a:pPr>
            <a:endParaRPr lang="cs-CZ" i="1" dirty="0"/>
          </a:p>
          <a:p>
            <a:r>
              <a:rPr lang="cs-CZ" b="1" dirty="0" smtClean="0">
                <a:solidFill>
                  <a:schemeClr val="accent3">
                    <a:lumMod val="75000"/>
                  </a:schemeClr>
                </a:solidFill>
              </a:rPr>
              <a:t>Souvětí</a:t>
            </a:r>
            <a:endParaRPr lang="cs-CZ" b="1" dirty="0">
              <a:solidFill>
                <a:schemeClr val="accent3">
                  <a:lumMod val="75000"/>
                </a:schemeClr>
              </a:solidFill>
            </a:endParaRPr>
          </a:p>
          <a:p>
            <a:pPr>
              <a:buNone/>
            </a:pPr>
            <a:r>
              <a:rPr lang="cs-CZ" dirty="0" smtClean="0"/>
              <a:t>	- spojení DVOU  a více vět jednoduchých</a:t>
            </a:r>
          </a:p>
          <a:p>
            <a:pPr>
              <a:buNone/>
            </a:pPr>
            <a:r>
              <a:rPr lang="cs-CZ" i="1" dirty="0"/>
              <a:t>	</a:t>
            </a:r>
            <a:r>
              <a:rPr lang="cs-CZ" i="1" dirty="0" smtClean="0">
                <a:solidFill>
                  <a:schemeClr val="accent3">
                    <a:lumMod val="75000"/>
                  </a:schemeClr>
                </a:solidFill>
              </a:rPr>
              <a:t>Anička si </a:t>
            </a:r>
            <a:r>
              <a:rPr lang="cs-CZ" i="1" dirty="0" smtClean="0">
                <a:solidFill>
                  <a:schemeClr val="accent6">
                    <a:lumMod val="75000"/>
                  </a:schemeClr>
                </a:solidFill>
              </a:rPr>
              <a:t>myslela</a:t>
            </a:r>
            <a:r>
              <a:rPr lang="cs-CZ" i="1" dirty="0" smtClean="0">
                <a:solidFill>
                  <a:schemeClr val="accent3">
                    <a:lumMod val="75000"/>
                  </a:schemeClr>
                </a:solidFill>
              </a:rPr>
              <a:t>, že </a:t>
            </a:r>
            <a:r>
              <a:rPr lang="cs-CZ" i="1" dirty="0" smtClean="0">
                <a:solidFill>
                  <a:schemeClr val="accent6">
                    <a:lumMod val="75000"/>
                  </a:schemeClr>
                </a:solidFill>
              </a:rPr>
              <a:t>pojede</a:t>
            </a:r>
            <a:r>
              <a:rPr lang="cs-CZ" i="1" dirty="0" smtClean="0">
                <a:solidFill>
                  <a:schemeClr val="accent3">
                    <a:lumMod val="75000"/>
                  </a:schemeClr>
                </a:solidFill>
              </a:rPr>
              <a:t> k babičce už dnes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Uč. 137/3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>
              <a:buNone/>
            </a:pPr>
            <a:r>
              <a:rPr lang="cs-CZ" dirty="0" smtClean="0"/>
              <a:t>Zoologické </a:t>
            </a:r>
            <a:r>
              <a:rPr lang="cs-CZ" u="sng" dirty="0" smtClean="0"/>
              <a:t>zahrady</a:t>
            </a:r>
            <a:r>
              <a:rPr lang="cs-CZ" dirty="0" smtClean="0"/>
              <a:t> slouží k tomu, aby lidem</a:t>
            </a:r>
          </a:p>
          <a:p>
            <a:pPr>
              <a:buNone/>
            </a:pPr>
            <a:r>
              <a:rPr lang="cs-CZ" dirty="0" smtClean="0"/>
              <a:t>ukázaly celý zvířecí svět. (</a:t>
            </a:r>
            <a:r>
              <a:rPr lang="cs-CZ" u="sng" dirty="0" smtClean="0"/>
              <a:t>Ony</a:t>
            </a:r>
            <a:r>
              <a:rPr lang="cs-CZ" dirty="0" smtClean="0"/>
              <a:t>). </a:t>
            </a: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Souvětí</a:t>
            </a:r>
            <a:r>
              <a:rPr lang="cs-CZ" dirty="0" smtClean="0"/>
              <a:t>, </a:t>
            </a:r>
            <a:r>
              <a:rPr lang="cs-CZ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2 věty</a:t>
            </a:r>
            <a:r>
              <a:rPr lang="cs-CZ" dirty="0" smtClean="0"/>
              <a:t>.</a:t>
            </a:r>
          </a:p>
          <a:p>
            <a:pPr>
              <a:buNone/>
            </a:pPr>
            <a:r>
              <a:rPr lang="cs-CZ" dirty="0" smtClean="0"/>
              <a:t>Také jsou užitečné pro záchranu ohrožených</a:t>
            </a:r>
          </a:p>
          <a:p>
            <a:pPr>
              <a:buNone/>
            </a:pPr>
            <a:r>
              <a:rPr lang="cs-CZ" dirty="0" smtClean="0"/>
              <a:t>Druhů.</a:t>
            </a:r>
          </a:p>
          <a:p>
            <a:pPr>
              <a:buNone/>
            </a:pPr>
            <a:r>
              <a:rPr lang="cs-CZ" dirty="0" smtClean="0"/>
              <a:t>Když zahrady začínaly, zvířata žila ve zdobených</a:t>
            </a:r>
          </a:p>
          <a:p>
            <a:pPr>
              <a:buNone/>
            </a:pPr>
            <a:r>
              <a:rPr lang="cs-CZ" dirty="0" smtClean="0"/>
              <a:t>klecích, ale později už byly mříže obyčejné.</a:t>
            </a:r>
          </a:p>
          <a:p>
            <a:pPr>
              <a:buNone/>
            </a:pPr>
            <a:r>
              <a:rPr lang="cs-CZ" dirty="0" smtClean="0"/>
              <a:t>Dnes zvířata od návštěvníků odděluje jen sklo,</a:t>
            </a:r>
          </a:p>
          <a:p>
            <a:pPr>
              <a:buNone/>
            </a:pPr>
            <a:r>
              <a:rPr lang="cs-CZ" dirty="0" smtClean="0"/>
              <a:t>vodní příkop nebo skalní stěna.</a:t>
            </a:r>
          </a:p>
          <a:p>
            <a:pPr>
              <a:buNone/>
            </a:pPr>
            <a:endParaRPr lang="cs-CZ" dirty="0" smtClean="0"/>
          </a:p>
        </p:txBody>
      </p:sp>
      <p:sp>
        <p:nvSpPr>
          <p:cNvPr id="6" name="Volný tvar 5"/>
          <p:cNvSpPr/>
          <p:nvPr/>
        </p:nvSpPr>
        <p:spPr>
          <a:xfrm>
            <a:off x="3742006" y="1999957"/>
            <a:ext cx="996462" cy="246185"/>
          </a:xfrm>
          <a:custGeom>
            <a:avLst/>
            <a:gdLst>
              <a:gd name="connsiteX0" fmla="*/ 0 w 996462"/>
              <a:gd name="connsiteY0" fmla="*/ 138332 h 246185"/>
              <a:gd name="connsiteX1" fmla="*/ 70339 w 996462"/>
              <a:gd name="connsiteY1" fmla="*/ 39858 h 246185"/>
              <a:gd name="connsiteX2" fmla="*/ 253219 w 996462"/>
              <a:gd name="connsiteY2" fmla="*/ 124265 h 246185"/>
              <a:gd name="connsiteX3" fmla="*/ 436099 w 996462"/>
              <a:gd name="connsiteY3" fmla="*/ 39858 h 246185"/>
              <a:gd name="connsiteX4" fmla="*/ 590843 w 996462"/>
              <a:gd name="connsiteY4" fmla="*/ 166468 h 246185"/>
              <a:gd name="connsiteX5" fmla="*/ 759656 w 996462"/>
              <a:gd name="connsiteY5" fmla="*/ 11723 h 246185"/>
              <a:gd name="connsiteX6" fmla="*/ 914400 w 996462"/>
              <a:gd name="connsiteY6" fmla="*/ 236806 h 246185"/>
              <a:gd name="connsiteX7" fmla="*/ 984739 w 996462"/>
              <a:gd name="connsiteY7" fmla="*/ 67994 h 246185"/>
              <a:gd name="connsiteX8" fmla="*/ 984739 w 996462"/>
              <a:gd name="connsiteY8" fmla="*/ 39858 h 2461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96462" h="246185">
                <a:moveTo>
                  <a:pt x="0" y="138332"/>
                </a:moveTo>
                <a:cubicBezTo>
                  <a:pt x="14068" y="90267"/>
                  <a:pt x="28136" y="42203"/>
                  <a:pt x="70339" y="39858"/>
                </a:cubicBezTo>
                <a:cubicBezTo>
                  <a:pt x="112542" y="37514"/>
                  <a:pt x="192259" y="124265"/>
                  <a:pt x="253219" y="124265"/>
                </a:cubicBezTo>
                <a:cubicBezTo>
                  <a:pt x="314179" y="124265"/>
                  <a:pt x="379828" y="32824"/>
                  <a:pt x="436099" y="39858"/>
                </a:cubicBezTo>
                <a:cubicBezTo>
                  <a:pt x="492370" y="46892"/>
                  <a:pt x="536917" y="171157"/>
                  <a:pt x="590843" y="166468"/>
                </a:cubicBezTo>
                <a:cubicBezTo>
                  <a:pt x="644769" y="161779"/>
                  <a:pt x="705730" y="0"/>
                  <a:pt x="759656" y="11723"/>
                </a:cubicBezTo>
                <a:cubicBezTo>
                  <a:pt x="813582" y="23446"/>
                  <a:pt x="876886" y="227428"/>
                  <a:pt x="914400" y="236806"/>
                </a:cubicBezTo>
                <a:cubicBezTo>
                  <a:pt x="951914" y="246185"/>
                  <a:pt x="973016" y="100819"/>
                  <a:pt x="984739" y="67994"/>
                </a:cubicBezTo>
                <a:cubicBezTo>
                  <a:pt x="996462" y="35169"/>
                  <a:pt x="990600" y="37513"/>
                  <a:pt x="984739" y="39858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Volný tvar 6"/>
          <p:cNvSpPr/>
          <p:nvPr/>
        </p:nvSpPr>
        <p:spPr>
          <a:xfrm>
            <a:off x="520505" y="2672862"/>
            <a:ext cx="1280160" cy="185225"/>
          </a:xfrm>
          <a:custGeom>
            <a:avLst/>
            <a:gdLst>
              <a:gd name="connsiteX0" fmla="*/ 0 w 1280160"/>
              <a:gd name="connsiteY0" fmla="*/ 98473 h 185225"/>
              <a:gd name="connsiteX1" fmla="*/ 112541 w 1280160"/>
              <a:gd name="connsiteY1" fmla="*/ 0 h 185225"/>
              <a:gd name="connsiteX2" fmla="*/ 253218 w 1280160"/>
              <a:gd name="connsiteY2" fmla="*/ 98473 h 185225"/>
              <a:gd name="connsiteX3" fmla="*/ 379827 w 1280160"/>
              <a:gd name="connsiteY3" fmla="*/ 28135 h 185225"/>
              <a:gd name="connsiteX4" fmla="*/ 492369 w 1280160"/>
              <a:gd name="connsiteY4" fmla="*/ 84406 h 185225"/>
              <a:gd name="connsiteX5" fmla="*/ 661181 w 1280160"/>
              <a:gd name="connsiteY5" fmla="*/ 28135 h 185225"/>
              <a:gd name="connsiteX6" fmla="*/ 829993 w 1280160"/>
              <a:gd name="connsiteY6" fmla="*/ 126609 h 185225"/>
              <a:gd name="connsiteX7" fmla="*/ 942535 w 1280160"/>
              <a:gd name="connsiteY7" fmla="*/ 42203 h 185225"/>
              <a:gd name="connsiteX8" fmla="*/ 1181686 w 1280160"/>
              <a:gd name="connsiteY8" fmla="*/ 182880 h 185225"/>
              <a:gd name="connsiteX9" fmla="*/ 1252024 w 1280160"/>
              <a:gd name="connsiteY9" fmla="*/ 28135 h 185225"/>
              <a:gd name="connsiteX10" fmla="*/ 1280160 w 1280160"/>
              <a:gd name="connsiteY10" fmla="*/ 42203 h 185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280160" h="185225">
                <a:moveTo>
                  <a:pt x="0" y="98473"/>
                </a:moveTo>
                <a:cubicBezTo>
                  <a:pt x="35169" y="49236"/>
                  <a:pt x="70338" y="0"/>
                  <a:pt x="112541" y="0"/>
                </a:cubicBezTo>
                <a:cubicBezTo>
                  <a:pt x="154744" y="0"/>
                  <a:pt x="208670" y="93784"/>
                  <a:pt x="253218" y="98473"/>
                </a:cubicBezTo>
                <a:cubicBezTo>
                  <a:pt x="297766" y="103162"/>
                  <a:pt x="339969" y="30480"/>
                  <a:pt x="379827" y="28135"/>
                </a:cubicBezTo>
                <a:cubicBezTo>
                  <a:pt x="419686" y="25791"/>
                  <a:pt x="445477" y="84406"/>
                  <a:pt x="492369" y="84406"/>
                </a:cubicBezTo>
                <a:cubicBezTo>
                  <a:pt x="539261" y="84406"/>
                  <a:pt x="604910" y="21101"/>
                  <a:pt x="661181" y="28135"/>
                </a:cubicBezTo>
                <a:cubicBezTo>
                  <a:pt x="717452" y="35169"/>
                  <a:pt x="783101" y="124264"/>
                  <a:pt x="829993" y="126609"/>
                </a:cubicBezTo>
                <a:cubicBezTo>
                  <a:pt x="876885" y="128954"/>
                  <a:pt x="883919" y="32824"/>
                  <a:pt x="942535" y="42203"/>
                </a:cubicBezTo>
                <a:cubicBezTo>
                  <a:pt x="1001151" y="51582"/>
                  <a:pt x="1130105" y="185225"/>
                  <a:pt x="1181686" y="182880"/>
                </a:cubicBezTo>
                <a:cubicBezTo>
                  <a:pt x="1233267" y="180535"/>
                  <a:pt x="1235612" y="51581"/>
                  <a:pt x="1252024" y="28135"/>
                </a:cubicBezTo>
                <a:cubicBezTo>
                  <a:pt x="1268436" y="4689"/>
                  <a:pt x="1274298" y="23446"/>
                  <a:pt x="1280160" y="4220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68280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…pokračování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19749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>
              <a:buNone/>
            </a:pPr>
            <a:r>
              <a:rPr lang="cs-CZ" dirty="0" smtClean="0"/>
              <a:t>Zvířata se nacházejí mimo dosah lidí.</a:t>
            </a:r>
          </a:p>
          <a:p>
            <a:pPr>
              <a:buNone/>
            </a:pPr>
            <a:r>
              <a:rPr lang="cs-CZ" dirty="0" smtClean="0"/>
              <a:t>Děti však přestupují příkazy, krmí zvířata</a:t>
            </a:r>
          </a:p>
          <a:p>
            <a:pPr>
              <a:buNone/>
            </a:pPr>
            <a:r>
              <a:rPr lang="cs-CZ" dirty="0" smtClean="0"/>
              <a:t>sladkostmi, prostrkují k nim ruku a snaží se je</a:t>
            </a:r>
          </a:p>
          <a:p>
            <a:pPr>
              <a:buNone/>
            </a:pPr>
            <a:r>
              <a:rPr lang="cs-CZ" dirty="0" smtClean="0"/>
              <a:t>pohladit.</a:t>
            </a:r>
          </a:p>
          <a:p>
            <a:pPr>
              <a:buNone/>
            </a:pPr>
            <a:r>
              <a:rPr lang="cs-CZ" dirty="0" smtClean="0"/>
              <a:t>Neuvědomují si nebezpečí, které malá opička</a:t>
            </a:r>
          </a:p>
          <a:p>
            <a:pPr>
              <a:buNone/>
            </a:pPr>
            <a:r>
              <a:rPr lang="cs-CZ" dirty="0" smtClean="0"/>
              <a:t>představuje. </a:t>
            </a:r>
          </a:p>
          <a:p>
            <a:pPr>
              <a:buNone/>
            </a:pPr>
            <a:r>
              <a:rPr lang="cs-CZ" dirty="0" smtClean="0"/>
              <a:t>A proto pracovníci ZOO říkají: „Zvířata nikdy</a:t>
            </a:r>
          </a:p>
          <a:p>
            <a:pPr>
              <a:buNone/>
            </a:pPr>
            <a:r>
              <a:rPr lang="cs-CZ" dirty="0" smtClean="0"/>
              <a:t>Nedráždíme!“</a:t>
            </a:r>
          </a:p>
          <a:p>
            <a:pPr>
              <a:buNone/>
            </a:pPr>
            <a:r>
              <a:rPr lang="cs-CZ" b="1" dirty="0" smtClean="0">
                <a:solidFill>
                  <a:schemeClr val="accent6">
                    <a:lumMod val="75000"/>
                  </a:schemeClr>
                </a:solidFill>
              </a:rPr>
              <a:t>Uvozovací věta a přímá řeč </a:t>
            </a:r>
            <a:r>
              <a:rPr lang="cs-CZ" b="1" u="sng" dirty="0" smtClean="0">
                <a:solidFill>
                  <a:schemeClr val="accent6">
                    <a:lumMod val="75000"/>
                  </a:schemeClr>
                </a:solidFill>
              </a:rPr>
              <a:t>netvoří souvětí</a:t>
            </a:r>
            <a:r>
              <a:rPr lang="cs-CZ" b="1" dirty="0" smtClean="0">
                <a:solidFill>
                  <a:schemeClr val="accent6">
                    <a:lumMod val="75000"/>
                  </a:schemeClr>
                </a:solidFill>
              </a:rPr>
              <a:t>!!!</a:t>
            </a:r>
            <a:endParaRPr lang="cs-CZ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cs-CZ" dirty="0" smtClean="0"/>
              <a:t>Procvičování – zapište do sešitu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cs-CZ" b="1" dirty="0" smtClean="0"/>
              <a:t>Urči, zda se jedná o </a:t>
            </a:r>
            <a:r>
              <a:rPr lang="cs-CZ" b="1" u="sng" dirty="0" smtClean="0"/>
              <a:t>větu jednoduchou </a:t>
            </a:r>
            <a:r>
              <a:rPr lang="cs-CZ" b="1" dirty="0" smtClean="0"/>
              <a:t>nebo</a:t>
            </a:r>
          </a:p>
          <a:p>
            <a:pPr>
              <a:buNone/>
            </a:pPr>
            <a:r>
              <a:rPr lang="cs-CZ" b="1" u="sng" dirty="0" smtClean="0"/>
              <a:t>s</a:t>
            </a:r>
            <a:r>
              <a:rPr lang="cs-CZ" b="1" u="sng" dirty="0" smtClean="0"/>
              <a:t>ouvětí</a:t>
            </a:r>
            <a:r>
              <a:rPr lang="cs-CZ" b="1" dirty="0" smtClean="0"/>
              <a:t>, podtrhni </a:t>
            </a:r>
            <a:r>
              <a:rPr lang="cs-CZ" b="1" u="sng" dirty="0" smtClean="0"/>
              <a:t>základní skladební dvojice</a:t>
            </a:r>
            <a:r>
              <a:rPr lang="cs-CZ" b="1" dirty="0" smtClean="0"/>
              <a:t>: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sz="3600" dirty="0" smtClean="0"/>
              <a:t>Když přijde Hynek včas, vystoupení stihne.</a:t>
            </a:r>
          </a:p>
          <a:p>
            <a:pPr>
              <a:buNone/>
            </a:pPr>
            <a:r>
              <a:rPr lang="cs-CZ" sz="3600" dirty="0" smtClean="0"/>
              <a:t>Danovi se v divadle moc líbilo.</a:t>
            </a:r>
          </a:p>
          <a:p>
            <a:pPr>
              <a:buNone/>
            </a:pPr>
            <a:r>
              <a:rPr lang="cs-CZ" sz="3600" dirty="0" smtClean="0"/>
              <a:t>Emilka si ušila šaty, které jí moc sluší.</a:t>
            </a:r>
          </a:p>
          <a:p>
            <a:pPr>
              <a:buNone/>
            </a:pPr>
            <a:r>
              <a:rPr lang="cs-CZ" sz="3600" dirty="0" smtClean="0"/>
              <a:t>Pejsek vařil a kočička luxovala.</a:t>
            </a:r>
          </a:p>
          <a:p>
            <a:pPr>
              <a:buNone/>
            </a:pPr>
            <a:r>
              <a:rPr lang="cs-CZ" sz="3600" dirty="0" smtClean="0"/>
              <a:t>Často jsme mluvili o tom, jak bude vypadat</a:t>
            </a:r>
          </a:p>
          <a:p>
            <a:pPr>
              <a:buNone/>
            </a:pPr>
            <a:r>
              <a:rPr lang="cs-CZ" sz="3600" dirty="0" smtClean="0"/>
              <a:t>tábor a co všechno s sebou povezeme.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201</Words>
  <Application>Microsoft Office PowerPoint</Application>
  <PresentationFormat>Předvádění na obrazovce (4:3)</PresentationFormat>
  <Paragraphs>41</Paragraphs>
  <Slides>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6" baseType="lpstr">
      <vt:lpstr>Motiv sady Office</vt:lpstr>
      <vt:lpstr>Věta jednoduchá a souvětí</vt:lpstr>
      <vt:lpstr>Opakování</vt:lpstr>
      <vt:lpstr>Uč. 137/3</vt:lpstr>
      <vt:lpstr>…pokračování</vt:lpstr>
      <vt:lpstr>Procvičování – zapište do sešitu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Věta jednoduchá a souvětí</dc:title>
  <dc:creator>Evzen</dc:creator>
  <cp:lastModifiedBy>Evzen</cp:lastModifiedBy>
  <cp:revision>5</cp:revision>
  <dcterms:created xsi:type="dcterms:W3CDTF">2020-05-24T09:28:21Z</dcterms:created>
  <dcterms:modified xsi:type="dcterms:W3CDTF">2020-05-25T17:55:23Z</dcterms:modified>
</cp:coreProperties>
</file>