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2094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76166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4520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93616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95628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84219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01173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42661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89757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649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79372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81251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8117-5180-4342-8ACA-0DC0BF8866CA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ABD45-AAA8-41AB-9E7A-6B094534A0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8095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jpe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ěti - Právo na dětství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714752"/>
            <a:ext cx="3619500" cy="1990725"/>
          </a:xfrm>
          <a:prstGeom prst="rect">
            <a:avLst/>
          </a:prstGeom>
          <a:noFill/>
        </p:spPr>
      </p:pic>
      <p:sp>
        <p:nvSpPr>
          <p:cNvPr id="3" name="TextovéPole 2"/>
          <p:cNvSpPr txBox="1"/>
          <p:nvPr/>
        </p:nvSpPr>
        <p:spPr>
          <a:xfrm>
            <a:off x="928662" y="571480"/>
            <a:ext cx="657229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dirty="0" smtClean="0">
                <a:latin typeface="Comic Sans MS" pitchFamily="66" charset="0"/>
              </a:rPr>
              <a:t>Český jazyk – online</a:t>
            </a:r>
          </a:p>
          <a:p>
            <a:r>
              <a:rPr lang="cs-CZ" sz="4800" dirty="0" smtClean="0">
                <a:latin typeface="Comic Sans MS" pitchFamily="66" charset="0"/>
              </a:rPr>
              <a:t>   úterý 19. 5. 2020</a:t>
            </a:r>
          </a:p>
          <a:p>
            <a:pPr algn="ctr"/>
            <a:r>
              <a:rPr lang="cs-CZ" sz="2800" dirty="0" smtClean="0">
                <a:latin typeface="Comic Sans MS" pitchFamily="66" charset="0"/>
              </a:rPr>
              <a:t>4.B - za chvilku začínáme </a:t>
            </a:r>
            <a:r>
              <a:rPr lang="cs-CZ" sz="2800" dirty="0" smtClean="0">
                <a:latin typeface="Comic Sans MS" pitchFamily="66" charset="0"/>
                <a:sym typeface="Wingdings" pitchFamily="2" charset="2"/>
              </a:rPr>
              <a:t></a:t>
            </a:r>
            <a:endParaRPr lang="cs-CZ" sz="2800" dirty="0" smtClean="0">
              <a:latin typeface="Comic Sans MS" pitchFamily="66" charset="0"/>
            </a:endParaRPr>
          </a:p>
          <a:p>
            <a:endParaRPr lang="cs-CZ" sz="48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Vektorová grafika Karikatura mamut izolované na bílém pozadí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28604"/>
            <a:ext cx="1397700" cy="1000132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Kontrola: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dirty="0" smtClean="0"/>
              <a:t>Mamuti měli dlouhé kly</a:t>
            </a:r>
            <a:r>
              <a:rPr lang="cs-CZ" b="1" u="sng" dirty="0" smtClean="0"/>
              <a:t>, které </a:t>
            </a:r>
            <a:r>
              <a:rPr lang="cs-CZ" dirty="0" smtClean="0"/>
              <a:t>se vyvinuly      z předních zubů.</a:t>
            </a:r>
          </a:p>
          <a:p>
            <a:pPr marL="514350" indent="-514350">
              <a:buAutoNum type="arabicPeriod"/>
            </a:pPr>
            <a:r>
              <a:rPr lang="cs-CZ" dirty="0" smtClean="0"/>
              <a:t> Mnoho lidí si myslí</a:t>
            </a:r>
            <a:r>
              <a:rPr lang="cs-CZ" b="1" u="sng" dirty="0" smtClean="0"/>
              <a:t>, že </a:t>
            </a:r>
            <a:r>
              <a:rPr lang="cs-CZ" dirty="0" smtClean="0"/>
              <a:t>mamuti byli větší než sloni.</a:t>
            </a:r>
          </a:p>
          <a:p>
            <a:pPr marL="514350" indent="-514350">
              <a:buAutoNum type="arabicPeriod"/>
            </a:pPr>
            <a:r>
              <a:rPr lang="cs-CZ" dirty="0" smtClean="0"/>
              <a:t> Největší mamut dosahoval výšky čtyř metrů</a:t>
            </a:r>
            <a:r>
              <a:rPr lang="cs-CZ" b="1" u="sng" dirty="0" smtClean="0"/>
              <a:t>, ale </a:t>
            </a:r>
            <a:r>
              <a:rPr lang="cs-CZ" dirty="0" smtClean="0"/>
              <a:t>většina druhů byla velká jako dnešní slon indický.</a:t>
            </a:r>
          </a:p>
          <a:p>
            <a:pPr marL="514350" indent="-514350">
              <a:buAutoNum type="arabicPeriod"/>
            </a:pPr>
            <a:r>
              <a:rPr lang="cs-CZ" dirty="0" smtClean="0"/>
              <a:t> Pravěcí lidé se usazovali v blízkosti mamutích stád </a:t>
            </a:r>
            <a:r>
              <a:rPr lang="cs-CZ" b="1" u="sng" dirty="0" smtClean="0"/>
              <a:t>a</a:t>
            </a:r>
            <a:r>
              <a:rPr lang="cs-CZ" dirty="0" smtClean="0"/>
              <a:t> lovili mamuty.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ekupujte lyže větší než dítě - Lyžařské vybavení - Články o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1214422"/>
            <a:ext cx="1214446" cy="808159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Podle vlastní fantazie doplňte neúplná souvětí: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r>
              <a:rPr lang="cs-CZ" dirty="0" smtClean="0"/>
              <a:t>1. Umím lyžovat, ale …………………………………</a:t>
            </a:r>
          </a:p>
          <a:p>
            <a:r>
              <a:rPr lang="cs-CZ" dirty="0" smtClean="0"/>
              <a:t>2. Chci být zdravý/zdravá,  proto …………………..</a:t>
            </a:r>
          </a:p>
          <a:p>
            <a:r>
              <a:rPr lang="cs-CZ" dirty="0" smtClean="0"/>
              <a:t>3. Jsem člověk, který …………………………………….</a:t>
            </a:r>
          </a:p>
          <a:p>
            <a:r>
              <a:rPr lang="cs-CZ" dirty="0" smtClean="0"/>
              <a:t>4. Učím se, aby ……………………………………………..</a:t>
            </a:r>
            <a:endParaRPr lang="cs-CZ" dirty="0"/>
          </a:p>
        </p:txBody>
      </p:sp>
      <p:pic>
        <p:nvPicPr>
          <p:cNvPr id="2052" name="Picture 4" descr="Zdravá strava | Vzpomínky neumírají..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286256"/>
            <a:ext cx="1426070" cy="1567353"/>
          </a:xfrm>
          <a:prstGeom prst="rect">
            <a:avLst/>
          </a:prstGeom>
          <a:noFill/>
        </p:spPr>
      </p:pic>
      <p:pic>
        <p:nvPicPr>
          <p:cNvPr id="2054" name="Picture 6" descr="otazník | PsyHub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4286256"/>
            <a:ext cx="1643059" cy="1643059"/>
          </a:xfrm>
          <a:prstGeom prst="rect">
            <a:avLst/>
          </a:prstGeom>
          <a:noFill/>
        </p:spPr>
      </p:pic>
      <p:pic>
        <p:nvPicPr>
          <p:cNvPr id="2056" name="Picture 8" descr="4 důvody, proč by děti měly hrát šachy | VašeKupóny.cz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4214818"/>
            <a:ext cx="3214710" cy="168259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na závěr malá ANKETKA: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1. Když bude hezky, tak se půjdeme vykoupat.</a:t>
            </a:r>
          </a:p>
          <a:p>
            <a:r>
              <a:rPr lang="cs-CZ" dirty="0" smtClean="0"/>
              <a:t>A) věta jednoduchá     B) souvětí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2) Kde máš svého pejska?</a:t>
            </a:r>
          </a:p>
          <a:p>
            <a:r>
              <a:rPr lang="cs-CZ" dirty="0" smtClean="0"/>
              <a:t>A) věta jednoduchá   B) souvětí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3) Urči slovní druh – PROTOŽE</a:t>
            </a:r>
          </a:p>
          <a:p>
            <a:r>
              <a:rPr lang="cs-CZ" dirty="0" smtClean="0"/>
              <a:t>A) předložka  B) spojka C) zájmeno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Pokračujeme…..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4. Urči slovní druh – PODÍVEJ SE</a:t>
            </a:r>
          </a:p>
          <a:p>
            <a:r>
              <a:rPr lang="cs-CZ" dirty="0" smtClean="0"/>
              <a:t>A) zvratné sloveso  B) podstatné jméno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5) Urči slovní druh – ONA</a:t>
            </a:r>
          </a:p>
          <a:p>
            <a:r>
              <a:rPr lang="cs-CZ" dirty="0" smtClean="0"/>
              <a:t>A) číslovka   B) zájmeno  C) částice</a:t>
            </a:r>
          </a:p>
          <a:p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6) Urči slovní druh – VELIKÝ</a:t>
            </a:r>
          </a:p>
          <a:p>
            <a:r>
              <a:rPr lang="cs-CZ" dirty="0" smtClean="0"/>
              <a:t>A) sloveso B) příslovce  C) přídavné jméno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to je z ČJ vše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 smtClean="0"/>
              <a:t>A nyní čas pro odpočinek! </a:t>
            </a:r>
            <a:endParaRPr lang="cs-CZ" dirty="0"/>
          </a:p>
        </p:txBody>
      </p:sp>
      <p:pic>
        <p:nvPicPr>
          <p:cNvPr id="25602" name="Picture 2" descr="GYM Workout Ap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5012" y="2428867"/>
            <a:ext cx="3625814" cy="271936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Název školy: ZÁKLADNÍ ŠKOLA SADSKÁ Autor: Mgr. Dobrá Jana Název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571744"/>
            <a:ext cx="4500594" cy="3375447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785786" y="785794"/>
            <a:ext cx="764386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Dnešní </a:t>
            </a:r>
            <a:r>
              <a:rPr lang="cs-CZ" sz="2800" dirty="0" smtClean="0">
                <a:latin typeface="Comic Sans MS" pitchFamily="66" charset="0"/>
              </a:rPr>
              <a:t>učivo</a:t>
            </a:r>
            <a:r>
              <a:rPr lang="cs-CZ" sz="2800" dirty="0" smtClean="0">
                <a:latin typeface="Comic Sans MS" pitchFamily="66" charset="0"/>
              </a:rPr>
              <a:t>: Věta jednoduchá a souvětí</a:t>
            </a:r>
            <a:r>
              <a:rPr lang="cs-CZ" sz="4000" dirty="0" smtClean="0">
                <a:latin typeface="Comic Sans MS" pitchFamily="66" charset="0"/>
              </a:rPr>
              <a:t>.</a:t>
            </a:r>
          </a:p>
          <a:p>
            <a:endParaRPr lang="cs-CZ" sz="4000" dirty="0" smtClean="0">
              <a:latin typeface="Comic Sans MS" pitchFamily="66" charset="0"/>
            </a:endParaRPr>
          </a:p>
          <a:p>
            <a:r>
              <a:rPr lang="cs-CZ" sz="2800" dirty="0" smtClean="0">
                <a:latin typeface="Comic Sans MS" pitchFamily="66" charset="0"/>
              </a:rPr>
              <a:t>Co už víme?</a:t>
            </a:r>
          </a:p>
          <a:p>
            <a:endParaRPr lang="cs-CZ" sz="40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5801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12" cy="18002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marL="0" indent="0" algn="l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b="1" i="1" dirty="0" smtClean="0"/>
              <a:t>Věta jednoduchá </a:t>
            </a:r>
            <a:r>
              <a:rPr lang="cs-CZ" dirty="0" smtClean="0"/>
              <a:t>-  se skládá jen           z jednoho přísudku, podmětů může mít více.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sobotu maminka </a:t>
            </a:r>
            <a:r>
              <a:rPr lang="cs-CZ" u="sng" dirty="0" smtClean="0"/>
              <a:t>uklízí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 smtClean="0"/>
              <a:t>V sobotu maminka i babička </a:t>
            </a:r>
            <a:r>
              <a:rPr lang="cs-CZ" u="sng" dirty="0" smtClean="0"/>
              <a:t>uklízí.</a:t>
            </a:r>
            <a:br>
              <a:rPr lang="cs-CZ" u="sng" dirty="0" smtClean="0"/>
            </a:br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dirty="0" smtClean="0"/>
              <a:t>Po dvoře </a:t>
            </a:r>
            <a:r>
              <a:rPr lang="cs-CZ" u="sng" dirty="0" smtClean="0"/>
              <a:t>pobíhal</a:t>
            </a:r>
            <a:r>
              <a:rPr lang="cs-CZ" dirty="0" smtClean="0"/>
              <a:t> náš pes.</a:t>
            </a:r>
            <a:br>
              <a:rPr lang="cs-CZ" dirty="0" smtClean="0"/>
            </a:br>
            <a:r>
              <a:rPr lang="cs-CZ" dirty="0" smtClean="0"/>
              <a:t>Po dvoře </a:t>
            </a:r>
            <a:r>
              <a:rPr lang="cs-CZ" u="sng" dirty="0" smtClean="0"/>
              <a:t>pobíhal</a:t>
            </a:r>
            <a:r>
              <a:rPr lang="cs-CZ" dirty="0" smtClean="0"/>
              <a:t> náš pes a náš kohout.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888432"/>
          </a:xfrm>
          <a:ln w="381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marL="400050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00050" lvl="1" indent="0">
              <a:buNone/>
            </a:pPr>
            <a:endParaRPr lang="cs-CZ" dirty="0" smtClean="0"/>
          </a:p>
          <a:p>
            <a:pPr marL="400050" lvl="1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 descr="C:\Users\prejzova\AppData\Local\Microsoft\Windows\Temporary Internet Files\Content.IE5\5TF55U86\MP90044659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64204" y="4005064"/>
            <a:ext cx="1080120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7097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 fontScale="90000"/>
          </a:bodyPr>
          <a:lstStyle/>
          <a:p>
            <a:pPr algn="l"/>
            <a:r>
              <a:rPr lang="cs-CZ" b="1" i="1" dirty="0" smtClean="0"/>
              <a:t>Souvětí</a:t>
            </a:r>
            <a:r>
              <a:rPr lang="cs-CZ" dirty="0" smtClean="0"/>
              <a:t> – se skládá ze dvou nebo více vět jednoduchých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Zdeněk </a:t>
            </a:r>
            <a:r>
              <a:rPr lang="cs-CZ" u="sng" dirty="0" smtClean="0"/>
              <a:t>se uč</a:t>
            </a:r>
            <a:r>
              <a:rPr lang="cs-CZ" dirty="0" smtClean="0"/>
              <a:t>í matematiku a Milan </a:t>
            </a:r>
            <a:r>
              <a:rPr lang="cs-CZ" u="sng" dirty="0" smtClean="0"/>
              <a:t>si čte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r>
              <a:rPr lang="cs-CZ" dirty="0" smtClean="0"/>
              <a:t>Chlapci </a:t>
            </a:r>
            <a:r>
              <a:rPr lang="cs-CZ" u="sng" dirty="0" smtClean="0"/>
              <a:t>hráli</a:t>
            </a:r>
            <a:r>
              <a:rPr lang="cs-CZ" dirty="0" smtClean="0"/>
              <a:t> fotbal a děvčata </a:t>
            </a:r>
            <a:r>
              <a:rPr lang="cs-CZ" u="sng" dirty="0" smtClean="0"/>
              <a:t>hrála</a:t>
            </a:r>
            <a:r>
              <a:rPr lang="cs-CZ" dirty="0" smtClean="0"/>
              <a:t> vybíjenou.</a:t>
            </a:r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r>
              <a:rPr lang="cs-CZ" dirty="0" smtClean="0"/>
              <a:t>Pepík </a:t>
            </a:r>
            <a:r>
              <a:rPr lang="cs-CZ" u="sng" dirty="0" smtClean="0"/>
              <a:t>jezdil</a:t>
            </a:r>
            <a:r>
              <a:rPr lang="cs-CZ" dirty="0" smtClean="0"/>
              <a:t> na kole a </a:t>
            </a:r>
            <a:r>
              <a:rPr lang="cs-CZ" u="sng" dirty="0" smtClean="0"/>
              <a:t>spadl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r>
              <a:rPr lang="cs-CZ" dirty="0" smtClean="0"/>
              <a:t>Měsíc </a:t>
            </a:r>
            <a:r>
              <a:rPr lang="cs-CZ" u="sng" dirty="0" smtClean="0"/>
              <a:t>plul</a:t>
            </a:r>
            <a:r>
              <a:rPr lang="cs-CZ" dirty="0" smtClean="0"/>
              <a:t> po obloze a hvězdičky krásně </a:t>
            </a:r>
            <a:r>
              <a:rPr lang="cs-CZ" u="sng" dirty="0" smtClean="0"/>
              <a:t>svítily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r>
              <a:rPr lang="cs-CZ" dirty="0" smtClean="0"/>
              <a:t>Tatínek </a:t>
            </a:r>
            <a:r>
              <a:rPr lang="cs-CZ" u="sng" dirty="0" smtClean="0"/>
              <a:t>poznal</a:t>
            </a:r>
            <a:r>
              <a:rPr lang="cs-CZ" dirty="0" smtClean="0"/>
              <a:t>, že </a:t>
            </a:r>
            <a:r>
              <a:rPr lang="cs-CZ" u="sng" dirty="0" smtClean="0"/>
              <a:t>má</a:t>
            </a:r>
            <a:r>
              <a:rPr lang="cs-CZ" dirty="0" smtClean="0"/>
              <a:t> Anička teplotu.</a:t>
            </a:r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r>
              <a:rPr lang="cs-CZ" dirty="0" smtClean="0"/>
              <a:t>Vydra </a:t>
            </a:r>
            <a:r>
              <a:rPr lang="cs-CZ" u="sng" dirty="0" smtClean="0"/>
              <a:t>je</a:t>
            </a:r>
            <a:r>
              <a:rPr lang="cs-CZ" dirty="0" smtClean="0"/>
              <a:t> šelma a </a:t>
            </a:r>
            <a:r>
              <a:rPr lang="cs-CZ" u="sng" dirty="0" smtClean="0"/>
              <a:t>žije</a:t>
            </a:r>
            <a:r>
              <a:rPr lang="cs-CZ" dirty="0" smtClean="0"/>
              <a:t> u vody.</a:t>
            </a:r>
            <a:endParaRPr lang="cs-CZ" dirty="0"/>
          </a:p>
        </p:txBody>
      </p:sp>
      <p:pic>
        <p:nvPicPr>
          <p:cNvPr id="2050" name="Picture 2" descr="C:\Users\prejzova\AppData\Local\Microsoft\Windows\Temporary Internet Files\Content.IE5\I5N0C3XM\MC90033795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25144"/>
            <a:ext cx="175313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69866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cs-CZ" dirty="0" smtClean="0"/>
              <a:t>Poznáš větu jednoduchou a souvětí?</a:t>
            </a:r>
            <a:endParaRPr lang="cs-CZ" dirty="0"/>
          </a:p>
        </p:txBody>
      </p:sp>
      <p:pic>
        <p:nvPicPr>
          <p:cNvPr id="1028" name="Picture 4" descr="C:\Users\prejzova\AppData\Local\Microsoft\Windows\Temporary Internet Files\Content.IE5\50RHYVP1\MC900428143[1]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5536" y="1700808"/>
            <a:ext cx="1943620" cy="4821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771800" y="1492204"/>
            <a:ext cx="5915000" cy="50331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Maminka dostala tři krásné tulipány.      </a:t>
            </a:r>
          </a:p>
          <a:p>
            <a:pPr marL="0" indent="0">
              <a:buNone/>
            </a:pPr>
            <a:r>
              <a:rPr lang="cs-CZ" dirty="0" smtClean="0"/>
              <a:t>Maminka měla narozeniny a dostala krásné tulipány.</a:t>
            </a:r>
          </a:p>
          <a:p>
            <a:pPr marL="0" indent="0">
              <a:buNone/>
            </a:pPr>
            <a:r>
              <a:rPr lang="cs-CZ" dirty="0" smtClean="0"/>
              <a:t>Dva tulipány byly žluté a jeden tulipán byl oranžový.</a:t>
            </a:r>
          </a:p>
          <a:p>
            <a:pPr marL="0" indent="0">
              <a:buNone/>
            </a:pPr>
            <a:r>
              <a:rPr lang="cs-CZ" dirty="0" smtClean="0"/>
              <a:t>Tatínek se zastavil u stánku s květinami a koupil mamince tulipány.</a:t>
            </a:r>
          </a:p>
          <a:p>
            <a:pPr marL="0" indent="0">
              <a:buNone/>
            </a:pPr>
            <a:r>
              <a:rPr lang="cs-CZ" dirty="0" smtClean="0"/>
              <a:t>Na naší zahradě vyrostly krásné tulipány, bledule a narcisky.</a:t>
            </a:r>
          </a:p>
          <a:p>
            <a:pPr marL="0" indent="0">
              <a:buNone/>
            </a:pPr>
            <a:r>
              <a:rPr lang="cs-CZ" dirty="0" smtClean="0"/>
              <a:t>Voní tulipány?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7949600" y="3376708"/>
            <a:ext cx="622850" cy="55634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S</a:t>
            </a:r>
            <a:endParaRPr lang="cs-CZ" sz="40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7949599" y="2462901"/>
            <a:ext cx="598495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S</a:t>
            </a:r>
            <a:endParaRPr lang="cs-CZ" sz="40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8358214" y="1571612"/>
            <a:ext cx="576064" cy="49663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J</a:t>
            </a:r>
            <a:endParaRPr lang="cs-CZ" sz="40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949600" y="4221089"/>
            <a:ext cx="622850" cy="5760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S</a:t>
            </a:r>
            <a:endParaRPr lang="cs-CZ" sz="40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7973387" y="5069634"/>
            <a:ext cx="632252" cy="5916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8013568" y="6018949"/>
            <a:ext cx="598495" cy="50405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J</a:t>
            </a:r>
            <a:endParaRPr lang="cs-CZ" sz="40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6040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cs-CZ" dirty="0"/>
              <a:t>Poznáš větu jednoduchou a souvětí?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Prázdniny skončily, začal nový školní rok.</a:t>
            </a:r>
          </a:p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Jana se těší na prázdniny, protože pojede k moři.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Sestřička mi změřila teplotu.</a:t>
            </a:r>
          </a:p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Helena píše úkoly a Kamilka se dívá na televizi.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Ve škole se děti učí nebo si hrají.</a:t>
            </a:r>
          </a:p>
          <a:p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Naše kočička si ráda hraje s klubíčkem vlny.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Maminka si oblékla nový svetr a kalhoty.</a:t>
            </a:r>
          </a:p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Přišel podzim, vítr fučel, lilo jako z konve.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25031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cs-CZ" dirty="0" smtClean="0"/>
              <a:t>Tvoř věty k obrázku. Vytvořil jsi větu jednoduchou nebo souvětí?</a:t>
            </a:r>
            <a:endParaRPr lang="cs-CZ" dirty="0"/>
          </a:p>
        </p:txBody>
      </p:sp>
      <p:pic>
        <p:nvPicPr>
          <p:cNvPr id="3077" name="Picture 5" descr="C:\Users\prejzova\AppData\Local\Microsoft\Windows\Temporary Internet Files\Content.IE5\9S3725G8\MC90033236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916832"/>
            <a:ext cx="2304256" cy="219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prejzova\AppData\Local\Microsoft\Windows\Temporary Internet Files\Content.IE5\50RHYVP1\MC90033791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365105"/>
            <a:ext cx="2304256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prejzova\AppData\Local\Microsoft\Windows\Temporary Internet Files\Content.IE5\O4PZIY3K\MP90044480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59859"/>
            <a:ext cx="2333867" cy="2347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Users\prejzova\AppData\Local\Microsoft\Windows\Temporary Internet Files\Content.IE5\PSBFHVVI\MP900427655[1].jpg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59859"/>
            <a:ext cx="2892945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prejzova\AppData\Local\Microsoft\Windows\Temporary Internet Files\Content.IE5\50RHYVP1\MP900180492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365104"/>
            <a:ext cx="2304256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Users\prejzova\AppData\Local\Microsoft\Windows\Temporary Internet Files\Content.IE5\PSBFHVVI\MP900433157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2599" y="4272979"/>
            <a:ext cx="2448271" cy="216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309344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2400" dirty="0" smtClean="0">
                <a:solidFill>
                  <a:schemeClr val="accent6">
                    <a:lumMod val="75000"/>
                  </a:schemeClr>
                </a:solidFill>
              </a:rPr>
              <a:t>Věty v souvětí bývají spojeny spojovacími výrazy, což mohou být:</a:t>
            </a:r>
            <a:r>
              <a:rPr lang="cs-CZ" sz="2400" dirty="0" smtClean="0"/>
              <a:t/>
            </a:r>
            <a:br>
              <a:rPr lang="cs-CZ" sz="2400" dirty="0" smtClean="0"/>
            </a:b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42950" indent="-742950">
              <a:buAutoNum type="arabicPeriod"/>
            </a:pPr>
            <a:r>
              <a:rPr lang="cs-CZ" sz="3600" b="1" u="sng" dirty="0" smtClean="0"/>
              <a:t>Spojky</a:t>
            </a:r>
            <a:r>
              <a:rPr lang="cs-CZ" sz="3600" b="1" dirty="0" smtClean="0"/>
              <a:t> (a, ale, nebo, když, …)</a:t>
            </a:r>
          </a:p>
          <a:p>
            <a:pPr marL="742950" indent="-742950">
              <a:buAutoNum type="arabicPeriod"/>
            </a:pPr>
            <a:r>
              <a:rPr lang="cs-CZ" sz="3600" b="1" u="sng" dirty="0" smtClean="0"/>
              <a:t>Zájmena</a:t>
            </a:r>
            <a:r>
              <a:rPr lang="cs-CZ" sz="3600" b="1" dirty="0" smtClean="0"/>
              <a:t> (který, kdo, co, jenž, …)</a:t>
            </a:r>
          </a:p>
          <a:p>
            <a:pPr marL="742950" indent="-742950">
              <a:buAutoNum type="arabicPeriod"/>
            </a:pPr>
            <a:r>
              <a:rPr lang="cs-CZ" sz="3600" b="1" u="sng" dirty="0" smtClean="0"/>
              <a:t>Příslovce</a:t>
            </a:r>
            <a:r>
              <a:rPr lang="cs-CZ" sz="3600" b="1" dirty="0" smtClean="0"/>
              <a:t> (kde, odkud, kdy, …).</a:t>
            </a:r>
          </a:p>
          <a:p>
            <a:pPr marL="742950" indent="-742950">
              <a:buFont typeface="Arial" charset="0"/>
              <a:buChar char="•"/>
            </a:pPr>
            <a:r>
              <a:rPr lang="cs-CZ" sz="3600" dirty="0" smtClean="0">
                <a:solidFill>
                  <a:schemeClr val="accent3">
                    <a:lumMod val="75000"/>
                  </a:schemeClr>
                </a:solidFill>
              </a:rPr>
              <a:t>Některé věty jsou odděleny samotnou čárkou bez spojky.</a:t>
            </a:r>
          </a:p>
          <a:p>
            <a:pPr marL="742950" indent="-742950">
              <a:buFont typeface="Arial" charset="0"/>
              <a:buChar char="•"/>
            </a:pPr>
            <a:r>
              <a:rPr lang="cs-CZ" sz="3600" dirty="0" smtClean="0">
                <a:solidFill>
                  <a:schemeClr val="accent5">
                    <a:lumMod val="75000"/>
                  </a:schemeClr>
                </a:solidFill>
              </a:rPr>
              <a:t>Čárku píšeme také před většinou spojovacích výrazů.</a:t>
            </a:r>
          </a:p>
          <a:p>
            <a:pPr marL="742950" indent="-742950">
              <a:buFont typeface="Arial" charset="0"/>
              <a:buChar char="•"/>
            </a:pP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!!! Pouze před spojkami </a:t>
            </a:r>
            <a:r>
              <a:rPr lang="cs-CZ" sz="3600" b="1" u="sng" dirty="0" smtClean="0">
                <a:solidFill>
                  <a:schemeClr val="accent6">
                    <a:lumMod val="50000"/>
                  </a:schemeClr>
                </a:solidFill>
              </a:rPr>
              <a:t>a, i, nebo 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</a:rPr>
              <a:t>čárku obvykle  </a:t>
            </a:r>
            <a:r>
              <a:rPr lang="cs-CZ" sz="3600" b="1" u="sng" dirty="0" smtClean="0">
                <a:solidFill>
                  <a:schemeClr val="accent6">
                    <a:lumMod val="50000"/>
                  </a:schemeClr>
                </a:solidFill>
              </a:rPr>
              <a:t>nepíšeme!!!</a:t>
            </a:r>
          </a:p>
          <a:p>
            <a:pPr marL="742950" indent="-742950">
              <a:buAutoNum type="arabicPeriod"/>
            </a:pPr>
            <a:endParaRPr lang="cs-CZ" sz="3600" dirty="0" smtClean="0">
              <a:solidFill>
                <a:srgbClr val="0070C0"/>
              </a:solidFill>
            </a:endParaRPr>
          </a:p>
          <a:p>
            <a:pPr marL="742950" indent="-742950">
              <a:buNone/>
            </a:pPr>
            <a:r>
              <a:rPr lang="cs-CZ" sz="3600" dirty="0" smtClean="0"/>
              <a:t> 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xmlns="" val="3068200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 str. 31/</a:t>
            </a:r>
            <a:r>
              <a:rPr lang="cs-CZ" dirty="0" err="1" smtClean="0"/>
              <a:t>cv</a:t>
            </a:r>
            <a:r>
              <a:rPr lang="cs-CZ" dirty="0" smtClean="0"/>
              <a:t>. 2</a:t>
            </a:r>
            <a:endParaRPr lang="cs-CZ" dirty="0"/>
          </a:p>
        </p:txBody>
      </p:sp>
      <p:pic>
        <p:nvPicPr>
          <p:cNvPr id="4097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2100" y="2410619"/>
            <a:ext cx="6019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Veletrh</Template>
  <TotalTime>281</TotalTime>
  <Words>531</Words>
  <Application>Microsoft Office PowerPoint</Application>
  <PresentationFormat>Předvádění na obrazovce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Snímek 1</vt:lpstr>
      <vt:lpstr>Snímek 2</vt:lpstr>
      <vt:lpstr>      Věta jednoduchá -  se skládá jen           z jednoho přísudku, podmětů může mít více.  V sobotu maminka uklízí. V sobotu maminka i babička uklízí.  Po dvoře pobíhal náš pes. Po dvoře pobíhal náš pes a náš kohout.</vt:lpstr>
      <vt:lpstr>Souvětí – se skládá ze dvou nebo více vět jednoduchých</vt:lpstr>
      <vt:lpstr>Poznáš větu jednoduchou a souvětí?</vt:lpstr>
      <vt:lpstr>Poznáš větu jednoduchou a souvětí?</vt:lpstr>
      <vt:lpstr>Tvoř věty k obrázku. Vytvořil jsi větu jednoduchou nebo souvětí?</vt:lpstr>
      <vt:lpstr>Věty v souvětí bývají spojeny spojovacími výrazy, což mohou být: </vt:lpstr>
      <vt:lpstr>PS str. 31/cv. 2</vt:lpstr>
      <vt:lpstr>Kontrola: </vt:lpstr>
      <vt:lpstr>Podle vlastní fantazie doplňte neúplná souvětí:</vt:lpstr>
      <vt:lpstr>A na závěr malá ANKETKA:</vt:lpstr>
      <vt:lpstr>Pokračujeme…..</vt:lpstr>
      <vt:lpstr>A to je z ČJ vše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Naděžda Prejzová</dc:creator>
  <cp:lastModifiedBy>Krocek</cp:lastModifiedBy>
  <cp:revision>51</cp:revision>
  <dcterms:created xsi:type="dcterms:W3CDTF">2012-10-28T16:10:18Z</dcterms:created>
  <dcterms:modified xsi:type="dcterms:W3CDTF">2020-05-19T05:59:54Z</dcterms:modified>
</cp:coreProperties>
</file>