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328E2-5F8E-46EB-803F-C0EF72B878C7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D33BE-5C3C-4B12-AD56-F611C70A053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IMG_20200603_18535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00034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cs-CZ" sz="5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Přímá a nepřímá řeč</a:t>
            </a:r>
            <a:endParaRPr lang="cs-CZ" sz="5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9. června</a:t>
            </a:r>
          </a:p>
          <a:p>
            <a:r>
              <a:rPr lang="cs-CZ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5. ročník</a:t>
            </a:r>
            <a:endParaRPr lang="cs-CZ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434" name="AutoShape 2" descr="https://email.seznam.cz/imageresize/?width=1366&amp;height=657&amp;mid=116433&amp;aid=1&amp;uid=5766652&amp;default=%2Fstatic%2Fwm%2Fimg%2Fdefault-image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Přímá řeč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součástí vypravování (rozhovor dvou a více osob)</a:t>
            </a:r>
          </a:p>
          <a:p>
            <a:r>
              <a:rPr lang="cs-CZ" dirty="0" smtClean="0"/>
              <a:t>přesně zaznamenaný projev (tak, jak byl vysloven)</a:t>
            </a:r>
          </a:p>
          <a:p>
            <a:r>
              <a:rPr lang="cs-CZ" dirty="0" smtClean="0"/>
              <a:t>dáváme </a:t>
            </a:r>
            <a:r>
              <a:rPr lang="cs-CZ" dirty="0"/>
              <a:t>ji do </a:t>
            </a:r>
            <a:r>
              <a:rPr lang="cs-CZ" b="1" dirty="0" smtClean="0"/>
              <a:t>UVOZOVEK</a:t>
            </a:r>
            <a:endParaRPr lang="cs-CZ" dirty="0"/>
          </a:p>
          <a:p>
            <a:r>
              <a:rPr lang="cs-CZ" dirty="0" smtClean="0"/>
              <a:t>uvedena</a:t>
            </a:r>
            <a:r>
              <a:rPr lang="cs-CZ" b="1" dirty="0" smtClean="0"/>
              <a:t> VĚTOU </a:t>
            </a:r>
            <a:r>
              <a:rPr lang="cs-CZ" b="1" dirty="0"/>
              <a:t>UVOZOVACÍ</a:t>
            </a:r>
            <a:r>
              <a:rPr lang="cs-CZ" dirty="0"/>
              <a:t> (říká, kdo mluví), ta může stát: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a) </a:t>
            </a:r>
            <a:r>
              <a:rPr lang="cs-CZ" b="1" u="sng" dirty="0">
                <a:solidFill>
                  <a:schemeClr val="accent2">
                    <a:lumMod val="75000"/>
                  </a:schemeClr>
                </a:solidFill>
              </a:rPr>
              <a:t>před</a:t>
            </a:r>
            <a:r>
              <a:rPr lang="cs-CZ" b="1" dirty="0"/>
              <a:t> přímou řečí</a:t>
            </a:r>
            <a:r>
              <a:rPr lang="cs-CZ" dirty="0"/>
              <a:t>: </a:t>
            </a: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Eva navrhla</a:t>
            </a:r>
            <a:r>
              <a:rPr lang="cs-CZ" dirty="0"/>
              <a:t>: „Vezmu tě s sebou.“	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Píšeme </a:t>
            </a:r>
            <a:r>
              <a:rPr lang="cs-CZ" dirty="0"/>
              <a:t>za větou uvozovací </a:t>
            </a:r>
            <a:r>
              <a:rPr lang="cs-CZ" u="sng" dirty="0" smtClean="0"/>
              <a:t>dvojtečku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b) </a:t>
            </a:r>
            <a:r>
              <a:rPr lang="cs-CZ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za</a:t>
            </a:r>
            <a:r>
              <a:rPr lang="cs-CZ" b="1" dirty="0"/>
              <a:t> přímou řečí</a:t>
            </a:r>
            <a:r>
              <a:rPr lang="cs-CZ" dirty="0"/>
              <a:t>: „Vezmu tě s sebou,“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navrhla Eva.</a:t>
            </a:r>
            <a:r>
              <a:rPr lang="cs-CZ" dirty="0"/>
              <a:t>		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Za </a:t>
            </a:r>
            <a:r>
              <a:rPr lang="cs-CZ" dirty="0"/>
              <a:t>přímou řečí píšeme </a:t>
            </a:r>
            <a:r>
              <a:rPr lang="cs-CZ" u="sng" dirty="0" smtClean="0"/>
              <a:t>čárku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c) </a:t>
            </a:r>
            <a:r>
              <a:rPr lang="cs-CZ" b="1" u="sng" dirty="0">
                <a:solidFill>
                  <a:schemeClr val="accent3">
                    <a:lumMod val="75000"/>
                  </a:schemeClr>
                </a:solidFill>
              </a:rPr>
              <a:t>mezi</a:t>
            </a:r>
            <a:r>
              <a:rPr lang="cs-CZ" b="1" dirty="0"/>
              <a:t> přímou řečí</a:t>
            </a:r>
            <a:r>
              <a:rPr lang="cs-CZ" dirty="0"/>
              <a:t>:  „Půjdu,“ </a:t>
            </a:r>
            <a:r>
              <a:rPr lang="cs-CZ" b="1" dirty="0">
                <a:solidFill>
                  <a:schemeClr val="accent3">
                    <a:lumMod val="75000"/>
                  </a:schemeClr>
                </a:solidFill>
              </a:rPr>
              <a:t>navrhla Eva</a:t>
            </a:r>
            <a:r>
              <a:rPr lang="cs-CZ" dirty="0"/>
              <a:t>, „ráda s tebou.“	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Věta </a:t>
            </a:r>
            <a:r>
              <a:rPr lang="cs-CZ" dirty="0"/>
              <a:t>uvozovací je </a:t>
            </a:r>
            <a:r>
              <a:rPr lang="cs-CZ" u="sng" dirty="0"/>
              <a:t>oddělena čárkami na obou stranách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Přímá řeč - 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PS: 72/1 Rozlište věty uvozovací a přímou řeč: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„Co budeme dělat?“ zeptal se Tomy </a:t>
            </a:r>
            <a:r>
              <a:rPr lang="cs-CZ" dirty="0" err="1" smtClean="0"/>
              <a:t>Pipi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„To já nevím, </a:t>
            </a:r>
            <a:r>
              <a:rPr lang="cs-CZ" dirty="0" smtClean="0"/>
              <a:t>co </a:t>
            </a:r>
            <a:r>
              <a:rPr lang="cs-CZ" dirty="0" smtClean="0"/>
              <a:t>budete dělat,“ řekla </a:t>
            </a:r>
            <a:r>
              <a:rPr lang="cs-CZ" dirty="0" err="1" smtClean="0"/>
              <a:t>Pipi</a:t>
            </a:r>
            <a:r>
              <a:rPr lang="cs-CZ" dirty="0" smtClean="0"/>
              <a:t>. „Já mám práce nad</a:t>
            </a:r>
          </a:p>
          <a:p>
            <a:pPr>
              <a:buNone/>
            </a:pPr>
            <a:r>
              <a:rPr lang="cs-CZ" dirty="0" smtClean="0"/>
              <a:t>hlavu. Já jsem totiž </a:t>
            </a:r>
            <a:r>
              <a:rPr lang="cs-CZ" dirty="0" err="1" smtClean="0"/>
              <a:t>píditel</a:t>
            </a:r>
            <a:r>
              <a:rPr lang="cs-CZ" dirty="0" smtClean="0"/>
              <a:t>.“</a:t>
            </a:r>
          </a:p>
          <a:p>
            <a:pPr>
              <a:buNone/>
            </a:pPr>
            <a:r>
              <a:rPr lang="cs-CZ" dirty="0" smtClean="0"/>
              <a:t>„Cože jsi?“ ptala se </a:t>
            </a:r>
            <a:r>
              <a:rPr lang="cs-CZ" dirty="0" err="1" smtClean="0"/>
              <a:t>Anika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„</a:t>
            </a:r>
            <a:r>
              <a:rPr lang="cs-CZ" dirty="0" err="1" smtClean="0"/>
              <a:t>Píditel</a:t>
            </a:r>
            <a:r>
              <a:rPr lang="cs-CZ" dirty="0" smtClean="0"/>
              <a:t>,“ odpověděla </a:t>
            </a:r>
            <a:r>
              <a:rPr lang="cs-CZ" dirty="0" err="1" smtClean="0"/>
              <a:t>Pipi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„Co to je?“ divil se Tomy.</a:t>
            </a:r>
          </a:p>
          <a:p>
            <a:pPr>
              <a:buNone/>
            </a:pPr>
            <a:r>
              <a:rPr lang="cs-CZ" dirty="0" smtClean="0"/>
              <a:t>„</a:t>
            </a:r>
            <a:r>
              <a:rPr lang="cs-CZ" dirty="0" err="1" smtClean="0"/>
              <a:t>Píditel</a:t>
            </a:r>
            <a:r>
              <a:rPr lang="cs-CZ" dirty="0" smtClean="0"/>
              <a:t> je ten, kdo se pídí,“ vysvětlovala </a:t>
            </a:r>
            <a:r>
              <a:rPr lang="cs-CZ" dirty="0" err="1" smtClean="0"/>
              <a:t>Pipi</a:t>
            </a:r>
            <a:r>
              <a:rPr lang="cs-CZ" dirty="0" smtClean="0"/>
              <a:t>. „Všude na světě</a:t>
            </a:r>
          </a:p>
          <a:p>
            <a:pPr>
              <a:buNone/>
            </a:pPr>
            <a:r>
              <a:rPr lang="cs-CZ" dirty="0" smtClean="0"/>
              <a:t>se válí plno věcí. A někdo se po nich pídit musí.“</a:t>
            </a:r>
          </a:p>
          <a:p>
            <a:pPr>
              <a:buNone/>
            </a:pPr>
            <a:r>
              <a:rPr lang="cs-CZ" dirty="0" smtClean="0"/>
              <a:t>„Jaké věci?“ zeptala se </a:t>
            </a:r>
            <a:r>
              <a:rPr lang="cs-CZ" dirty="0" err="1" smtClean="0"/>
              <a:t>Anika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„Všechno možné,“ řekla </a:t>
            </a:r>
            <a:r>
              <a:rPr lang="cs-CZ" dirty="0" err="1" smtClean="0"/>
              <a:t>Pipi</a:t>
            </a:r>
            <a:r>
              <a:rPr lang="cs-CZ" dirty="0" smtClean="0"/>
              <a:t>, „hroudy zlata, mrtvé myši a tak.“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50112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Převeďte řeč přímou na nepřímou: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„Kde stojí vlak?“ ptal se kdekdo.</a:t>
            </a:r>
          </a:p>
          <a:p>
            <a:pPr>
              <a:buNone/>
            </a:pPr>
            <a:r>
              <a:rPr lang="cs-CZ" dirty="0" smtClean="0"/>
              <a:t>	Průvodčí nás vybídl: „Přejděte na druhé nástupiště.“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„Nenastupujte do plných vozů,“ volal, „některé jsou poloprázdné.“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Místní rozhlas hlásil: „Vlak do Brna má dvacetiminutové zpoždění.“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„Vlak bude za chvilku připraven k odjezdu,“ upozornil nás, „proto je čas nastoupit do vozu.“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i="1" dirty="0" smtClean="0"/>
              <a:t>Kdekdo se ptal, kde stojí vlak.			</a:t>
            </a:r>
            <a:endParaRPr lang="cs-CZ" b="1" i="1" dirty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Průvodčí nás vybídl, abychom přešli na druhé nástupiště. </a:t>
            </a:r>
            <a:endParaRPr lang="cs-CZ" dirty="0" smtClean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Volal, ať nenastupujeme do plných vozů, že jsou některé</a:t>
            </a:r>
          </a:p>
          <a:p>
            <a:pPr>
              <a:buNone/>
            </a:pPr>
            <a:r>
              <a:rPr lang="cs-CZ" b="1" i="1" dirty="0" smtClean="0"/>
              <a:t>poloprázdné. </a:t>
            </a:r>
            <a:endParaRPr lang="cs-CZ" b="1" i="1" dirty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Místní rozhlas hlásil, že má vlak dvacetiminutové zpoždění. </a:t>
            </a:r>
            <a:endParaRPr lang="cs-CZ" dirty="0" smtClean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Upozornil nás, že bude vlak připraven k odjezdu a že je čas</a:t>
            </a:r>
          </a:p>
          <a:p>
            <a:pPr>
              <a:buNone/>
            </a:pPr>
            <a:r>
              <a:rPr lang="cs-CZ" b="1" i="1" dirty="0" smtClean="0"/>
              <a:t>nastoupit do vozu.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Nahraďte řeč nepřímou řečí přímou (vypracujte do sešitu):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Pořadatel </a:t>
            </a:r>
            <a:r>
              <a:rPr lang="cs-CZ" dirty="0"/>
              <a:t>oznámil, že začátek koncertu je </a:t>
            </a:r>
            <a:r>
              <a:rPr lang="cs-CZ" dirty="0" smtClean="0"/>
              <a:t>už</a:t>
            </a:r>
          </a:p>
          <a:p>
            <a:pPr>
              <a:buNone/>
            </a:pPr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dirty="0" smtClean="0"/>
              <a:t>18 hodin</a:t>
            </a:r>
            <a:r>
              <a:rPr lang="cs-CZ" dirty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Otec </a:t>
            </a:r>
            <a:r>
              <a:rPr lang="cs-CZ" dirty="0"/>
              <a:t>mě vybídl, abych šel rychleji.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Jana </a:t>
            </a:r>
            <a:r>
              <a:rPr lang="cs-CZ" dirty="0"/>
              <a:t>namítá, že řeka je hluboká a zrádná a že </a:t>
            </a:r>
            <a:r>
              <a:rPr lang="cs-CZ" dirty="0" smtClean="0"/>
              <a:t>se</a:t>
            </a:r>
          </a:p>
          <a:p>
            <a:pPr>
              <a:buNone/>
            </a:pPr>
            <a:r>
              <a:rPr lang="cs-CZ" dirty="0" smtClean="0"/>
              <a:t>jí </a:t>
            </a:r>
            <a:r>
              <a:rPr lang="cs-CZ" dirty="0"/>
              <a:t>bojí.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Pořadatel </a:t>
            </a:r>
            <a:r>
              <a:rPr lang="cs-CZ" dirty="0"/>
              <a:t>oznámil, že začátek koncertu je už v </a:t>
            </a:r>
            <a:r>
              <a:rPr lang="cs-CZ" dirty="0" smtClean="0"/>
              <a:t>18</a:t>
            </a:r>
          </a:p>
          <a:p>
            <a:pPr>
              <a:buNone/>
            </a:pPr>
            <a:r>
              <a:rPr lang="cs-CZ" dirty="0" smtClean="0"/>
              <a:t>hodin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b="1" i="1" dirty="0"/>
              <a:t>Pořadatel nám oznámil: „Začátek koncertu je v </a:t>
            </a:r>
            <a:r>
              <a:rPr lang="cs-CZ" b="1" i="1" dirty="0" smtClean="0"/>
              <a:t>18</a:t>
            </a:r>
          </a:p>
          <a:p>
            <a:pPr>
              <a:buNone/>
            </a:pPr>
            <a:r>
              <a:rPr lang="cs-CZ" b="1" i="1" dirty="0" smtClean="0"/>
              <a:t>hodin</a:t>
            </a:r>
            <a:r>
              <a:rPr lang="cs-CZ" b="1" i="1" dirty="0"/>
              <a:t>.“</a:t>
            </a:r>
            <a:endParaRPr lang="cs-CZ" dirty="0"/>
          </a:p>
          <a:p>
            <a:pPr>
              <a:buNone/>
            </a:pPr>
            <a:r>
              <a:rPr lang="cs-CZ" dirty="0"/>
              <a:t>Otec mě vybídl, abych šel rychleji.</a:t>
            </a:r>
          </a:p>
          <a:p>
            <a:pPr>
              <a:buNone/>
            </a:pPr>
            <a:r>
              <a:rPr lang="cs-CZ" b="1" i="1" dirty="0"/>
              <a:t>„Jdi rychleji!“ vybídl mě otec.</a:t>
            </a:r>
            <a:endParaRPr lang="cs-CZ" dirty="0"/>
          </a:p>
          <a:p>
            <a:pPr>
              <a:buNone/>
            </a:pPr>
            <a:r>
              <a:rPr lang="cs-CZ" dirty="0"/>
              <a:t>Jana namítá, že řeka je hluboká a zrádná a že se </a:t>
            </a:r>
            <a:r>
              <a:rPr lang="cs-CZ" dirty="0" smtClean="0"/>
              <a:t>jí</a:t>
            </a:r>
          </a:p>
          <a:p>
            <a:pPr>
              <a:buNone/>
            </a:pPr>
            <a:r>
              <a:rPr lang="cs-CZ" dirty="0" smtClean="0"/>
              <a:t>bojí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b="1" i="1" dirty="0"/>
              <a:t>„Řeka je hluboká,“ namítá Jana, „bojím se.“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215</Words>
  <Application>Microsoft Office PowerPoint</Application>
  <PresentationFormat>Předvádění na obrazovce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       Přímá a nepřímá řeč</vt:lpstr>
      <vt:lpstr>Přímá řeč - opakování</vt:lpstr>
      <vt:lpstr>Přímá řeč - procvičování</vt:lpstr>
      <vt:lpstr>Řešení</vt:lpstr>
      <vt:lpstr>Převeďte řeč přímou na nepřímou:</vt:lpstr>
      <vt:lpstr>Řešení</vt:lpstr>
      <vt:lpstr>Nahraďte řeč nepřímou řečí přímou (vypracujte do sešitu):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Přímá a nepřímá řeč</dc:title>
  <dc:creator>Evzen</dc:creator>
  <cp:lastModifiedBy>Evzen</cp:lastModifiedBy>
  <cp:revision>5</cp:revision>
  <dcterms:created xsi:type="dcterms:W3CDTF">2020-06-05T07:37:58Z</dcterms:created>
  <dcterms:modified xsi:type="dcterms:W3CDTF">2020-06-11T08:28:54Z</dcterms:modified>
</cp:coreProperties>
</file>