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6" r:id="rId4"/>
    <p:sldId id="281" r:id="rId5"/>
    <p:sldId id="282" r:id="rId6"/>
    <p:sldId id="284" r:id="rId7"/>
    <p:sldId id="283" r:id="rId8"/>
    <p:sldId id="285" r:id="rId9"/>
    <p:sldId id="286" r:id="rId10"/>
    <p:sldId id="287" r:id="rId11"/>
    <p:sldId id="27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EA1"/>
    <a:srgbClr val="078B99"/>
    <a:srgbClr val="C12D77"/>
    <a:srgbClr val="2789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197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2024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3438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2950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912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296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897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5479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6638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9406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1883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1BE3-A7CB-4506-8FB9-10C33AF0ACC9}" type="datetimeFigureOut">
              <a:rPr lang="cs-CZ" smtClean="0"/>
              <a:pPr/>
              <a:t>28.5.2020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3C648-B870-4757-A52F-335393DE98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9114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jpeg"/><Relationship Id="rId7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Věta se skládá ze slov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77851767"/>
              </p:ext>
            </p:extLst>
          </p:nvPr>
        </p:nvGraphicFramePr>
        <p:xfrm>
          <a:off x="395536" y="692696"/>
          <a:ext cx="8208912" cy="4554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/>
                <a:gridCol w="6120680"/>
              </a:tblGrid>
              <a:tr h="1338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</a:rPr>
                        <a:t>Název školy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</a:rPr>
                        <a:t>Základní škola a mateřská škola, Jetřichov, </a:t>
                      </a:r>
                      <a:r>
                        <a:rPr lang="cs-CZ" sz="2800" kern="1200" dirty="0" smtClean="0">
                          <a:effectLst/>
                        </a:rPr>
                        <a:t>okres </a:t>
                      </a:r>
                      <a:r>
                        <a:rPr lang="cs-CZ" sz="2800" kern="1200" dirty="0">
                          <a:effectLst/>
                        </a:rPr>
                        <a:t>Náchod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Autor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</a:rPr>
                        <a:t>Mgr. Marie Hanzlíková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Datum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</a:rPr>
                        <a:t>10.7.2012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772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Název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 dirty="0" smtClean="0">
                          <a:effectLst/>
                        </a:rPr>
                        <a:t>VY_32_INOVACE_17_Slovní druhy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Téma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  <a:latin typeface="+mn-lt"/>
                          <a:ea typeface="Times New Roman"/>
                        </a:rPr>
                        <a:t>Slovní druhy – příslovce</a:t>
                      </a:r>
                      <a:endParaRPr lang="cs-CZ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Ročník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b="0" i="0" dirty="0" smtClean="0">
                          <a:effectLst/>
                          <a:latin typeface="+mn-lt"/>
                          <a:ea typeface="Times New Roman"/>
                        </a:rPr>
                        <a:t>3.,4.</a:t>
                      </a:r>
                      <a:endParaRPr lang="cs-CZ" sz="2800" b="0" i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2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>
                          <a:effectLst/>
                        </a:rPr>
                        <a:t>Číslo projektu</a:t>
                      </a:r>
                      <a:endParaRPr lang="cs-CZ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800" kern="1200" dirty="0">
                          <a:effectLst/>
                        </a:rPr>
                        <a:t>CZ.1.07/1.4.00/21.0835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60450" y="22177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Marie\Pictures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102" y="5445224"/>
            <a:ext cx="5714286" cy="12476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6449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Možné řešení :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Maminka dnes vypadá (jak?) </a:t>
            </a:r>
            <a:r>
              <a:rPr lang="cs-CZ" b="1" dirty="0" smtClean="0">
                <a:solidFill>
                  <a:srgbClr val="FF0000"/>
                </a:solidFill>
              </a:rPr>
              <a:t>unaveně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Angličan mluví (jak?) </a:t>
            </a:r>
            <a:r>
              <a:rPr lang="cs-CZ" b="1" dirty="0" smtClean="0">
                <a:solidFill>
                  <a:srgbClr val="FF0000"/>
                </a:solidFill>
              </a:rPr>
              <a:t>anglicky</a:t>
            </a:r>
            <a:r>
              <a:rPr lang="cs-CZ" dirty="0" smtClean="0"/>
              <a:t> .</a:t>
            </a:r>
          </a:p>
          <a:p>
            <a:pPr marL="0" indent="0">
              <a:buNone/>
            </a:pPr>
            <a:r>
              <a:rPr lang="cs-CZ" dirty="0" smtClean="0"/>
              <a:t>Na konci ulice zahněte (kam?)</a:t>
            </a:r>
            <a:r>
              <a:rPr lang="cs-CZ" b="1" dirty="0" smtClean="0">
                <a:solidFill>
                  <a:srgbClr val="FF0000"/>
                </a:solidFill>
              </a:rPr>
              <a:t>doleva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Knihu ti vrátím (kdy?) </a:t>
            </a:r>
            <a:r>
              <a:rPr lang="cs-CZ" b="1" dirty="0" smtClean="0">
                <a:solidFill>
                  <a:srgbClr val="FF0000"/>
                </a:solidFill>
              </a:rPr>
              <a:t>zítra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R</a:t>
            </a:r>
            <a:r>
              <a:rPr lang="cs-CZ" dirty="0" smtClean="0"/>
              <a:t>učník najdeš ve skříni (kde?) </a:t>
            </a:r>
            <a:r>
              <a:rPr lang="cs-CZ" b="1" dirty="0" smtClean="0">
                <a:solidFill>
                  <a:srgbClr val="FF0000"/>
                </a:solidFill>
              </a:rPr>
              <a:t>nahoře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Ten svetr vypadá (jak?) </a:t>
            </a:r>
            <a:r>
              <a:rPr lang="cs-CZ" b="1" dirty="0" smtClean="0">
                <a:solidFill>
                  <a:srgbClr val="FF0000"/>
                </a:solidFill>
              </a:rPr>
              <a:t>špinavě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Do školy se připravuji (jak?) </a:t>
            </a:r>
            <a:r>
              <a:rPr lang="cs-CZ" b="1" dirty="0" smtClean="0">
                <a:solidFill>
                  <a:srgbClr val="FF0000"/>
                </a:solidFill>
              </a:rPr>
              <a:t>pečlivě.</a:t>
            </a:r>
          </a:p>
          <a:p>
            <a:pPr marL="0" indent="0">
              <a:buNone/>
            </a:pPr>
            <a:r>
              <a:rPr lang="cs-CZ" dirty="0" smtClean="0"/>
              <a:t>Už jsem (jak?) </a:t>
            </a:r>
            <a:r>
              <a:rPr lang="cs-CZ" b="1" dirty="0" smtClean="0">
                <a:solidFill>
                  <a:srgbClr val="FF0000"/>
                </a:solidFill>
              </a:rPr>
              <a:t>pevně</a:t>
            </a:r>
            <a:r>
              <a:rPr lang="cs-CZ" dirty="0" smtClean="0"/>
              <a:t> rozhodnutá.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7730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Hodnocení :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86055386"/>
              </p:ext>
            </p:extLst>
          </p:nvPr>
        </p:nvGraphicFramePr>
        <p:xfrm>
          <a:off x="179512" y="1289109"/>
          <a:ext cx="8856985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936104"/>
                <a:gridCol w="5544617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3200" b="1" baseline="0" dirty="0" smtClean="0">
                          <a:solidFill>
                            <a:schemeClr val="tx1"/>
                          </a:solidFill>
                        </a:rPr>
                        <a:t>8  bodů</a:t>
                      </a:r>
                    </a:p>
                    <a:p>
                      <a:r>
                        <a:rPr lang="cs-CZ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Výborně, chválím, příslovce už poznáš.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7 – 6 bodů</a:t>
                      </a:r>
                    </a:p>
                    <a:p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2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Chválím, ale sem tam ti ještě něco unikne, procvičuj!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baseline="0" dirty="0" smtClean="0">
                          <a:solidFill>
                            <a:schemeClr val="tx1"/>
                          </a:solidFill>
                        </a:rPr>
                        <a:t>5 - 4</a:t>
                      </a:r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 body</a:t>
                      </a:r>
                    </a:p>
                    <a:p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2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Ještě</a:t>
                      </a:r>
                      <a:r>
                        <a:rPr lang="cs-CZ" sz="3200" b="1" baseline="0" dirty="0" smtClean="0">
                          <a:solidFill>
                            <a:schemeClr val="tx1"/>
                          </a:solidFill>
                        </a:rPr>
                        <a:t> to ujde, musíš ale hodně procvičovat!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3   – 2 body</a:t>
                      </a:r>
                    </a:p>
                    <a:p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2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Příslovce ještě moc nepoznáš, hodně se uč!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1   – 0 bodů</a:t>
                      </a:r>
                    </a:p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         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2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dirty="0" smtClean="0">
                          <a:solidFill>
                            <a:schemeClr val="tx1"/>
                          </a:solidFill>
                        </a:rPr>
                        <a:t>Tohle opravdu nestačí, máš před sebou hodně práce!</a:t>
                      </a:r>
                      <a:endParaRPr lang="cs-CZ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C:\Users\Marie\AppData\Local\Microsoft\Windows\Temporary Internet Files\Content.IE5\KAZF3G12\MC9004404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720" y="2564904"/>
            <a:ext cx="1011291" cy="8338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ie\AppData\Local\Microsoft\Windows\Temporary Internet Files\Content.IE5\4II3G4ER\MC9004379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653" y="3589363"/>
            <a:ext cx="764034" cy="7279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ie\AppData\Local\Microsoft\Windows\Temporary Internet Files\Content.IE5\9REBFI0U\MC90043438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601" y="1484784"/>
            <a:ext cx="720080" cy="728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ie\AppData\Local\Microsoft\Windows\Temporary Internet Files\Content.IE5\WQ2ZLYAU\MC90043439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798" y="5583450"/>
            <a:ext cx="865686" cy="8817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arie\AppData\Local\Microsoft\Windows\Temporary Internet Files\Content.IE5\KAZF3G12\MC90043440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211" y="4567097"/>
            <a:ext cx="814860" cy="7641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8696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Anotace: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sz="2000" dirty="0" smtClean="0"/>
              <a:t>Prezentace slouží jak ke společnému vyvození nové látky ve 3. a 4. ročníku, tak k pozdějšímu  opakování. Žáci mohou pracovat pod vedením učitele                          s interaktivní tabulí nebo samostatně na osobním počítači.</a:t>
            </a:r>
          </a:p>
          <a:p>
            <a:pPr algn="just"/>
            <a:r>
              <a:rPr lang="cs-CZ" sz="2000" dirty="0" smtClean="0"/>
              <a:t>V první části prezentace je stručná charakteristika slovního druhu. Žáci                        s pomocí učitele vyvozují další příslovce (posun provádíme kliknutím).</a:t>
            </a:r>
          </a:p>
          <a:p>
            <a:pPr algn="just"/>
            <a:r>
              <a:rPr lang="cs-CZ" sz="2000" dirty="0" smtClean="0"/>
              <a:t>V další části žáci procvičují pod vedením učitele.</a:t>
            </a:r>
          </a:p>
          <a:p>
            <a:pPr algn="just"/>
            <a:r>
              <a:rPr lang="cs-CZ" sz="2000" dirty="0" smtClean="0"/>
              <a:t>V závěru prezentace je samostatné cvičení k ověření znalostí (vhodné písemně). Kontrolu provádějí žáci společně s učitelem, řešení má více možností.</a:t>
            </a:r>
          </a:p>
          <a:p>
            <a:pPr algn="just"/>
            <a:r>
              <a:rPr lang="cs-CZ" sz="2000" dirty="0" smtClean="0"/>
              <a:t>Poslední snímek obsahuje tabulku s hodnocením, které si mohou žáci provést sami v rámci sebehodnocení.</a:t>
            </a:r>
          </a:p>
          <a:p>
            <a:pPr algn="just"/>
            <a:r>
              <a:rPr lang="cs-CZ" sz="2000" dirty="0" smtClean="0"/>
              <a:t>Přechody mezi jednotlivými snímky provádíme kliknutím.</a:t>
            </a:r>
          </a:p>
          <a:p>
            <a:pPr marL="0" indent="0" algn="ctr">
              <a:buNone/>
            </a:pPr>
            <a:r>
              <a:rPr lang="cs-CZ" dirty="0" smtClean="0"/>
              <a:t>Citace:</a:t>
            </a:r>
            <a:endParaRPr lang="cs-CZ" sz="3500" dirty="0" smtClean="0"/>
          </a:p>
          <a:p>
            <a:pPr algn="just"/>
            <a:r>
              <a:rPr lang="cs-CZ" sz="2000" dirty="0" smtClean="0"/>
              <a:t>V prezentaci byly použity obrázky volně dostupné v galerii Microsoft Office.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8924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SLOVNÍ DRUHY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PŘÍSLOVCE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765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Příslovce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sz="3200" b="1" dirty="0" smtClean="0"/>
              <a:t>vyjadřují bližší okolnosti děje:</a:t>
            </a:r>
            <a:endParaRPr lang="cs-CZ" sz="3200" b="1" dirty="0"/>
          </a:p>
        </p:txBody>
      </p:sp>
      <p:pic>
        <p:nvPicPr>
          <p:cNvPr id="1026" name="Picture 2" descr="C:\Users\Marie\AppData\Local\Microsoft\Windows\Temporary Internet Files\Content.IE5\WQ2ZLYAU\MC900432609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066" y="3717032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álný popisek 8"/>
          <p:cNvSpPr/>
          <p:nvPr/>
        </p:nvSpPr>
        <p:spPr>
          <a:xfrm>
            <a:off x="3432314" y="1988840"/>
            <a:ext cx="2376264" cy="1055906"/>
          </a:xfrm>
          <a:prstGeom prst="wedgeEllipseCallout">
            <a:avLst>
              <a:gd name="adj1" fmla="val -655"/>
              <a:gd name="adj2" fmla="val 1118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KUDY?</a:t>
            </a:r>
            <a:endParaRPr lang="cs-CZ" sz="3600" b="1" dirty="0"/>
          </a:p>
        </p:txBody>
      </p:sp>
      <p:sp>
        <p:nvSpPr>
          <p:cNvPr id="11" name="Oválný popisek 10"/>
          <p:cNvSpPr/>
          <p:nvPr/>
        </p:nvSpPr>
        <p:spPr>
          <a:xfrm flipH="1">
            <a:off x="1547664" y="2576694"/>
            <a:ext cx="1885856" cy="936104"/>
          </a:xfrm>
          <a:prstGeom prst="wedgeEllipseCallout">
            <a:avLst>
              <a:gd name="adj1" fmla="val -89598"/>
              <a:gd name="adj2" fmla="val 858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KAM?</a:t>
            </a:r>
            <a:endParaRPr lang="cs-CZ" sz="3600" b="1" dirty="0"/>
          </a:p>
        </p:txBody>
      </p:sp>
      <p:sp>
        <p:nvSpPr>
          <p:cNvPr id="13" name="Oválný popisek 12"/>
          <p:cNvSpPr/>
          <p:nvPr/>
        </p:nvSpPr>
        <p:spPr>
          <a:xfrm>
            <a:off x="5738124" y="2780928"/>
            <a:ext cx="1663008" cy="936104"/>
          </a:xfrm>
          <a:prstGeom prst="wedgeEllipseCallout">
            <a:avLst>
              <a:gd name="adj1" fmla="val -97155"/>
              <a:gd name="adj2" fmla="val 566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KDY?</a:t>
            </a:r>
            <a:endParaRPr lang="cs-CZ" sz="3600" b="1" dirty="0"/>
          </a:p>
        </p:txBody>
      </p:sp>
      <p:sp>
        <p:nvSpPr>
          <p:cNvPr id="14" name="Oválný popisek 13"/>
          <p:cNvSpPr/>
          <p:nvPr/>
        </p:nvSpPr>
        <p:spPr>
          <a:xfrm flipH="1">
            <a:off x="897809" y="3897052"/>
            <a:ext cx="1819144" cy="936104"/>
          </a:xfrm>
          <a:prstGeom prst="wedgeEllipseCallout">
            <a:avLst>
              <a:gd name="adj1" fmla="val -126478"/>
              <a:gd name="adj2" fmla="val -395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KDE?</a:t>
            </a:r>
            <a:endParaRPr lang="cs-CZ" sz="3600" b="1" dirty="0"/>
          </a:p>
        </p:txBody>
      </p:sp>
      <p:sp>
        <p:nvSpPr>
          <p:cNvPr id="15" name="Oválný popisek 14"/>
          <p:cNvSpPr/>
          <p:nvPr/>
        </p:nvSpPr>
        <p:spPr>
          <a:xfrm>
            <a:off x="5466404" y="4803288"/>
            <a:ext cx="2290608" cy="1224136"/>
          </a:xfrm>
          <a:prstGeom prst="wedgeEllipseCallout">
            <a:avLst>
              <a:gd name="adj1" fmla="val -65730"/>
              <a:gd name="adj2" fmla="val -956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PROČ?</a:t>
            </a:r>
            <a:endParaRPr lang="cs-CZ" sz="3600" b="1" dirty="0"/>
          </a:p>
        </p:txBody>
      </p:sp>
      <p:sp>
        <p:nvSpPr>
          <p:cNvPr id="17" name="Oválný popisek 16"/>
          <p:cNvSpPr/>
          <p:nvPr/>
        </p:nvSpPr>
        <p:spPr>
          <a:xfrm>
            <a:off x="6569628" y="3717032"/>
            <a:ext cx="1663008" cy="936104"/>
          </a:xfrm>
          <a:prstGeom prst="wedgeEllipseCallout">
            <a:avLst>
              <a:gd name="adj1" fmla="val -141471"/>
              <a:gd name="adj2" fmla="val -17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JAK?</a:t>
            </a:r>
            <a:endParaRPr lang="cs-CZ" sz="3600" b="1" dirty="0"/>
          </a:p>
        </p:txBody>
      </p:sp>
      <p:sp>
        <p:nvSpPr>
          <p:cNvPr id="10" name="Oválný popisek 9"/>
          <p:cNvSpPr/>
          <p:nvPr/>
        </p:nvSpPr>
        <p:spPr>
          <a:xfrm>
            <a:off x="251520" y="5229199"/>
            <a:ext cx="4059902" cy="1205579"/>
          </a:xfrm>
          <a:prstGeom prst="wedgeEllipseCallout">
            <a:avLst>
              <a:gd name="adj1" fmla="val 44046"/>
              <a:gd name="adj2" fmla="val -134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/>
              <a:t>JAK MNOHO?</a:t>
            </a:r>
            <a:endParaRPr lang="cs-CZ" sz="3200" b="1" dirty="0"/>
          </a:p>
        </p:txBody>
      </p:sp>
    </p:spTree>
    <p:extLst>
      <p:ext uri="{BB962C8B-B14F-4D97-AF65-F5344CB8AC3E}">
        <p14:creationId xmlns="" xmlns:p14="http://schemas.microsoft.com/office/powerpoint/2010/main" val="325357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1" grpId="0" animBg="1"/>
      <p:bldP spid="13" grpId="0" animBg="1"/>
      <p:bldP spid="14" grpId="0" animBg="1"/>
      <p:bldP spid="15" grpId="0" animBg="1"/>
      <p:bldP spid="1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 smtClean="0"/>
              <a:t>KDE?      </a:t>
            </a:r>
            <a:r>
              <a:rPr lang="cs-CZ" b="1" dirty="0" smtClean="0">
                <a:solidFill>
                  <a:srgbClr val="FF0000"/>
                </a:solidFill>
              </a:rPr>
              <a:t>zde, vlevo, vpravo, nahoře, dole,…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 smtClean="0"/>
              <a:t>KAM?    </a:t>
            </a:r>
            <a:r>
              <a:rPr lang="cs-CZ" b="1" dirty="0" smtClean="0">
                <a:solidFill>
                  <a:srgbClr val="FF0000"/>
                </a:solidFill>
              </a:rPr>
              <a:t>tam, sem, dolů, nahoru, vlevo,…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 smtClean="0"/>
              <a:t>KUDY?   </a:t>
            </a:r>
            <a:r>
              <a:rPr lang="cs-CZ" b="1" dirty="0" smtClean="0">
                <a:solidFill>
                  <a:srgbClr val="FF0000"/>
                </a:solidFill>
              </a:rPr>
              <a:t>tudy, doleva, doprava, rovně,…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 smtClean="0"/>
              <a:t>KDY?      </a:t>
            </a:r>
            <a:r>
              <a:rPr lang="cs-CZ" b="1" dirty="0" smtClean="0">
                <a:solidFill>
                  <a:srgbClr val="FF0000"/>
                </a:solidFill>
              </a:rPr>
              <a:t>dnes, včera zítra, hned, brzy,…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 smtClean="0"/>
              <a:t>JAK?       </a:t>
            </a:r>
            <a:r>
              <a:rPr lang="cs-CZ" b="1" dirty="0" smtClean="0">
                <a:solidFill>
                  <a:srgbClr val="FF0000"/>
                </a:solidFill>
              </a:rPr>
              <a:t>pomalu, pěkně, dobře, rychle,…</a:t>
            </a:r>
            <a:endParaRPr lang="cs-CZ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800" b="1" dirty="0" smtClean="0"/>
              <a:t>PROČ?   </a:t>
            </a:r>
            <a:r>
              <a:rPr lang="cs-CZ" b="1" dirty="0" smtClean="0">
                <a:solidFill>
                  <a:srgbClr val="FF0000"/>
                </a:solidFill>
              </a:rPr>
              <a:t>proto, náhodou, úmyslně,…</a:t>
            </a:r>
          </a:p>
          <a:p>
            <a:pPr marL="0" indent="0">
              <a:buNone/>
            </a:pPr>
            <a:r>
              <a:rPr lang="cs-CZ" sz="4800" b="1" dirty="0" smtClean="0"/>
              <a:t>JAK MNOHO?  </a:t>
            </a:r>
            <a:r>
              <a:rPr lang="cs-CZ" b="1" dirty="0" smtClean="0">
                <a:solidFill>
                  <a:srgbClr val="FF0000"/>
                </a:solidFill>
              </a:rPr>
              <a:t>málo, hodně, velmi,…</a:t>
            </a:r>
            <a:endParaRPr lang="cs-CZ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340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Doplň příslovce ke slovesům: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Závodník běží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_________.</a:t>
            </a:r>
          </a:p>
          <a:p>
            <a:pPr marL="0" indent="0">
              <a:buNone/>
            </a:pPr>
            <a:r>
              <a:rPr lang="cs-CZ" sz="4000" dirty="0" smtClean="0"/>
              <a:t>Maminka mluví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_________.</a:t>
            </a:r>
          </a:p>
          <a:p>
            <a:pPr marL="0" indent="0">
              <a:buNone/>
            </a:pPr>
            <a:r>
              <a:rPr lang="cs-CZ" sz="4000" dirty="0" smtClean="0"/>
              <a:t>Dnes se nám spalo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_________.</a:t>
            </a:r>
          </a:p>
          <a:p>
            <a:pPr marL="0" indent="0">
              <a:buNone/>
            </a:pPr>
            <a:r>
              <a:rPr lang="cs-CZ" sz="4000" dirty="0" smtClean="0"/>
              <a:t>Milada maluje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_________.</a:t>
            </a:r>
          </a:p>
          <a:p>
            <a:pPr marL="0" indent="0">
              <a:buNone/>
            </a:pPr>
            <a:r>
              <a:rPr lang="cs-CZ" sz="4000" dirty="0" smtClean="0"/>
              <a:t>Jirka čte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_________.</a:t>
            </a:r>
          </a:p>
          <a:p>
            <a:pPr marL="0" indent="0">
              <a:buNone/>
            </a:pPr>
            <a:endParaRPr lang="cs-CZ" sz="4000" dirty="0"/>
          </a:p>
        </p:txBody>
      </p:sp>
      <p:pic>
        <p:nvPicPr>
          <p:cNvPr id="3074" name="Picture 2" descr="C:\Users\Marie\AppData\Local\Microsoft\Windows\Temporary Internet Files\Content.IE5\4II3G4ER\MC900232899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157192"/>
            <a:ext cx="1310031" cy="15010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arie\AppData\Local\Microsoft\Windows\Temporary Internet Files\Content.IE5\9REBFI0U\MC9000890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790" y="5200125"/>
            <a:ext cx="1100594" cy="13570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Marie\AppData\Local\Microsoft\Windows\Temporary Internet Files\Content.IE5\WQ2ZLYAU\MC90040627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311733"/>
            <a:ext cx="1570848" cy="13364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Marie\AppData\Local\Microsoft\Windows\Temporary Internet Files\Content.IE5\KAZF3G12\MC900232912[2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200126"/>
            <a:ext cx="1269854" cy="13512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Marie\AppData\Local\Microsoft\Windows\Temporary Internet Files\Content.IE5\9REBFI0U\MP900442459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51639"/>
            <a:ext cx="1204934" cy="16065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8721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Doplň příslovce k přídavným jménům: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1"/>
            <a:ext cx="82296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Ten člověk je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________milý.</a:t>
            </a:r>
          </a:p>
          <a:p>
            <a:pPr marL="0" indent="0">
              <a:buNone/>
            </a:pPr>
            <a:r>
              <a:rPr lang="cs-CZ" sz="4000" dirty="0" smtClean="0"/>
              <a:t>Naše auto je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 modré.</a:t>
            </a:r>
          </a:p>
          <a:p>
            <a:pPr marL="0" indent="0">
              <a:buNone/>
            </a:pPr>
            <a:r>
              <a:rPr lang="cs-CZ" sz="4000" dirty="0" smtClean="0"/>
              <a:t>Milan je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 rozhodnutý.</a:t>
            </a:r>
          </a:p>
          <a:p>
            <a:pPr marL="0" indent="0">
              <a:buNone/>
            </a:pPr>
            <a:r>
              <a:rPr lang="cs-CZ" sz="4000" dirty="0" smtClean="0"/>
              <a:t>Obraz je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________namalovaný.</a:t>
            </a:r>
          </a:p>
          <a:p>
            <a:pPr marL="0" indent="0">
              <a:buNone/>
            </a:pPr>
            <a:r>
              <a:rPr lang="cs-CZ" sz="4000" dirty="0" smtClean="0"/>
              <a:t>Tvé ruce jsou (</a:t>
            </a:r>
            <a:r>
              <a:rPr lang="cs-CZ" sz="4000" dirty="0" smtClean="0">
                <a:solidFill>
                  <a:srgbClr val="FF0000"/>
                </a:solidFill>
              </a:rPr>
              <a:t>JAK?</a:t>
            </a:r>
            <a:r>
              <a:rPr lang="cs-CZ" sz="4000" dirty="0" smtClean="0"/>
              <a:t>) ________ umyté.</a:t>
            </a:r>
          </a:p>
          <a:p>
            <a:pPr marL="0" indent="0">
              <a:buNone/>
            </a:pPr>
            <a:endParaRPr lang="cs-CZ" sz="4000" dirty="0"/>
          </a:p>
        </p:txBody>
      </p:sp>
      <p:pic>
        <p:nvPicPr>
          <p:cNvPr id="2055" name="Picture 7" descr="C:\Users\Marie\AppData\Local\Microsoft\Windows\Temporary Internet Files\Content.IE5\9REBFI0U\MP9004305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085184"/>
            <a:ext cx="1484784" cy="1484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Marie\AppData\Local\Microsoft\Windows\Temporary Internet Files\Content.IE5\WQ2ZLYAU\MC900437098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335" y="5050684"/>
            <a:ext cx="1731640" cy="17316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arie\AppData\Local\Microsoft\Windows\Temporary Internet Files\Content.IE5\4II3G4ER\MP90043066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975" y="5108081"/>
            <a:ext cx="1484784" cy="14847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arie\AppData\Local\Microsoft\Windows\Temporary Internet Files\Content.IE5\WQ2ZLYAU\MC90033170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288" y="5085184"/>
            <a:ext cx="1267045" cy="13230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Marie\AppData\Local\Microsoft\Windows\Temporary Internet Files\Content.IE5\WQ2ZLYAU\MC90044180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62470"/>
            <a:ext cx="1731640" cy="17316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8541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Příslovce můžeme utvořit </a:t>
            </a:r>
            <a:br>
              <a:rPr lang="cs-CZ" b="1" dirty="0" smtClean="0"/>
            </a:br>
            <a:r>
              <a:rPr lang="cs-CZ" b="1" dirty="0" smtClean="0"/>
              <a:t>z přídavných jmen: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20265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zdravý                         </a:t>
            </a:r>
          </a:p>
          <a:p>
            <a:pPr marL="0" indent="0">
              <a:buNone/>
            </a:pPr>
            <a:r>
              <a:rPr lang="cs-CZ" sz="4000" dirty="0" smtClean="0"/>
              <a:t>hravý</a:t>
            </a:r>
            <a:r>
              <a:rPr lang="cs-CZ" sz="4000" b="1" dirty="0" smtClean="0"/>
              <a:t>                          </a:t>
            </a:r>
          </a:p>
          <a:p>
            <a:pPr marL="0" indent="0">
              <a:buNone/>
            </a:pPr>
            <a:r>
              <a:rPr lang="cs-CZ" sz="4000" dirty="0" smtClean="0"/>
              <a:t>český</a:t>
            </a:r>
            <a:r>
              <a:rPr lang="cs-CZ" sz="4000" b="1" dirty="0" smtClean="0"/>
              <a:t>                           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000" dirty="0" smtClean="0"/>
              <a:t>srdečný</a:t>
            </a:r>
            <a:r>
              <a:rPr lang="cs-CZ" sz="4000" b="1" dirty="0" smtClean="0"/>
              <a:t>                       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000" dirty="0" smtClean="0"/>
              <a:t>líný</a:t>
            </a:r>
            <a:r>
              <a:rPr lang="cs-CZ" sz="4000" b="1" dirty="0" smtClean="0"/>
              <a:t>                              </a:t>
            </a:r>
            <a:endParaRPr lang="cs-CZ" sz="4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4000" dirty="0" smtClean="0"/>
              <a:t>drahý</a:t>
            </a:r>
            <a:r>
              <a:rPr lang="cs-CZ" sz="4000" b="1" dirty="0" smtClean="0"/>
              <a:t>                          </a:t>
            </a:r>
            <a:endParaRPr lang="cs-CZ" sz="4000" b="1" dirty="0" smtClean="0">
              <a:solidFill>
                <a:srgbClr val="FF0000"/>
              </a:solidFill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2356520" y="1988840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2356520" y="2780928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2356520" y="3501008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356520" y="4221088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2356520" y="4941168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2356520" y="5589240"/>
            <a:ext cx="216024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Marie\AppData\Local\Microsoft\Windows\Temporary Internet Files\Content.IE5\KAZF3G12\MC9002957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7" y="922872"/>
            <a:ext cx="1386164" cy="12738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arie\AppData\Local\Microsoft\Windows\Temporary Internet Files\Content.IE5\9REBFI0U\MP90044656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217" y="2179530"/>
            <a:ext cx="909263" cy="11774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Marie\AppData\Local\Microsoft\Windows\Temporary Internet Files\Content.IE5\WQ2ZLYAU\MC900129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857318"/>
            <a:ext cx="1276846" cy="1080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Marie\AppData\Local\Microsoft\Windows\Temporary Internet Files\Content.IE5\9REBFI0U\MP90042222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backgroundRemoval t="10000" b="90000" l="10000" r="90000">
                        <a14:backgroundMark x1="23984" y1="74791" x2="5703" y2="98849"/>
                        <a14:backgroundMark x1="87734" y1="88912" x2="11563" y2="89854"/>
                        <a14:backgroundMark x1="18438" y1="96025" x2="18438" y2="96025"/>
                        <a14:backgroundMark x1="12578" y1="78766" x2="12578" y2="78766"/>
                        <a14:backgroundMark x1="14688" y1="86820" x2="14688" y2="80335"/>
                        <a14:backgroundMark x1="14688" y1="80335" x2="14688" y2="803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859" y="3397378"/>
            <a:ext cx="2351670" cy="1756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Marie\AppData\Local\Microsoft\Windows\Temporary Internet Files\Content.IE5\WQ2ZLYAU\MC900078836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542" y="4991599"/>
            <a:ext cx="1610152" cy="9227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C:\Users\Marie\AppData\Local\Microsoft\Windows\Temporary Internet Files\Content.IE5\KAZF3G12\MC900113468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231" y="5180029"/>
            <a:ext cx="1217771" cy="1076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ovéPole 14"/>
          <p:cNvSpPr txBox="1"/>
          <p:nvPr/>
        </p:nvSpPr>
        <p:spPr>
          <a:xfrm>
            <a:off x="4676614" y="1634897"/>
            <a:ext cx="1567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zdravě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607499" y="2414318"/>
            <a:ext cx="13732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hravě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661157" y="3134489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česky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676614" y="3867145"/>
            <a:ext cx="1848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srdečně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601935" y="4587225"/>
            <a:ext cx="9717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líně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4571820" y="5236169"/>
            <a:ext cx="1337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draze</a:t>
            </a:r>
            <a:endParaRPr lang="cs-CZ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694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Doplň příslovce :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Maminka dnes vypadá (jak?) __________.</a:t>
            </a:r>
          </a:p>
          <a:p>
            <a:pPr marL="0" indent="0">
              <a:buNone/>
            </a:pPr>
            <a:r>
              <a:rPr lang="cs-CZ" dirty="0" smtClean="0"/>
              <a:t>Angličan mluví (jak?) __________ .</a:t>
            </a:r>
          </a:p>
          <a:p>
            <a:pPr marL="0" indent="0">
              <a:buNone/>
            </a:pPr>
            <a:r>
              <a:rPr lang="cs-CZ" dirty="0" smtClean="0"/>
              <a:t>Na konci ulice zahněte (kam?)__________.</a:t>
            </a:r>
          </a:p>
          <a:p>
            <a:pPr marL="0" indent="0">
              <a:buNone/>
            </a:pPr>
            <a:r>
              <a:rPr lang="cs-CZ" dirty="0" smtClean="0"/>
              <a:t>Knihu ti vrátím (kdy?) __________.</a:t>
            </a:r>
          </a:p>
          <a:p>
            <a:pPr marL="0" indent="0">
              <a:buNone/>
            </a:pPr>
            <a:r>
              <a:rPr lang="cs-CZ" dirty="0"/>
              <a:t>R</a:t>
            </a:r>
            <a:r>
              <a:rPr lang="cs-CZ" dirty="0" smtClean="0"/>
              <a:t>učník najdeš ve skříni (kde?) __________.</a:t>
            </a:r>
          </a:p>
          <a:p>
            <a:pPr marL="0" indent="0">
              <a:buNone/>
            </a:pPr>
            <a:r>
              <a:rPr lang="cs-CZ" dirty="0" smtClean="0"/>
              <a:t>Ten svetr vypadá (jak?) __________.</a:t>
            </a:r>
          </a:p>
          <a:p>
            <a:pPr marL="0" indent="0">
              <a:buNone/>
            </a:pPr>
            <a:r>
              <a:rPr lang="cs-CZ" dirty="0" smtClean="0"/>
              <a:t>Do školy se připravuji (jak?) __________.</a:t>
            </a:r>
          </a:p>
          <a:p>
            <a:pPr marL="0" indent="0">
              <a:buNone/>
            </a:pPr>
            <a:r>
              <a:rPr lang="cs-CZ" dirty="0" smtClean="0"/>
              <a:t>Už jsem (jak?) __________ rozhodnutá.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9821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565</Words>
  <Application>Microsoft Office PowerPoint</Application>
  <PresentationFormat>Předvádění na obrazovce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Věta se skládá ze slov</vt:lpstr>
      <vt:lpstr>Anotace:</vt:lpstr>
      <vt:lpstr>SLOVNÍ DRUHY</vt:lpstr>
      <vt:lpstr>Příslovce vyjadřují bližší okolnosti děje:</vt:lpstr>
      <vt:lpstr>Snímek 5</vt:lpstr>
      <vt:lpstr>Doplň příslovce ke slovesům:</vt:lpstr>
      <vt:lpstr>Doplň příslovce k přídavným jménům:</vt:lpstr>
      <vt:lpstr>Příslovce můžeme utvořit  z přídavných jmen:</vt:lpstr>
      <vt:lpstr>Doplň příslovce :</vt:lpstr>
      <vt:lpstr>Možné řešení :</vt:lpstr>
      <vt:lpstr>Hodnocení 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 DRUHY</dc:title>
  <dc:creator>Marie</dc:creator>
  <cp:lastModifiedBy>rjelinkova</cp:lastModifiedBy>
  <cp:revision>76</cp:revision>
  <dcterms:created xsi:type="dcterms:W3CDTF">2012-11-17T10:23:48Z</dcterms:created>
  <dcterms:modified xsi:type="dcterms:W3CDTF">2020-05-28T14:22:04Z</dcterms:modified>
</cp:coreProperties>
</file>