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CE0-31ED-482A-BEF5-CAC698926833}" type="datetimeFigureOut">
              <a:rPr lang="cs-CZ" smtClean="0"/>
              <a:t>17.5.2020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E2A7-F694-4AC3-992A-3C956B10A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CE0-31ED-482A-BEF5-CAC698926833}" type="datetimeFigureOut">
              <a:rPr lang="cs-CZ" smtClean="0"/>
              <a:t>17.5.2020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E2A7-F694-4AC3-992A-3C956B10A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CE0-31ED-482A-BEF5-CAC698926833}" type="datetimeFigureOut">
              <a:rPr lang="cs-CZ" smtClean="0"/>
              <a:t>17.5.2020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E2A7-F694-4AC3-992A-3C956B10A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CE0-31ED-482A-BEF5-CAC698926833}" type="datetimeFigureOut">
              <a:rPr lang="cs-CZ" smtClean="0"/>
              <a:t>17.5.2020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E2A7-F694-4AC3-992A-3C956B10A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CE0-31ED-482A-BEF5-CAC698926833}" type="datetimeFigureOut">
              <a:rPr lang="cs-CZ" smtClean="0"/>
              <a:t>17.5.2020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E2A7-F694-4AC3-992A-3C956B10A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CE0-31ED-482A-BEF5-CAC698926833}" type="datetimeFigureOut">
              <a:rPr lang="cs-CZ" smtClean="0"/>
              <a:t>17.5.2020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E2A7-F694-4AC3-992A-3C956B10A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CE0-31ED-482A-BEF5-CAC698926833}" type="datetimeFigureOut">
              <a:rPr lang="cs-CZ" smtClean="0"/>
              <a:t>17.5.2020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E2A7-F694-4AC3-992A-3C956B10A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CE0-31ED-482A-BEF5-CAC698926833}" type="datetimeFigureOut">
              <a:rPr lang="cs-CZ" smtClean="0"/>
              <a:t>17.5.2020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E2A7-F694-4AC3-992A-3C956B10A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CE0-31ED-482A-BEF5-CAC698926833}" type="datetimeFigureOut">
              <a:rPr lang="cs-CZ" smtClean="0"/>
              <a:t>17.5.2020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E2A7-F694-4AC3-992A-3C956B10A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CE0-31ED-482A-BEF5-CAC698926833}" type="datetimeFigureOut">
              <a:rPr lang="cs-CZ" smtClean="0"/>
              <a:t>17.5.2020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E2A7-F694-4AC3-992A-3C956B10A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CE0-31ED-482A-BEF5-CAC698926833}" type="datetimeFigureOut">
              <a:rPr lang="cs-CZ" smtClean="0"/>
              <a:t>17.5.2020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E2A7-F694-4AC3-992A-3C956B10A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6CE0-31ED-482A-BEF5-CAC698926833}" type="datetimeFigureOut">
              <a:rPr lang="cs-CZ" smtClean="0"/>
              <a:t>17.5.2020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4E2A7-F694-4AC3-992A-3C956B10A3D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živatel\AppData\Local\Microsoft\Windows\Temporary Internet Files\Content.IE5\P98CO9LL\Nižbor,_řeka_Berounka_(sever)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cs-CZ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Společná oprava</a:t>
            </a:r>
            <a:br>
              <a:rPr lang="cs-CZ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cs-CZ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PS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5. A</a:t>
            </a:r>
          </a:p>
          <a:p>
            <a:r>
              <a:rPr lang="cs-CZ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20. května</a:t>
            </a:r>
            <a:endParaRPr lang="cs-CZ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PS: 68/2 a, b</a:t>
            </a:r>
            <a:endParaRPr lang="cs-CZ" dirty="0"/>
          </a:p>
        </p:txBody>
      </p:sp>
      <p:pic>
        <p:nvPicPr>
          <p:cNvPr id="1026" name="Picture 2" descr="C:\Users\Uživatel\Desktop\IMG_20200517_1424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00200"/>
            <a:ext cx="7715303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 descr="C:\Users\Uživatel\Desktop\IMG_20200517_144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643966" cy="4005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PS: 68/1, 2 (dole)</a:t>
            </a:r>
            <a:endParaRPr lang="cs-CZ" dirty="0"/>
          </a:p>
        </p:txBody>
      </p:sp>
      <p:pic>
        <p:nvPicPr>
          <p:cNvPr id="3074" name="Picture 2" descr="C:\Users\Uživatel\Desktop\IMG_20200517_1425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3392" y="1600200"/>
            <a:ext cx="769721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153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>Shoda přísudku s několikanásobným podmětem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cs-CZ" b="1" dirty="0" smtClean="0"/>
              <a:t>Po a </a:t>
            </a:r>
            <a:r>
              <a:rPr lang="cs-CZ" b="1" dirty="0" err="1" smtClean="0"/>
              <a:t>Př</a:t>
            </a:r>
            <a:r>
              <a:rPr lang="cs-CZ" b="1" dirty="0" smtClean="0"/>
              <a:t> tvoří ZÁKLADNÍ SKLADEBNÍ DVOJICI.</a:t>
            </a:r>
          </a:p>
          <a:p>
            <a:r>
              <a:rPr lang="cs-CZ" b="1" dirty="0" smtClean="0"/>
              <a:t>SHODA – Po a </a:t>
            </a:r>
            <a:r>
              <a:rPr lang="cs-CZ" b="1" dirty="0" err="1" smtClean="0"/>
              <a:t>Př</a:t>
            </a:r>
            <a:r>
              <a:rPr lang="cs-CZ" b="1" dirty="0" smtClean="0"/>
              <a:t> se shodují (</a:t>
            </a:r>
            <a:r>
              <a:rPr lang="cs-CZ" b="1" dirty="0" err="1" smtClean="0"/>
              <a:t>Př</a:t>
            </a:r>
            <a:r>
              <a:rPr lang="cs-CZ" b="1" dirty="0" smtClean="0"/>
              <a:t> je na podmětu mluvnicky závislý).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Pravidla:</a:t>
            </a:r>
          </a:p>
          <a:p>
            <a:pPr marL="514350" indent="-514350">
              <a:buAutoNum type="arabicParenR"/>
            </a:pPr>
            <a:r>
              <a:rPr lang="cs-CZ" b="1" dirty="0" smtClean="0"/>
              <a:t>Rod mužský životný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i</a:t>
            </a:r>
          </a:p>
          <a:p>
            <a:pPr marL="514350" indent="-514350">
              <a:buNone/>
            </a:pPr>
            <a:r>
              <a:rPr lang="cs-CZ" dirty="0" smtClean="0"/>
              <a:t>	</a:t>
            </a:r>
          </a:p>
          <a:p>
            <a:pPr marL="514350" indent="-514350">
              <a:buNone/>
            </a:pPr>
            <a:r>
              <a:rPr lang="cs-CZ" dirty="0" smtClean="0"/>
              <a:t>	</a:t>
            </a:r>
            <a:r>
              <a:rPr lang="cs-CZ" i="1" dirty="0" smtClean="0"/>
              <a:t>Karel a Denis hrál</a:t>
            </a:r>
            <a:r>
              <a:rPr lang="cs-CZ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cs-CZ" i="1" dirty="0" smtClean="0"/>
              <a:t> volejbal.</a:t>
            </a:r>
          </a:p>
          <a:p>
            <a:pPr marL="514350" indent="-514350">
              <a:buNone/>
            </a:pPr>
            <a:r>
              <a:rPr lang="cs-CZ" dirty="0" smtClean="0"/>
              <a:t>	</a:t>
            </a:r>
          </a:p>
          <a:p>
            <a:pPr marL="514350" indent="-514350">
              <a:buNone/>
            </a:pPr>
            <a:r>
              <a:rPr lang="cs-CZ" b="1" dirty="0" smtClean="0"/>
              <a:t>2)	Rod mužský neživotný a rod ženský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– y</a:t>
            </a:r>
          </a:p>
          <a:p>
            <a:pPr marL="514350" indent="-514350">
              <a:buAutoNum type="arabicParenR"/>
            </a:pPr>
            <a:endParaRPr lang="cs-CZ" dirty="0" smtClean="0"/>
          </a:p>
          <a:p>
            <a:pPr marL="514350" indent="-514350">
              <a:buNone/>
            </a:pPr>
            <a:r>
              <a:rPr lang="cs-CZ" dirty="0" smtClean="0"/>
              <a:t>	</a:t>
            </a:r>
            <a:r>
              <a:rPr lang="cs-CZ" i="1" dirty="0" smtClean="0"/>
              <a:t>Jana a Alice uklízel</a:t>
            </a:r>
            <a:r>
              <a:rPr lang="cs-CZ" b="1" i="1" dirty="0" smtClean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cs-CZ" i="1" dirty="0" smtClean="0"/>
              <a:t> zahradu.</a:t>
            </a:r>
          </a:p>
          <a:p>
            <a:pPr marL="514350" indent="-514350">
              <a:buNone/>
            </a:pPr>
            <a:r>
              <a:rPr lang="cs-CZ" i="1" dirty="0" smtClean="0"/>
              <a:t>	Keře a stromy se třepotal</a:t>
            </a:r>
            <a:r>
              <a:rPr lang="cs-CZ" b="1" i="1" dirty="0" smtClean="0">
                <a:solidFill>
                  <a:schemeClr val="accent2">
                    <a:lumMod val="75000"/>
                  </a:schemeClr>
                </a:solidFill>
              </a:rPr>
              <a:t>y </a:t>
            </a:r>
            <a:r>
              <a:rPr lang="cs-CZ" i="1" dirty="0" smtClean="0"/>
              <a:t>ve větru.</a:t>
            </a:r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None/>
            </a:pPr>
            <a:r>
              <a:rPr lang="cs-CZ" b="1" dirty="0" smtClean="0"/>
              <a:t>3)	Rod střední v mn. čísle </a:t>
            </a:r>
            <a:r>
              <a:rPr lang="cs-CZ" b="1" dirty="0" smtClean="0">
                <a:solidFill>
                  <a:srgbClr val="FFC000"/>
                </a:solidFill>
              </a:rPr>
              <a:t>– a</a:t>
            </a:r>
          </a:p>
          <a:p>
            <a:pPr marL="514350" indent="-514350">
              <a:buAutoNum type="arabicParenR"/>
            </a:pPr>
            <a:endParaRPr lang="cs-CZ" dirty="0" smtClean="0"/>
          </a:p>
          <a:p>
            <a:pPr marL="514350" indent="-514350">
              <a:buNone/>
            </a:pPr>
            <a:r>
              <a:rPr lang="cs-CZ" dirty="0" smtClean="0"/>
              <a:t>	</a:t>
            </a:r>
            <a:r>
              <a:rPr lang="cs-CZ" i="1" dirty="0" smtClean="0"/>
              <a:t>Koťata a štěňata spokojeně odpočíval</a:t>
            </a:r>
            <a:r>
              <a:rPr lang="cs-CZ" b="1" i="1" dirty="0" smtClean="0">
                <a:solidFill>
                  <a:srgbClr val="FFC000"/>
                </a:solidFill>
              </a:rPr>
              <a:t>a</a:t>
            </a:r>
            <a:r>
              <a:rPr lang="cs-CZ" i="1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Procvičování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Věty si zapište do sešitu: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Chlapci a dívky zpíval_ lidové písničky.</a:t>
            </a:r>
          </a:p>
          <a:p>
            <a:pPr>
              <a:buNone/>
            </a:pPr>
            <a:r>
              <a:rPr lang="cs-CZ" dirty="0" smtClean="0"/>
              <a:t>Vlak, nádraží i zastávky vypadal_ čistě.</a:t>
            </a:r>
          </a:p>
          <a:p>
            <a:pPr>
              <a:buNone/>
            </a:pPr>
            <a:r>
              <a:rPr lang="cs-CZ" dirty="0" smtClean="0"/>
              <a:t>Kuřata a telátko bydlel_ společně.</a:t>
            </a:r>
          </a:p>
          <a:p>
            <a:pPr>
              <a:buNone/>
            </a:pPr>
            <a:r>
              <a:rPr lang="cs-CZ" dirty="0" smtClean="0"/>
              <a:t>Německo a Polsko úzce spolupracoval_.</a:t>
            </a:r>
          </a:p>
          <a:p>
            <a:pPr>
              <a:buNone/>
            </a:pPr>
            <a:r>
              <a:rPr lang="cs-CZ" dirty="0" smtClean="0"/>
              <a:t>Koťata i štěňata si hrál_ společně.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102</Words>
  <Application>Microsoft Office PowerPoint</Application>
  <PresentationFormat>Předvádění na obrazovce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 Společná oprava PS</vt:lpstr>
      <vt:lpstr>PS: 68/2 a, b</vt:lpstr>
      <vt:lpstr>Řešení</vt:lpstr>
      <vt:lpstr>PS: 68/1, 2 (dole)</vt:lpstr>
      <vt:lpstr>Řešení</vt:lpstr>
      <vt:lpstr>Shoda přísudku s několikanásobným podmětem</vt:lpstr>
      <vt:lpstr>Procvičování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Evzen</dc:creator>
  <cp:lastModifiedBy>Evzen</cp:lastModifiedBy>
  <cp:revision>18</cp:revision>
  <dcterms:created xsi:type="dcterms:W3CDTF">2020-05-17T11:58:08Z</dcterms:created>
  <dcterms:modified xsi:type="dcterms:W3CDTF">2020-05-17T17:48:19Z</dcterms:modified>
</cp:coreProperties>
</file>