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5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-175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C25-D6E9-4496-A997-B4D8443565A0}" type="datetimeFigureOut">
              <a:rPr lang="cs-CZ" smtClean="0"/>
              <a:pPr/>
              <a:t>14.5.2020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96DB-1F2B-4EC3-9BF6-65FC733CA6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C25-D6E9-4496-A997-B4D8443565A0}" type="datetimeFigureOut">
              <a:rPr lang="cs-CZ" smtClean="0"/>
              <a:pPr/>
              <a:t>14.5.2020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96DB-1F2B-4EC3-9BF6-65FC733CA6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C25-D6E9-4496-A997-B4D8443565A0}" type="datetimeFigureOut">
              <a:rPr lang="cs-CZ" smtClean="0"/>
              <a:pPr/>
              <a:t>14.5.2020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96DB-1F2B-4EC3-9BF6-65FC733CA6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C25-D6E9-4496-A997-B4D8443565A0}" type="datetimeFigureOut">
              <a:rPr lang="cs-CZ" smtClean="0"/>
              <a:pPr/>
              <a:t>14.5.2020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96DB-1F2B-4EC3-9BF6-65FC733CA6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C25-D6E9-4496-A997-B4D8443565A0}" type="datetimeFigureOut">
              <a:rPr lang="cs-CZ" smtClean="0"/>
              <a:pPr/>
              <a:t>14.5.2020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96DB-1F2B-4EC3-9BF6-65FC733CA6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C25-D6E9-4496-A997-B4D8443565A0}" type="datetimeFigureOut">
              <a:rPr lang="cs-CZ" smtClean="0"/>
              <a:pPr/>
              <a:t>14.5.2020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96DB-1F2B-4EC3-9BF6-65FC733CA6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C25-D6E9-4496-A997-B4D8443565A0}" type="datetimeFigureOut">
              <a:rPr lang="cs-CZ" smtClean="0"/>
              <a:pPr/>
              <a:t>14.5.2020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96DB-1F2B-4EC3-9BF6-65FC733CA6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C25-D6E9-4496-A997-B4D8443565A0}" type="datetimeFigureOut">
              <a:rPr lang="cs-CZ" smtClean="0"/>
              <a:pPr/>
              <a:t>14.5.2020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96DB-1F2B-4EC3-9BF6-65FC733CA6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C25-D6E9-4496-A997-B4D8443565A0}" type="datetimeFigureOut">
              <a:rPr lang="cs-CZ" smtClean="0"/>
              <a:pPr/>
              <a:t>14.5.2020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96DB-1F2B-4EC3-9BF6-65FC733CA6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C25-D6E9-4496-A997-B4D8443565A0}" type="datetimeFigureOut">
              <a:rPr lang="cs-CZ" smtClean="0"/>
              <a:pPr/>
              <a:t>14.5.2020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96DB-1F2B-4EC3-9BF6-65FC733CA6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C25-D6E9-4496-A997-B4D8443565A0}" type="datetimeFigureOut">
              <a:rPr lang="cs-CZ" smtClean="0"/>
              <a:pPr/>
              <a:t>14.5.2020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96DB-1F2B-4EC3-9BF6-65FC733CA6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C9C25-D6E9-4496-A997-B4D8443565A0}" type="datetimeFigureOut">
              <a:rPr lang="cs-CZ" smtClean="0"/>
              <a:pPr/>
              <a:t>14.5.2020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496DB-1F2B-4EC3-9BF6-65FC733CA6F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key.com/maxpic/u2w7e6t4u2w7t4o0/" TargetMode="External"/><Relationship Id="rId2" Type="http://schemas.openxmlformats.org/officeDocument/2006/relationships/hyperlink" Target="https://cz.depositphotos.com/65350309/stock-illustration-happy-school-kids-cartoon-waving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HELLO 4.B! </a:t>
            </a:r>
            <a:br>
              <a:rPr lang="cs-CZ" dirty="0" smtClean="0"/>
            </a:br>
            <a:r>
              <a:rPr lang="cs-CZ" dirty="0" smtClean="0"/>
              <a:t>ENGLISH IS HERE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THURSDAY 14</a:t>
            </a:r>
            <a:r>
              <a:rPr lang="cs-CZ" baseline="30000" dirty="0" smtClean="0"/>
              <a:t>th</a:t>
            </a:r>
            <a:r>
              <a:rPr lang="cs-CZ" dirty="0" smtClean="0"/>
              <a:t> MAY  (čtvrtek 14. května)</a:t>
            </a:r>
            <a:endParaRPr lang="cs-CZ" dirty="0"/>
          </a:p>
        </p:txBody>
      </p:sp>
      <p:pic>
        <p:nvPicPr>
          <p:cNvPr id="10242" name="Picture 2" descr="Podmínky pro dě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496"/>
            <a:ext cx="7191389" cy="2719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Free Thinking Images, Download Free Clip Art, Free Clip Art o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511282"/>
            <a:ext cx="2000264" cy="204011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NAPIŠ, CO JE NA OBRÁZCÍCH - KVÍZ</a:t>
            </a:r>
            <a:endParaRPr lang="cs-CZ" dirty="0"/>
          </a:p>
        </p:txBody>
      </p:sp>
      <p:pic>
        <p:nvPicPr>
          <p:cNvPr id="1228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85860"/>
            <a:ext cx="335279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4500562" y="1357298"/>
            <a:ext cx="40719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NÁPOVĚDA – MŮŽEŠ VYBÍRAT Z TĚCHTO SLOVÍČEK: </a:t>
            </a:r>
          </a:p>
          <a:p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ike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clock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, bag,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Art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animal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programme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omedies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Maths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, science fiction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films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o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fishing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teacher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,  listen to music, Science, ten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thirty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, play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football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,            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four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 o´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clock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– WB STR. 47/ KVÍZ „A“</a:t>
            </a:r>
            <a:endParaRPr lang="cs-CZ" dirty="0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31527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4071934" y="1500174"/>
            <a:ext cx="47149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cs-CZ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Art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       2. bag     3.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bike</a:t>
            </a:r>
            <a:endParaRPr lang="cs-CZ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cs-CZ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/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lock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   5.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animal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programme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  6.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commedies</a:t>
            </a:r>
            <a:endParaRPr lang="cs-CZ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/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/>
            <a:endParaRPr lang="cs-CZ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/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7. science fiction film 8.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Maths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 9.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teacher</a:t>
            </a:r>
            <a:endParaRPr lang="cs-CZ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/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/>
            <a:endParaRPr lang="cs-CZ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/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10. go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fishing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  11. ten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thirty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  12. listen to music</a:t>
            </a:r>
          </a:p>
          <a:p>
            <a:pPr marL="342900" indent="-342900"/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/>
            <a:endParaRPr lang="cs-CZ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/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13. Science  14. play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football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  15.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four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o´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clock</a:t>
            </a:r>
            <a:endParaRPr lang="cs-CZ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/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/>
            <a:endParaRPr lang="cs-CZ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/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/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</a:p>
          <a:p>
            <a:pPr marL="342900" indent="-342900"/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Thinking Kids Clipart Transparent Png - Insights About K To 12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000240"/>
            <a:ext cx="2659309" cy="200026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Přelož otázky a potom odpověz na otázky – KVÍZ „B“!</a:t>
            </a:r>
            <a:endParaRPr lang="cs-CZ" dirty="0"/>
          </a:p>
        </p:txBody>
      </p:sp>
      <p:pic>
        <p:nvPicPr>
          <p:cNvPr id="2457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643050"/>
            <a:ext cx="30861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appy Young Lady Thinking Face With Thought Bubble Vector Stock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714356"/>
            <a:ext cx="1092177" cy="115904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NÁPOVĚDA</a:t>
            </a:r>
            <a:endParaRPr lang="cs-CZ" dirty="0"/>
          </a:p>
        </p:txBody>
      </p:sp>
      <p:pic>
        <p:nvPicPr>
          <p:cNvPr id="1126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00174"/>
            <a:ext cx="30861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4143372" y="1714488"/>
            <a:ext cx="4000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Máš dneska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Vv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marL="342900" indent="-342900">
              <a:buAutoNum type="arabicPeriod"/>
            </a:pP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Jaká je tvoje oblíbená (vyučovací) hodina?</a:t>
            </a:r>
          </a:p>
          <a:p>
            <a:pPr marL="342900" indent="-342900">
              <a:buAutoNum type="arabicPeriod"/>
            </a:pP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Jaké televizní programy se ti líbí?</a:t>
            </a:r>
          </a:p>
          <a:p>
            <a:pPr marL="342900" indent="-342900">
              <a:buAutoNum type="arabicPeriod"/>
            </a:pP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Co děláš o sobotách?</a:t>
            </a:r>
          </a:p>
          <a:p>
            <a:pPr marL="342900" indent="-342900">
              <a:buAutoNum type="arabicPeriod"/>
            </a:pP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Chodíš nakupovat ve svém volném čase?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Proč zmizeli vrabci? | iReceptář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486" y="5214950"/>
            <a:ext cx="1230321" cy="857256"/>
          </a:xfrm>
          <a:prstGeom prst="rect">
            <a:avLst/>
          </a:prstGeom>
          <a:noFill/>
        </p:spPr>
      </p:pic>
      <p:pic>
        <p:nvPicPr>
          <p:cNvPr id="28678" name="Picture 6" descr="Jack Sparrow se vrátí v pátých Pirátech | Ábíčko.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072074"/>
            <a:ext cx="1571636" cy="1137430"/>
          </a:xfrm>
          <a:prstGeom prst="rect">
            <a:avLst/>
          </a:prstGeom>
          <a:noFill/>
        </p:spPr>
      </p:pic>
      <p:pic>
        <p:nvPicPr>
          <p:cNvPr id="28676" name="Picture 4" descr="Cedulka Hloup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000240"/>
            <a:ext cx="1928826" cy="1928826"/>
          </a:xfrm>
          <a:prstGeom prst="rect">
            <a:avLst/>
          </a:prstGeom>
          <a:noFill/>
        </p:spPr>
      </p:pic>
      <p:pic>
        <p:nvPicPr>
          <p:cNvPr id="28674" name="Picture 2" descr="Kapsy na boty s motivem - žába | Nomiland.cz - Obchod pro děti a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714356"/>
            <a:ext cx="1041388" cy="104138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ANKETKA: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1) Jak se anglicky řekne žába?</a:t>
            </a:r>
          </a:p>
          <a:p>
            <a:r>
              <a:rPr lang="cs-CZ" dirty="0" smtClean="0"/>
              <a:t>A) </a:t>
            </a:r>
            <a:r>
              <a:rPr lang="cs-CZ" dirty="0" err="1" smtClean="0"/>
              <a:t>cat</a:t>
            </a:r>
            <a:r>
              <a:rPr lang="cs-CZ" dirty="0" smtClean="0"/>
              <a:t>    B) dog   C) </a:t>
            </a:r>
            <a:r>
              <a:rPr lang="cs-CZ" dirty="0" err="1" smtClean="0"/>
              <a:t>frog</a:t>
            </a:r>
            <a:r>
              <a:rPr lang="cs-CZ" dirty="0" smtClean="0"/>
              <a:t>   D) </a:t>
            </a:r>
            <a:r>
              <a:rPr lang="cs-CZ" dirty="0" err="1" smtClean="0"/>
              <a:t>duck</a:t>
            </a:r>
            <a:endParaRPr lang="cs-CZ" dirty="0" smtClean="0"/>
          </a:p>
          <a:p>
            <a:r>
              <a:rPr lang="cs-CZ" dirty="0" smtClean="0"/>
              <a:t>2) Jak se anglicky řekne „hloupý“?</a:t>
            </a:r>
          </a:p>
          <a:p>
            <a:r>
              <a:rPr lang="cs-CZ" dirty="0" smtClean="0"/>
              <a:t>A) </a:t>
            </a:r>
            <a:r>
              <a:rPr lang="cs-CZ" dirty="0" err="1" smtClean="0"/>
              <a:t>stupid</a:t>
            </a:r>
            <a:r>
              <a:rPr lang="cs-CZ" dirty="0" smtClean="0"/>
              <a:t>   B) </a:t>
            </a:r>
            <a:r>
              <a:rPr lang="cs-CZ" dirty="0" err="1" smtClean="0"/>
              <a:t>clever</a:t>
            </a:r>
            <a:r>
              <a:rPr lang="cs-CZ" dirty="0" smtClean="0"/>
              <a:t>   C) </a:t>
            </a:r>
            <a:r>
              <a:rPr lang="cs-CZ" dirty="0" err="1" smtClean="0"/>
              <a:t>monkey</a:t>
            </a:r>
            <a:endParaRPr lang="cs-CZ" dirty="0" smtClean="0"/>
          </a:p>
          <a:p>
            <a:r>
              <a:rPr lang="cs-CZ" dirty="0" smtClean="0"/>
              <a:t>3) Jak se anglicky řekne Honza Vrabec?</a:t>
            </a:r>
          </a:p>
          <a:p>
            <a:r>
              <a:rPr lang="cs-CZ" dirty="0" smtClean="0"/>
              <a:t>A) Jack </a:t>
            </a:r>
            <a:r>
              <a:rPr lang="cs-CZ" dirty="0" err="1" smtClean="0"/>
              <a:t>Vrábecz</a:t>
            </a:r>
            <a:r>
              <a:rPr lang="cs-CZ" dirty="0" smtClean="0"/>
              <a:t>  B) Jack </a:t>
            </a:r>
            <a:r>
              <a:rPr lang="cs-CZ" dirty="0" err="1" smtClean="0"/>
              <a:t>Sparrow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to je pro dnešek z AJ vše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dirty="0" smtClean="0"/>
              <a:t>HAVE A NICE DAY!</a:t>
            </a:r>
            <a:endParaRPr lang="cs-CZ" dirty="0"/>
          </a:p>
        </p:txBody>
      </p:sp>
      <p:pic>
        <p:nvPicPr>
          <p:cNvPr id="27652" name="Picture 4" descr="Právo na dětstv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500306"/>
            <a:ext cx="4876800" cy="247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References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Chit</a:t>
            </a:r>
            <a:r>
              <a:rPr lang="cs-CZ" dirty="0" smtClean="0"/>
              <a:t> Chat, </a:t>
            </a:r>
            <a:r>
              <a:rPr lang="cs-CZ" dirty="0" err="1" smtClean="0"/>
              <a:t>Class</a:t>
            </a:r>
            <a:r>
              <a:rPr lang="cs-CZ" dirty="0" smtClean="0"/>
              <a:t> </a:t>
            </a:r>
            <a:r>
              <a:rPr lang="cs-CZ" dirty="0" err="1" smtClean="0"/>
              <a:t>Book</a:t>
            </a:r>
            <a:r>
              <a:rPr lang="cs-CZ" dirty="0" smtClean="0"/>
              <a:t> 2, WB 2, by Paul </a:t>
            </a:r>
            <a:r>
              <a:rPr lang="cs-CZ" dirty="0" err="1" smtClean="0"/>
              <a:t>Shipton</a:t>
            </a:r>
            <a:endParaRPr lang="cs-CZ" dirty="0" smtClean="0"/>
          </a:p>
          <a:p>
            <a:r>
              <a:rPr lang="cs-CZ" dirty="0" smtClean="0">
                <a:hlinkClick r:id="rId2"/>
              </a:rPr>
              <a:t>https://cz.depositphotos.com/65350309/stock-illustration-happy-school-kids-cartoon-waving.html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https://www.pngkey.com/maxpic/u2w7e6t4u2w7t4o0/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Příručka malého knihomola: 7 osvědčených tipů, jak děti přimět k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786322"/>
            <a:ext cx="2376933" cy="1136794"/>
          </a:xfrm>
          <a:prstGeom prst="rect">
            <a:avLst/>
          </a:prstGeom>
          <a:noFill/>
        </p:spPr>
      </p:pic>
      <p:pic>
        <p:nvPicPr>
          <p:cNvPr id="21508" name="Picture 4" descr="Příklad: Rybář - příklad-úloha z matematiky (1983), &lt;b&gt;aritmetika&lt;/b&g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071546"/>
            <a:ext cx="1500198" cy="150019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643073"/>
          </a:xfrm>
        </p:spPr>
        <p:txBody>
          <a:bodyPr/>
          <a:lstStyle/>
          <a:p>
            <a:r>
              <a:rPr lang="cs-CZ" dirty="0" smtClean="0"/>
              <a:t>OPAKOVÁNÍ SLOVÍČEK                        WB str. 46/cv.1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034" y="2214554"/>
            <a:ext cx="8072494" cy="3424246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pPr algn="l"/>
            <a:r>
              <a:rPr lang="cs-CZ" sz="1800" dirty="0" smtClean="0"/>
              <a:t>Přelož:</a:t>
            </a:r>
          </a:p>
          <a:p>
            <a:pPr algn="l"/>
            <a:r>
              <a:rPr lang="cs-CZ" sz="1800" dirty="0">
                <a:solidFill>
                  <a:schemeClr val="tx1"/>
                </a:solidFill>
              </a:rPr>
              <a:t>g</a:t>
            </a:r>
            <a:r>
              <a:rPr lang="cs-CZ" sz="1800" dirty="0" smtClean="0">
                <a:solidFill>
                  <a:schemeClr val="tx1"/>
                </a:solidFill>
              </a:rPr>
              <a:t>o </a:t>
            </a:r>
            <a:r>
              <a:rPr lang="cs-CZ" sz="1800" dirty="0" err="1" smtClean="0">
                <a:solidFill>
                  <a:schemeClr val="tx1"/>
                </a:solidFill>
              </a:rPr>
              <a:t>shopping</a:t>
            </a:r>
            <a:r>
              <a:rPr lang="cs-CZ" sz="1800" dirty="0" smtClean="0">
                <a:solidFill>
                  <a:schemeClr val="tx1"/>
                </a:solidFill>
              </a:rPr>
              <a:t>                </a:t>
            </a:r>
            <a:r>
              <a:rPr lang="cs-CZ" sz="1800" dirty="0" err="1" smtClean="0">
                <a:solidFill>
                  <a:schemeClr val="tx1"/>
                </a:solidFill>
              </a:rPr>
              <a:t>English</a:t>
            </a:r>
            <a:r>
              <a:rPr lang="cs-CZ" sz="1800" dirty="0" smtClean="0">
                <a:solidFill>
                  <a:schemeClr val="tx1"/>
                </a:solidFill>
              </a:rPr>
              <a:t>                 </a:t>
            </a:r>
            <a:r>
              <a:rPr lang="cs-CZ" sz="1800" dirty="0" err="1" smtClean="0">
                <a:solidFill>
                  <a:schemeClr val="tx1"/>
                </a:solidFill>
              </a:rPr>
              <a:t>comedies</a:t>
            </a:r>
            <a:r>
              <a:rPr lang="cs-CZ" sz="1800" dirty="0" smtClean="0">
                <a:solidFill>
                  <a:schemeClr val="tx1"/>
                </a:solidFill>
              </a:rPr>
              <a:t>               </a:t>
            </a:r>
            <a:r>
              <a:rPr lang="cs-CZ" sz="1800" dirty="0" err="1" smtClean="0">
                <a:solidFill>
                  <a:schemeClr val="tx1"/>
                </a:solidFill>
              </a:rPr>
              <a:t>Maths</a:t>
            </a:r>
            <a:r>
              <a:rPr lang="cs-CZ" sz="1800" dirty="0" smtClean="0">
                <a:solidFill>
                  <a:schemeClr val="tx1"/>
                </a:solidFill>
              </a:rPr>
              <a:t>          </a:t>
            </a:r>
            <a:r>
              <a:rPr lang="cs-CZ" sz="1800" dirty="0" err="1" smtClean="0">
                <a:solidFill>
                  <a:schemeClr val="tx1"/>
                </a:solidFill>
              </a:rPr>
              <a:t>films</a:t>
            </a:r>
            <a:endParaRPr lang="cs-CZ" sz="1800" dirty="0" smtClean="0">
              <a:solidFill>
                <a:schemeClr val="tx1"/>
              </a:solidFill>
            </a:endParaRPr>
          </a:p>
          <a:p>
            <a:pPr algn="l"/>
            <a:endParaRPr lang="cs-CZ" sz="1800" dirty="0" smtClean="0">
              <a:solidFill>
                <a:schemeClr val="tx1"/>
              </a:solidFill>
            </a:endParaRP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music </a:t>
            </a:r>
            <a:r>
              <a:rPr lang="cs-CZ" sz="1800" dirty="0" err="1" smtClean="0">
                <a:solidFill>
                  <a:schemeClr val="tx1"/>
                </a:solidFill>
              </a:rPr>
              <a:t>programmes</a:t>
            </a:r>
            <a:r>
              <a:rPr lang="cs-CZ" sz="1800" dirty="0" smtClean="0">
                <a:solidFill>
                  <a:schemeClr val="tx1"/>
                </a:solidFill>
              </a:rPr>
              <a:t>             </a:t>
            </a:r>
            <a:r>
              <a:rPr lang="cs-CZ" sz="1800" dirty="0" err="1" smtClean="0">
                <a:solidFill>
                  <a:schemeClr val="tx1"/>
                </a:solidFill>
              </a:rPr>
              <a:t>History</a:t>
            </a:r>
            <a:r>
              <a:rPr lang="cs-CZ" sz="1800" dirty="0" smtClean="0">
                <a:solidFill>
                  <a:schemeClr val="tx1"/>
                </a:solidFill>
              </a:rPr>
              <a:t>                </a:t>
            </a:r>
            <a:r>
              <a:rPr lang="cs-CZ" sz="1800" dirty="0" err="1" smtClean="0">
                <a:solidFill>
                  <a:schemeClr val="tx1"/>
                </a:solidFill>
              </a:rPr>
              <a:t>quizzes</a:t>
            </a:r>
            <a:r>
              <a:rPr lang="cs-CZ" sz="1800" dirty="0" smtClean="0">
                <a:solidFill>
                  <a:schemeClr val="tx1"/>
                </a:solidFill>
              </a:rPr>
              <a:t>                     go </a:t>
            </a:r>
            <a:r>
              <a:rPr lang="cs-CZ" sz="1800" dirty="0" err="1" smtClean="0">
                <a:solidFill>
                  <a:schemeClr val="tx1"/>
                </a:solidFill>
              </a:rPr>
              <a:t>fishing</a:t>
            </a:r>
            <a:endParaRPr lang="cs-CZ" sz="1800" dirty="0" smtClean="0">
              <a:solidFill>
                <a:schemeClr val="tx1"/>
              </a:solidFill>
            </a:endParaRPr>
          </a:p>
          <a:p>
            <a:pPr algn="l"/>
            <a:endParaRPr lang="cs-CZ" sz="1800" dirty="0" smtClean="0">
              <a:solidFill>
                <a:schemeClr val="tx1"/>
              </a:solidFill>
            </a:endParaRPr>
          </a:p>
          <a:p>
            <a:pPr algn="l"/>
            <a:r>
              <a:rPr lang="cs-CZ" sz="1800" dirty="0" err="1" smtClean="0">
                <a:solidFill>
                  <a:schemeClr val="tx1"/>
                </a:solidFill>
              </a:rPr>
              <a:t>Art</a:t>
            </a:r>
            <a:r>
              <a:rPr lang="cs-CZ" sz="1800" dirty="0" smtClean="0">
                <a:solidFill>
                  <a:schemeClr val="tx1"/>
                </a:solidFill>
              </a:rPr>
              <a:t>          </a:t>
            </a:r>
            <a:r>
              <a:rPr lang="cs-CZ" sz="1800" dirty="0" err="1" smtClean="0">
                <a:solidFill>
                  <a:schemeClr val="tx1"/>
                </a:solidFill>
              </a:rPr>
              <a:t>cartoons</a:t>
            </a:r>
            <a:r>
              <a:rPr lang="cs-CZ" sz="1800" dirty="0" smtClean="0">
                <a:solidFill>
                  <a:schemeClr val="tx1"/>
                </a:solidFill>
              </a:rPr>
              <a:t>             play table </a:t>
            </a:r>
            <a:r>
              <a:rPr lang="cs-CZ" sz="1800" dirty="0" err="1" smtClean="0">
                <a:solidFill>
                  <a:schemeClr val="tx1"/>
                </a:solidFill>
              </a:rPr>
              <a:t>tennis</a:t>
            </a:r>
            <a:r>
              <a:rPr lang="cs-CZ" sz="1800" dirty="0" smtClean="0">
                <a:solidFill>
                  <a:schemeClr val="tx1"/>
                </a:solidFill>
              </a:rPr>
              <a:t>                   P.E.                       </a:t>
            </a:r>
            <a:r>
              <a:rPr lang="cs-CZ" sz="1800" dirty="0" err="1">
                <a:solidFill>
                  <a:schemeClr val="tx1"/>
                </a:solidFill>
              </a:rPr>
              <a:t>w</a:t>
            </a:r>
            <a:r>
              <a:rPr lang="cs-CZ" sz="1800" dirty="0" err="1" smtClean="0">
                <a:solidFill>
                  <a:schemeClr val="tx1"/>
                </a:solidFill>
              </a:rPr>
              <a:t>atch</a:t>
            </a:r>
            <a:r>
              <a:rPr lang="cs-CZ" sz="1800" dirty="0" smtClean="0">
                <a:solidFill>
                  <a:schemeClr val="tx1"/>
                </a:solidFill>
              </a:rPr>
              <a:t> TV   </a:t>
            </a:r>
          </a:p>
          <a:p>
            <a:pPr algn="l"/>
            <a:endParaRPr lang="cs-CZ" sz="1800" dirty="0">
              <a:solidFill>
                <a:schemeClr val="tx1"/>
              </a:solidFill>
            </a:endParaRP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Music  </a:t>
            </a:r>
            <a:r>
              <a:rPr lang="cs-CZ" sz="1800" dirty="0" err="1" smtClean="0">
                <a:solidFill>
                  <a:schemeClr val="tx1"/>
                </a:solidFill>
              </a:rPr>
              <a:t>channel</a:t>
            </a:r>
            <a:r>
              <a:rPr lang="cs-CZ" sz="1800" dirty="0" smtClean="0">
                <a:solidFill>
                  <a:schemeClr val="tx1"/>
                </a:solidFill>
              </a:rPr>
              <a:t>                        </a:t>
            </a:r>
            <a:r>
              <a:rPr lang="cs-CZ" sz="1800" dirty="0" err="1" smtClean="0">
                <a:solidFill>
                  <a:schemeClr val="tx1"/>
                </a:solidFill>
              </a:rPr>
              <a:t>read</a:t>
            </a:r>
            <a:r>
              <a:rPr lang="cs-CZ" sz="1800" dirty="0" smtClean="0">
                <a:solidFill>
                  <a:schemeClr val="tx1"/>
                </a:solidFill>
              </a:rPr>
              <a:t> a </a:t>
            </a:r>
            <a:r>
              <a:rPr lang="cs-CZ" sz="1800" dirty="0" err="1" smtClean="0">
                <a:solidFill>
                  <a:schemeClr val="tx1"/>
                </a:solidFill>
              </a:rPr>
              <a:t>book</a:t>
            </a:r>
            <a:r>
              <a:rPr lang="cs-CZ" sz="1800" dirty="0" smtClean="0">
                <a:solidFill>
                  <a:schemeClr val="tx1"/>
                </a:solidFill>
              </a:rPr>
              <a:t>                               </a:t>
            </a:r>
          </a:p>
        </p:txBody>
      </p:sp>
      <p:pic>
        <p:nvPicPr>
          <p:cNvPr id="21512" name="Picture 8" descr="Sbor akademie 55+ – ZUŠ Jižní Město - Chodovská tvr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142984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 TABULKU:</a:t>
            </a:r>
            <a:endParaRPr lang="cs-CZ" dirty="0"/>
          </a:p>
        </p:txBody>
      </p:sp>
      <p:pic>
        <p:nvPicPr>
          <p:cNvPr id="1945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5738" y="1571613"/>
            <a:ext cx="7589600" cy="440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TABULKY:</a:t>
            </a:r>
            <a:endParaRPr lang="cs-CZ" dirty="0"/>
          </a:p>
        </p:txBody>
      </p:sp>
      <p:pic>
        <p:nvPicPr>
          <p:cNvPr id="1843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7873394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857224" y="378619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ENGLISH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28662" y="421481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HISTORY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28662" y="464344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ART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428992" y="378619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COMEDIES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357554" y="464344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FILMS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357554" y="507207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CARTOONS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357554" y="550070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MUSIC CHANNEL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786446" y="371475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GO SHOPPING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786446" y="414338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PLAY TABLE TENNIS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715008" y="464344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PLAY COMPUTER GAMES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715008" y="507207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WATCH TV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715008" y="542926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READ A BOOK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286116" y="414338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MUSIC PROGRAMMES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 flipH="1">
            <a:off x="1000100" y="507207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P.E.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PŘEČTI A PŘELOŽ WB STR. 46/2</a:t>
            </a:r>
            <a:endParaRPr lang="cs-CZ" dirty="0"/>
          </a:p>
        </p:txBody>
      </p:sp>
      <p:pic>
        <p:nvPicPr>
          <p:cNvPr id="1740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59"/>
            <a:ext cx="5357850" cy="275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928662" y="4143380"/>
            <a:ext cx="71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smtClean="0"/>
              <a:t>Kolik je hodin?</a:t>
            </a:r>
          </a:p>
          <a:p>
            <a:pPr marL="342900" indent="-342900">
              <a:buAutoNum type="arabicPeriod"/>
            </a:pPr>
            <a:r>
              <a:rPr lang="cs-CZ" dirty="0" smtClean="0"/>
              <a:t>Kdy dneska máme dějepis (vlastivědu)?</a:t>
            </a:r>
          </a:p>
          <a:p>
            <a:pPr marL="342900" indent="-342900">
              <a:buAutoNum type="arabicPeriod"/>
            </a:pPr>
            <a:r>
              <a:rPr lang="cs-CZ" dirty="0" smtClean="0"/>
              <a:t>Co děláš ve svém volném čase?</a:t>
            </a:r>
          </a:p>
          <a:p>
            <a:pPr marL="342900" indent="-342900">
              <a:buAutoNum type="arabicPeriod"/>
            </a:pPr>
            <a:r>
              <a:rPr lang="cs-CZ" dirty="0" smtClean="0"/>
              <a:t>Jaký TV program se ti líbí?</a:t>
            </a:r>
          </a:p>
          <a:p>
            <a:pPr marL="342900" indent="-342900"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Přečti a přelož odpovědi:</a:t>
            </a:r>
            <a:endParaRPr lang="cs-CZ" dirty="0"/>
          </a:p>
        </p:txBody>
      </p:sp>
      <p:pic>
        <p:nvPicPr>
          <p:cNvPr id="1638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1" y="1357298"/>
            <a:ext cx="4286280" cy="22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642910" y="3857628"/>
            <a:ext cx="76438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cs-CZ" dirty="0" smtClean="0"/>
              <a:t>Mám rád(a) kvízy. Jsou skvělé!</a:t>
            </a:r>
          </a:p>
          <a:p>
            <a:pPr marL="342900" indent="-342900">
              <a:buAutoNum type="alphaLcParenR"/>
            </a:pPr>
            <a:r>
              <a:rPr lang="cs-CZ" dirty="0" smtClean="0"/>
              <a:t>Je </a:t>
            </a:r>
            <a:r>
              <a:rPr lang="cs-CZ" dirty="0" smtClean="0"/>
              <a:t>7.15.</a:t>
            </a:r>
            <a:endParaRPr lang="cs-CZ" dirty="0" smtClean="0"/>
          </a:p>
          <a:p>
            <a:pPr marL="342900" indent="-342900">
              <a:buAutoNum type="alphaLcParenR"/>
            </a:pPr>
            <a:r>
              <a:rPr lang="cs-CZ" dirty="0" smtClean="0"/>
              <a:t>Já jdu bruslit a hrát PC hry.</a:t>
            </a:r>
          </a:p>
          <a:p>
            <a:pPr marL="342900" indent="-342900">
              <a:buAutoNum type="alphaLcParenR"/>
            </a:pPr>
            <a:r>
              <a:rPr lang="cs-CZ" dirty="0" smtClean="0"/>
              <a:t>V </a:t>
            </a:r>
            <a:r>
              <a:rPr lang="cs-CZ" dirty="0" smtClean="0"/>
              <a:t>11.30.</a:t>
            </a:r>
            <a:endParaRPr lang="cs-CZ" dirty="0" smtClean="0"/>
          </a:p>
          <a:p>
            <a:pPr marL="342900" indent="-342900">
              <a:buAutoNum type="alphaLcParenR"/>
            </a:pPr>
            <a:r>
              <a:rPr lang="cs-CZ" dirty="0" smtClean="0"/>
              <a:t>Je 7.50.</a:t>
            </a:r>
          </a:p>
          <a:p>
            <a:pPr marL="342900" indent="-342900">
              <a:buAutoNum type="alphaLcParenR"/>
            </a:pPr>
            <a:r>
              <a:rPr lang="cs-CZ" dirty="0" smtClean="0"/>
              <a:t>Mám rád(a) komedie.</a:t>
            </a:r>
          </a:p>
          <a:p>
            <a:pPr marL="342900" indent="-342900">
              <a:buAutoNum type="alphaLcParenR"/>
            </a:pPr>
            <a:r>
              <a:rPr lang="cs-CZ" dirty="0" smtClean="0"/>
              <a:t>My máme dějepis (vlastivědu) v 11 hodin.</a:t>
            </a:r>
          </a:p>
          <a:p>
            <a:pPr marL="342900" indent="-342900">
              <a:buAutoNum type="alphaLcParenR"/>
            </a:pPr>
            <a:endParaRPr lang="cs-CZ" dirty="0" smtClean="0"/>
          </a:p>
          <a:p>
            <a:pPr marL="342900" indent="-342900">
              <a:buAutoNum type="alphaLcParenR"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SPRÁVNÉ ŘEŠENÍ WB str. 46/cv.2</a:t>
            </a:r>
            <a:br>
              <a:rPr lang="cs-CZ" dirty="0" smtClean="0"/>
            </a:br>
            <a:r>
              <a:rPr lang="cs-CZ" dirty="0" smtClean="0"/>
              <a:t>POZORNĚ SI PROHLÉDNI OBRÁZKY!</a:t>
            </a:r>
            <a:endParaRPr lang="cs-CZ" dirty="0"/>
          </a:p>
        </p:txBody>
      </p:sp>
      <p:pic>
        <p:nvPicPr>
          <p:cNvPr id="1536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1020" y="1857365"/>
            <a:ext cx="777815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4714876" y="278605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714876" y="350043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g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714876" y="435769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786314" y="51435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UTVOŘ VĚTY A NAPIŠ JE, WB str. 47/3</a:t>
            </a:r>
            <a:endParaRPr lang="cs-CZ" dirty="0"/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62865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785786" y="4572008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NEZAPOMEŇ: VĚTA ZAČÍNÁ VELKÝM PÍSMENEM. 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                        VĚTA KONČÍ ZNAMÍNKEM (., ?, !)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                         VELIKOST „OKÉNKA“ TI NAPOVÍ DÉLKU SLOVA.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– WB str. 47/3</a:t>
            </a:r>
            <a:endParaRPr lang="cs-CZ" dirty="0"/>
          </a:p>
        </p:txBody>
      </p:sp>
      <p:pic>
        <p:nvPicPr>
          <p:cNvPr id="1331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198474" cy="302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785786" y="4357694"/>
            <a:ext cx="7072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What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it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It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´s half past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twelve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Do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you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like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music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programmes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When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have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we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got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Art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Do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you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go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shopping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487</Words>
  <Application>Microsoft Office PowerPoint</Application>
  <PresentationFormat>Předvádění na obrazovce (4:3)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HELLO 4.B!  ENGLISH IS HERE </vt:lpstr>
      <vt:lpstr>OPAKOVÁNÍ SLOVÍČEK                        WB str. 46/cv.1</vt:lpstr>
      <vt:lpstr>DOPLŇ TABULKU:</vt:lpstr>
      <vt:lpstr>KONTROLA TABULKY:</vt:lpstr>
      <vt:lpstr>PŘEČTI A PŘELOŽ WB STR. 46/2</vt:lpstr>
      <vt:lpstr>Přečti a přelož odpovědi:</vt:lpstr>
      <vt:lpstr>SPRÁVNÉ ŘEŠENÍ WB str. 46/cv.2 POZORNĚ SI PROHLÉDNI OBRÁZKY!</vt:lpstr>
      <vt:lpstr>UTVOŘ VĚTY A NAPIŠ JE, WB str. 47/3</vt:lpstr>
      <vt:lpstr>ŘEŠENÍ – WB str. 47/3</vt:lpstr>
      <vt:lpstr>NAPIŠ, CO JE NA OBRÁZCÍCH - KVÍZ</vt:lpstr>
      <vt:lpstr>ŘEŠENÍ – WB STR. 47/ KVÍZ „A“</vt:lpstr>
      <vt:lpstr>Přelož otázky a potom odpověz na otázky – KVÍZ „B“!</vt:lpstr>
      <vt:lpstr>NÁPOVĚDA</vt:lpstr>
      <vt:lpstr>ANKETKA: </vt:lpstr>
      <vt:lpstr>A to je pro dnešek z AJ vše </vt:lpstr>
      <vt:lpstr>References: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Krocek</dc:creator>
  <cp:lastModifiedBy>Krocek</cp:lastModifiedBy>
  <cp:revision>63</cp:revision>
  <dcterms:created xsi:type="dcterms:W3CDTF">2020-05-13T15:14:27Z</dcterms:created>
  <dcterms:modified xsi:type="dcterms:W3CDTF">2020-05-14T10:27:40Z</dcterms:modified>
</cp:coreProperties>
</file>