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67" r:id="rId12"/>
    <p:sldId id="264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E5DDC1E7-F5F9-4CD4-834E-7B6D29E8DB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8472AF2B-943F-4D2C-81CA-9E8FCB371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1E894971-7FEC-4DDC-AB33-61EE32F8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FC2910A2-7D9F-4B7B-AF8F-71E56AE9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6A2E3191-202F-43F7-925E-284124AFC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3729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1E370D4-491D-4B8A-952E-0779E6522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C41E402D-3D16-4330-A320-488826CD6D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306B76ED-CC46-4C2B-AC8B-0A4B3469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170BF9A1-3892-4881-B60C-E014D8437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C58482BB-E42F-4DFD-9A33-2270E4758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6756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="" xmlns:a16="http://schemas.microsoft.com/office/drawing/2014/main" id="{E9281E80-B49D-478B-9D35-DE17FD9701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E95C9FCC-EB3C-4D81-AC9A-A2AFA7137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4AA88E7C-8208-4E1D-8BCF-4EF9F9A6F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B122D0F0-88C0-4C31-9DBC-7C57126FD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3211E643-80BB-40B8-A2BA-12D2949A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164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3AF8F54-B911-47FA-A72E-4A8FBE13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6B4884A2-834F-49FB-867B-DEE3282E9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0EE7F2B7-44C4-43FC-8069-FD47A8E44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49C09D21-586A-4E3C-8F45-566C97FC9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77C73A99-E094-45FF-AFC8-AB7F4FD50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5874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C7B763B-8F4D-4264-AEAA-82AD68EAF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D257B35D-4BBA-4F20-8721-0999150AD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920AD7D7-0DBF-49B3-A9E1-02352754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1E63A1E2-D004-4ABF-A6CA-13277AE3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3CB13218-0752-4447-A384-3A9D8907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5949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3EC3F6B-E5EC-4D6B-9458-64ECB5BB1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2D062F62-B658-48BD-BE09-3A34DD1449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F2EA956B-CC8C-4D4A-8F6E-FBE1B42B1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0CBBEC7A-FF1C-4BEF-9A6C-589E9AC71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5FCFE360-7691-44AD-BE82-5E765D96B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C570BDB5-E3AE-49E2-ABC0-B475ABE1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4394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096EB09-59C3-4FE1-B6D2-764257EFB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190B6071-28DF-4D31-B528-504C246EC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="" xmlns:a16="http://schemas.microsoft.com/office/drawing/2014/main" id="{826F911C-9C66-43AB-95B5-19B960507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="" xmlns:a16="http://schemas.microsoft.com/office/drawing/2014/main" id="{AB2ED54B-A6C9-45F7-8021-53A5584E1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="" xmlns:a16="http://schemas.microsoft.com/office/drawing/2014/main" id="{2BEE32DB-714E-4CB0-AF1B-54581E710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="" xmlns:a16="http://schemas.microsoft.com/office/drawing/2014/main" id="{855EFBA1-E44D-4E02-B43D-FD6AB9660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="" xmlns:a16="http://schemas.microsoft.com/office/drawing/2014/main" id="{456C3504-EFF5-445D-A57D-4CC8DBB5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="" xmlns:a16="http://schemas.microsoft.com/office/drawing/2014/main" id="{5BC0B488-7A72-4CFA-BEED-ECF10CC2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676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AEF18E4-3F52-40A9-BD39-D0D6C4CC5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8C88C05A-CDD1-4AE6-8743-D9844F35B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25EEC194-04AE-4B60-8AC7-7954B9900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="" xmlns:a16="http://schemas.microsoft.com/office/drawing/2014/main" id="{FD30273B-DC33-44E2-A94F-9E660E002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4141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="" xmlns:a16="http://schemas.microsoft.com/office/drawing/2014/main" id="{DF82BD41-C3B8-488D-90F8-14FE0F8D9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6C1D814E-F7A0-4AD8-B4E0-D27CF8E6C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E5172E5C-6FB9-438A-9322-8696CAFE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3888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F8F4675-D50A-4B5E-8EA7-2491B7A65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87F9E74-E92A-442E-84AA-89F3D9600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="" xmlns:a16="http://schemas.microsoft.com/office/drawing/2014/main" id="{13A8E55B-A3BC-4D36-8A56-4C73CC4D9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8AA78D5C-B612-4106-AEF3-D2C36B7EA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70080542-879E-4E4E-83F0-37C835EB9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8AD8026A-38CE-4BD9-8D85-DE5AD3714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609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D261A24-81EE-4CEA-BF6A-BE3623EBA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="" xmlns:a16="http://schemas.microsoft.com/office/drawing/2014/main" id="{209AFF98-7916-4AB7-ADBB-5A1AAF3468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="" xmlns:a16="http://schemas.microsoft.com/office/drawing/2014/main" id="{C513928B-E3BB-497E-8E8C-3617A3F1A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A3599FCA-ACCB-4DA3-89C6-EF98D6B2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7E9ABF20-F164-487F-9E0D-53EE2BB8D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8B13787D-2405-498E-A128-764FE06BA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4257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80CE36E6-1821-4AD5-8B42-67793B3D2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="" xmlns:a16="http://schemas.microsoft.com/office/drawing/2014/main" id="{626BA72C-68B4-4778-BB33-3E6C501B2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64E3D678-4E00-48A0-8396-3EBB3B7611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4F8F8-80E9-4EEB-B95A-B4EEC184706A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5B6DE90B-6129-4A5C-8D8C-2F3AD92CA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4FB1FF09-D9BD-4007-832F-60AAB5E9A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60423-CDB0-4315-A4B4-FD1C1AAB0D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5659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akeameme.org/meme/bye-bye-see-2f926b6f9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1DDC466-C938-4832-8522-4E986602F7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DOBRÝ DEN</a:t>
            </a:r>
            <a:br>
              <a:rPr lang="cs-CZ" dirty="0"/>
            </a:br>
            <a:r>
              <a:rPr lang="cs-CZ" sz="4900" dirty="0"/>
              <a:t>ZA CHVÍLI ZAČÍNÁME</a:t>
            </a:r>
            <a:r>
              <a:rPr lang="cs-CZ" dirty="0"/>
              <a:t/>
            </a:r>
            <a:br>
              <a:rPr lang="cs-CZ" dirty="0"/>
            </a:br>
            <a:r>
              <a:rPr lang="cs-CZ" sz="5400" dirty="0"/>
              <a:t>MATEMATIKA - GEOMETRIE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B3223EDA-275D-4FBB-B3A4-B79D496170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4. ročník</a:t>
            </a:r>
          </a:p>
          <a:p>
            <a:r>
              <a:rPr lang="cs-CZ" sz="4400" dirty="0"/>
              <a:t>5. 5. 2020</a:t>
            </a:r>
          </a:p>
        </p:txBody>
      </p:sp>
      <p:sp>
        <p:nvSpPr>
          <p:cNvPr id="4" name="Rovnoramenný trojúhelník 3">
            <a:extLst>
              <a:ext uri="{FF2B5EF4-FFF2-40B4-BE49-F238E27FC236}">
                <a16:creationId xmlns="" xmlns:a16="http://schemas.microsoft.com/office/drawing/2014/main" id="{D49461CE-E331-41AD-9D82-B9D57AB2178C}"/>
              </a:ext>
            </a:extLst>
          </p:cNvPr>
          <p:cNvSpPr/>
          <p:nvPr/>
        </p:nvSpPr>
        <p:spPr>
          <a:xfrm rot="19782783">
            <a:off x="9852142" y="588077"/>
            <a:ext cx="1631717" cy="130423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Rovnoramenný trojúhelník 4">
            <a:extLst>
              <a:ext uri="{FF2B5EF4-FFF2-40B4-BE49-F238E27FC236}">
                <a16:creationId xmlns="" xmlns:a16="http://schemas.microsoft.com/office/drawing/2014/main" id="{B490709F-9E1C-4669-8FB7-709AB1851526}"/>
              </a:ext>
            </a:extLst>
          </p:cNvPr>
          <p:cNvSpPr/>
          <p:nvPr/>
        </p:nvSpPr>
        <p:spPr>
          <a:xfrm rot="19782783">
            <a:off x="440309" y="393054"/>
            <a:ext cx="2262985" cy="182939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Rovnoramenný trojúhelník 5">
            <a:extLst>
              <a:ext uri="{FF2B5EF4-FFF2-40B4-BE49-F238E27FC236}">
                <a16:creationId xmlns="" xmlns:a16="http://schemas.microsoft.com/office/drawing/2014/main" id="{E5AF1501-802C-4F74-9B98-D9D06FE5F3B9}"/>
              </a:ext>
            </a:extLst>
          </p:cNvPr>
          <p:cNvSpPr/>
          <p:nvPr/>
        </p:nvSpPr>
        <p:spPr>
          <a:xfrm rot="19782783">
            <a:off x="8225458" y="4005980"/>
            <a:ext cx="1631717" cy="130423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="" xmlns:a16="http://schemas.microsoft.com/office/drawing/2014/main" id="{2621A0BE-2E23-4C78-8456-96BD1E1BCD5C}"/>
              </a:ext>
            </a:extLst>
          </p:cNvPr>
          <p:cNvSpPr/>
          <p:nvPr/>
        </p:nvSpPr>
        <p:spPr>
          <a:xfrm rot="20243054">
            <a:off x="8373974" y="499538"/>
            <a:ext cx="1386380" cy="712267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="" xmlns:a16="http://schemas.microsoft.com/office/drawing/2014/main" id="{7FD5CDBA-76D8-4AA2-9DEE-CAE364D17CF7}"/>
              </a:ext>
            </a:extLst>
          </p:cNvPr>
          <p:cNvSpPr/>
          <p:nvPr/>
        </p:nvSpPr>
        <p:spPr>
          <a:xfrm rot="2714973">
            <a:off x="500197" y="4366932"/>
            <a:ext cx="2318608" cy="94536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>
            <a:extLst>
              <a:ext uri="{FF2B5EF4-FFF2-40B4-BE49-F238E27FC236}">
                <a16:creationId xmlns="" xmlns:a16="http://schemas.microsoft.com/office/drawing/2014/main" id="{71C33DF2-F493-4701-94F3-8531E06AE7F8}"/>
              </a:ext>
            </a:extLst>
          </p:cNvPr>
          <p:cNvSpPr/>
          <p:nvPr/>
        </p:nvSpPr>
        <p:spPr>
          <a:xfrm>
            <a:off x="3168708" y="260357"/>
            <a:ext cx="878251" cy="880824"/>
          </a:xfrm>
          <a:prstGeom prst="rect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Obdélník 9">
            <a:extLst>
              <a:ext uri="{FF2B5EF4-FFF2-40B4-BE49-F238E27FC236}">
                <a16:creationId xmlns="" xmlns:a16="http://schemas.microsoft.com/office/drawing/2014/main" id="{43995AE1-D1C1-4B71-84A7-81344DC74042}"/>
              </a:ext>
            </a:extLst>
          </p:cNvPr>
          <p:cNvSpPr/>
          <p:nvPr/>
        </p:nvSpPr>
        <p:spPr>
          <a:xfrm rot="1669504">
            <a:off x="6894668" y="5509075"/>
            <a:ext cx="931850" cy="1008131"/>
          </a:xfrm>
          <a:prstGeom prst="rect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Obdélník 10">
            <a:extLst>
              <a:ext uri="{FF2B5EF4-FFF2-40B4-BE49-F238E27FC236}">
                <a16:creationId xmlns="" xmlns:a16="http://schemas.microsoft.com/office/drawing/2014/main" id="{506C38AC-E6DF-4002-9263-1A54BB1D731F}"/>
              </a:ext>
            </a:extLst>
          </p:cNvPr>
          <p:cNvSpPr/>
          <p:nvPr/>
        </p:nvSpPr>
        <p:spPr>
          <a:xfrm>
            <a:off x="10423332" y="3054419"/>
            <a:ext cx="1440000" cy="1440000"/>
          </a:xfrm>
          <a:prstGeom prst="rect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2" name="Obdélník 11">
            <a:extLst>
              <a:ext uri="{FF2B5EF4-FFF2-40B4-BE49-F238E27FC236}">
                <a16:creationId xmlns="" xmlns:a16="http://schemas.microsoft.com/office/drawing/2014/main" id="{A78468B8-1858-4D74-9423-4AC34EAE14BE}"/>
              </a:ext>
            </a:extLst>
          </p:cNvPr>
          <p:cNvSpPr/>
          <p:nvPr/>
        </p:nvSpPr>
        <p:spPr>
          <a:xfrm rot="20435855">
            <a:off x="3906671" y="5379503"/>
            <a:ext cx="1386380" cy="71226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>
            <a:extLst>
              <a:ext uri="{FF2B5EF4-FFF2-40B4-BE49-F238E27FC236}">
                <a16:creationId xmlns="" xmlns:a16="http://schemas.microsoft.com/office/drawing/2014/main" id="{F2192777-E01C-4121-B6E5-F60FE8251769}"/>
              </a:ext>
            </a:extLst>
          </p:cNvPr>
          <p:cNvSpPr/>
          <p:nvPr/>
        </p:nvSpPr>
        <p:spPr>
          <a:xfrm rot="828696">
            <a:off x="5783507" y="356304"/>
            <a:ext cx="1386380" cy="71226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06527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614AF68-7D67-4EDC-AA4C-0A27EF4C5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ANKETA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A929895C-ACEF-4567-B43A-B744B158E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1. Kolik stran má trojúhelník?</a:t>
            </a:r>
          </a:p>
          <a:p>
            <a:r>
              <a:rPr lang="cs-CZ" dirty="0"/>
              <a:t>A) čtyři     B) tři     C) dvě    D) pět</a:t>
            </a:r>
          </a:p>
          <a:p>
            <a:r>
              <a:rPr lang="cs-CZ" dirty="0"/>
              <a:t>2) Jak vypočteme obvod trojúhelníku?</a:t>
            </a:r>
          </a:p>
          <a:p>
            <a:r>
              <a:rPr lang="cs-CZ" dirty="0"/>
              <a:t>A) o = a + b + c   B) o = 2.a + 2.b    C) o = a + b + c + d</a:t>
            </a:r>
          </a:p>
          <a:p>
            <a:r>
              <a:rPr lang="cs-CZ" dirty="0"/>
              <a:t>3) Kolik stran má obdélník?</a:t>
            </a:r>
          </a:p>
          <a:p>
            <a:r>
              <a:rPr lang="cs-CZ" dirty="0"/>
              <a:t>A) tři    B) čtyři     C) pět     D) šest</a:t>
            </a:r>
          </a:p>
          <a:p>
            <a:r>
              <a:rPr lang="cs-CZ" dirty="0"/>
              <a:t>4) Jaký je vzoreček pro obvod obdélníku?</a:t>
            </a:r>
          </a:p>
          <a:p>
            <a:r>
              <a:rPr lang="cs-CZ" dirty="0"/>
              <a:t>A) o = a + b    B) o = 2. (a + b)      C) o = 4 . </a:t>
            </a:r>
            <a:r>
              <a:rPr lang="cs-CZ" smtClean="0"/>
              <a:t>a</a:t>
            </a:r>
            <a:endParaRPr lang="cs-CZ" dirty="0"/>
          </a:p>
          <a:p>
            <a:r>
              <a:rPr lang="cs-CZ" dirty="0"/>
              <a:t>5) Dokážeš vypočítat obvod trojúhelníku a obdélníku?</a:t>
            </a:r>
          </a:p>
          <a:p>
            <a:r>
              <a:rPr lang="cs-CZ" dirty="0"/>
              <a:t>A) Ano   B) celkem ano   C) trošku – potřebuji potrénovat    D) vůbec</a:t>
            </a:r>
          </a:p>
        </p:txBody>
      </p:sp>
    </p:spTree>
    <p:extLst>
      <p:ext uri="{BB962C8B-B14F-4D97-AF65-F5344CB8AC3E}">
        <p14:creationId xmlns="" xmlns:p14="http://schemas.microsoft.com/office/powerpoint/2010/main" val="105257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BDA96AE-1111-44D0-8FB9-C82A137D6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DĚKUJI ZA POZORNOST</a:t>
            </a:r>
            <a:br>
              <a:rPr lang="cs-CZ" dirty="0"/>
            </a:br>
            <a:r>
              <a:rPr lang="cs-CZ" dirty="0"/>
              <a:t>PĚKNÝ DEN!</a:t>
            </a:r>
          </a:p>
        </p:txBody>
      </p:sp>
    </p:spTree>
    <p:extLst>
      <p:ext uri="{BB962C8B-B14F-4D97-AF65-F5344CB8AC3E}">
        <p14:creationId xmlns="" xmlns:p14="http://schemas.microsoft.com/office/powerpoint/2010/main" val="3539654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C1BB1CB-C4A9-43D6-B7A9-9AF4CC2B6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766AE1CE-732C-45D8-BD2C-AC343945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Učebnice matematiky pro 4. ročník ZŠ, druhý díl (nakl. Alter)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Obrázek:</a:t>
            </a:r>
          </a:p>
          <a:p>
            <a:r>
              <a:rPr lang="cs-CZ" dirty="0">
                <a:hlinkClick r:id="rId2"/>
              </a:rPr>
              <a:t>https://makeameme.org/meme/bye-bye-see-2f926b6f99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4860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009C728-B356-4EC9-95D1-DFFB3243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– OBVOD TROJÚHELNÍKU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F4ADCBB-DC40-4C0E-9D9A-0338B25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981335" cy="46672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Jak vypočítáme obvod trojúhelníku?</a:t>
            </a:r>
          </a:p>
          <a:p>
            <a:pPr lvl="1"/>
            <a:r>
              <a:rPr lang="cs-CZ" dirty="0"/>
              <a:t>o = 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514350" indent="-514350">
              <a:buFont typeface="+mj-lt"/>
              <a:buAutoNum type="arabicPeriod" startAt="2"/>
            </a:pPr>
            <a:r>
              <a:rPr lang="cs-CZ" dirty="0"/>
              <a:t>Vypočítej obvod trojúhelníku.</a:t>
            </a:r>
          </a:p>
          <a:p>
            <a:pPr lvl="1"/>
            <a:r>
              <a:rPr lang="cs-CZ" dirty="0"/>
              <a:t>a = 5 cm</a:t>
            </a:r>
          </a:p>
          <a:p>
            <a:pPr lvl="1"/>
            <a:r>
              <a:rPr lang="cs-CZ" dirty="0"/>
              <a:t>b = 7 cm</a:t>
            </a:r>
          </a:p>
          <a:p>
            <a:pPr lvl="1"/>
            <a:r>
              <a:rPr lang="cs-CZ" dirty="0"/>
              <a:t>c = 6 cm</a:t>
            </a:r>
          </a:p>
          <a:p>
            <a:pPr lvl="1"/>
            <a:r>
              <a:rPr lang="cs-CZ" dirty="0"/>
              <a:t>o = ?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Rovnoramenný trojúhelník 3">
            <a:extLst>
              <a:ext uri="{FF2B5EF4-FFF2-40B4-BE49-F238E27FC236}">
                <a16:creationId xmlns="" xmlns:a16="http://schemas.microsoft.com/office/drawing/2014/main" id="{E0FA8DF8-31CB-44A2-B005-6992C558F3D8}"/>
              </a:ext>
            </a:extLst>
          </p:cNvPr>
          <p:cNvSpPr/>
          <p:nvPr/>
        </p:nvSpPr>
        <p:spPr>
          <a:xfrm>
            <a:off x="9333294" y="400130"/>
            <a:ext cx="1413363" cy="1325563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Rovnoramenný trojúhelník 4">
            <a:extLst>
              <a:ext uri="{FF2B5EF4-FFF2-40B4-BE49-F238E27FC236}">
                <a16:creationId xmlns="" xmlns:a16="http://schemas.microsoft.com/office/drawing/2014/main" id="{A17A6A31-5B39-4BE9-8F39-E96C496F1B83}"/>
              </a:ext>
            </a:extLst>
          </p:cNvPr>
          <p:cNvSpPr/>
          <p:nvPr/>
        </p:nvSpPr>
        <p:spPr>
          <a:xfrm rot="19782783">
            <a:off x="9308533" y="2496776"/>
            <a:ext cx="1631717" cy="130423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Rovnoramenný trojúhelník 5">
            <a:extLst>
              <a:ext uri="{FF2B5EF4-FFF2-40B4-BE49-F238E27FC236}">
                <a16:creationId xmlns="" xmlns:a16="http://schemas.microsoft.com/office/drawing/2014/main" id="{41F030DC-21F6-425C-9A8B-BABB86468592}"/>
              </a:ext>
            </a:extLst>
          </p:cNvPr>
          <p:cNvSpPr/>
          <p:nvPr/>
        </p:nvSpPr>
        <p:spPr>
          <a:xfrm rot="19060313">
            <a:off x="10093348" y="1689039"/>
            <a:ext cx="1767471" cy="1250667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ovnoramenný trojúhelník 6">
            <a:extLst>
              <a:ext uri="{FF2B5EF4-FFF2-40B4-BE49-F238E27FC236}">
                <a16:creationId xmlns="" xmlns:a16="http://schemas.microsoft.com/office/drawing/2014/main" id="{A1B5FC15-B410-499C-AC2B-D46EA2CD75DD}"/>
              </a:ext>
            </a:extLst>
          </p:cNvPr>
          <p:cNvSpPr/>
          <p:nvPr/>
        </p:nvSpPr>
        <p:spPr>
          <a:xfrm rot="1884727">
            <a:off x="10818515" y="722554"/>
            <a:ext cx="1554833" cy="1129343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ovnoramenný trojúhelník 7">
            <a:extLst>
              <a:ext uri="{FF2B5EF4-FFF2-40B4-BE49-F238E27FC236}">
                <a16:creationId xmlns="" xmlns:a16="http://schemas.microsoft.com/office/drawing/2014/main" id="{8B8B78EC-7646-40D9-9A0C-2EDB822D3D15}"/>
              </a:ext>
            </a:extLst>
          </p:cNvPr>
          <p:cNvSpPr/>
          <p:nvPr/>
        </p:nvSpPr>
        <p:spPr>
          <a:xfrm>
            <a:off x="6935458" y="2273471"/>
            <a:ext cx="1462122" cy="1242784"/>
          </a:xfrm>
          <a:prstGeom prst="triangle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="" xmlns:a16="http://schemas.microsoft.com/office/drawing/2014/main" id="{9AC5E1BC-F93D-4B02-8523-5AD2AC3809C6}"/>
              </a:ext>
            </a:extLst>
          </p:cNvPr>
          <p:cNvSpPr txBox="1"/>
          <p:nvPr/>
        </p:nvSpPr>
        <p:spPr>
          <a:xfrm>
            <a:off x="8133769" y="2542775"/>
            <a:ext cx="403311" cy="30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="" xmlns:a16="http://schemas.microsoft.com/office/drawing/2014/main" id="{95D588D2-7B2E-4942-9473-689EF2FBC700}"/>
              </a:ext>
            </a:extLst>
          </p:cNvPr>
          <p:cNvSpPr txBox="1"/>
          <p:nvPr/>
        </p:nvSpPr>
        <p:spPr>
          <a:xfrm>
            <a:off x="6812224" y="2593571"/>
            <a:ext cx="246468" cy="30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b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="" xmlns:a16="http://schemas.microsoft.com/office/drawing/2014/main" id="{169934DB-F7E8-4C0F-AE1F-29CC892F9034}"/>
              </a:ext>
            </a:extLst>
          </p:cNvPr>
          <p:cNvSpPr txBox="1"/>
          <p:nvPr/>
        </p:nvSpPr>
        <p:spPr>
          <a:xfrm>
            <a:off x="7513410" y="3813455"/>
            <a:ext cx="306218" cy="30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</a:t>
            </a:r>
          </a:p>
        </p:txBody>
      </p:sp>
    </p:spTree>
    <p:extLst>
      <p:ext uri="{BB962C8B-B14F-4D97-AF65-F5344CB8AC3E}">
        <p14:creationId xmlns="" xmlns:p14="http://schemas.microsoft.com/office/powerpoint/2010/main" val="88864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20EBCE1-26B9-4119-922E-497CD020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3D0E750A-882D-44CD-8D98-98E52E00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o = a + b + c</a:t>
            </a:r>
          </a:p>
          <a:p>
            <a:pPr marL="0" indent="0">
              <a:buNone/>
            </a:pPr>
            <a:r>
              <a:rPr lang="cs-CZ" sz="3600" dirty="0"/>
              <a:t>o = 5 </a:t>
            </a:r>
            <a:r>
              <a:rPr lang="cs-CZ" sz="3600" dirty="0" smtClean="0"/>
              <a:t>cm + 7 cm  + 6 cm</a:t>
            </a:r>
            <a:endParaRPr lang="cs-CZ" sz="3600" dirty="0"/>
          </a:p>
          <a:p>
            <a:pPr marL="0" indent="0">
              <a:buNone/>
            </a:pPr>
            <a:r>
              <a:rPr lang="cs-CZ" sz="3600" dirty="0"/>
              <a:t>o = </a:t>
            </a:r>
            <a:r>
              <a:rPr lang="cs-CZ" sz="3600" dirty="0" smtClean="0"/>
              <a:t>18 </a:t>
            </a:r>
            <a:r>
              <a:rPr lang="cs-CZ" sz="3600" dirty="0"/>
              <a:t>cm</a:t>
            </a:r>
          </a:p>
        </p:txBody>
      </p:sp>
    </p:spTree>
    <p:extLst>
      <p:ext uri="{BB962C8B-B14F-4D97-AF65-F5344CB8AC3E}">
        <p14:creationId xmlns="" xmlns:p14="http://schemas.microsoft.com/office/powerpoint/2010/main" val="346904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C1D139E-594F-4C10-A5F4-5D5BBC5DA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OBVOD OBDELNÍKU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F63F198-6012-4D6D-A861-A24208D9D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Obvod obdélníku je </a:t>
            </a:r>
            <a:r>
              <a:rPr lang="cs-CZ" b="1" dirty="0"/>
              <a:t>součet délek všech jeho stran</a:t>
            </a:r>
          </a:p>
          <a:p>
            <a:r>
              <a:rPr lang="cs-CZ" dirty="0"/>
              <a:t>Obvod značíme malým písmenem „o“.</a:t>
            </a:r>
          </a:p>
          <a:p>
            <a:endParaRPr lang="cs-CZ" dirty="0"/>
          </a:p>
          <a:p>
            <a:r>
              <a:rPr lang="cs-CZ" dirty="0"/>
              <a:t>Obvod obdélníku se dá vypočítat </a:t>
            </a:r>
            <a:r>
              <a:rPr lang="cs-CZ" b="1" dirty="0"/>
              <a:t>třemi</a:t>
            </a:r>
            <a:r>
              <a:rPr lang="cs-CZ" dirty="0"/>
              <a:t> způsoby: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o = a + b + a + b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o = 2 . a + 2 . b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o = 2 . (a + b)</a:t>
            </a:r>
          </a:p>
          <a:p>
            <a:endParaRPr lang="cs-CZ" dirty="0"/>
          </a:p>
          <a:p>
            <a:r>
              <a:rPr lang="cs-CZ" dirty="0"/>
              <a:t>Pro délky sousedních stran obdélníku v praktickém životě často užíváme názvu </a:t>
            </a:r>
            <a:r>
              <a:rPr lang="cs-CZ" b="1" dirty="0"/>
              <a:t>rozměry obdélníku</a:t>
            </a:r>
            <a:r>
              <a:rPr lang="cs-CZ" dirty="0"/>
              <a:t>. Používáme také názvů: délka, šířka, výška (délka šířka zahrady, šířka a výška dveří…).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="" xmlns:a16="http://schemas.microsoft.com/office/drawing/2014/main" id="{A9EEAAA2-B126-41C9-A9A0-1733A6A2B061}"/>
              </a:ext>
            </a:extLst>
          </p:cNvPr>
          <p:cNvSpPr/>
          <p:nvPr/>
        </p:nvSpPr>
        <p:spPr>
          <a:xfrm rot="20243054">
            <a:off x="8373974" y="499538"/>
            <a:ext cx="1386380" cy="712267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="" xmlns:a16="http://schemas.microsoft.com/office/drawing/2014/main" id="{49EA982D-F2BC-45FA-A4B8-12B48999AAB8}"/>
              </a:ext>
            </a:extLst>
          </p:cNvPr>
          <p:cNvSpPr/>
          <p:nvPr/>
        </p:nvSpPr>
        <p:spPr>
          <a:xfrm rot="1265503">
            <a:off x="9610316" y="715005"/>
            <a:ext cx="1309938" cy="77087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30" name="Picture 6">
            <a:extLst>
              <a:ext uri="{FF2B5EF4-FFF2-40B4-BE49-F238E27FC236}">
                <a16:creationId xmlns="" xmlns:a16="http://schemas.microsoft.com/office/drawing/2014/main" id="{FFB0F9CD-8540-47FB-AA75-6FBC0BDC3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682367" y="2079590"/>
            <a:ext cx="3282767" cy="24620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57551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B7E8BD64-7ACC-4547-9703-FAB04847C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315" y="1713200"/>
            <a:ext cx="4320720" cy="32405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7DA8CA6D-5CA5-4385-A932-14025AE79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972" y="798609"/>
            <a:ext cx="6782539" cy="533547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Představme si, že maminka šije ubrus na stůl ve tvaru obdélníku. Naším úkolem je zjistit, kolik krajky musíme koupit, aby maminka mohla ubrus olemovat.</a:t>
            </a:r>
          </a:p>
          <a:p>
            <a:r>
              <a:rPr lang="cs-CZ" b="1" u="sng" dirty="0"/>
              <a:t>Tři způsoby výpočtu: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Maminka sečetla délky všech stran obdélníku:</a:t>
            </a:r>
          </a:p>
          <a:p>
            <a:pPr lvl="1"/>
            <a:r>
              <a:rPr lang="cs-CZ" dirty="0"/>
              <a:t>90 cm + 60 cm + 90 cm + 60 cm = 300 cm</a:t>
            </a:r>
          </a:p>
          <a:p>
            <a:pPr marL="457200" lvl="1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 startAt="2"/>
            </a:pPr>
            <a:r>
              <a:rPr lang="cs-CZ" dirty="0"/>
              <a:t>Jenda ví, že protější strany mají stejné délky, proto počítal takto:</a:t>
            </a:r>
          </a:p>
          <a:p>
            <a:pPr lvl="1"/>
            <a:r>
              <a:rPr lang="cs-CZ" dirty="0"/>
              <a:t>2 x 90 cm + 2 x 60 cm = 300 cm</a:t>
            </a:r>
          </a:p>
          <a:p>
            <a:pPr marL="457200" lvl="1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 startAt="3"/>
            </a:pPr>
            <a:r>
              <a:rPr lang="cs-CZ" dirty="0"/>
              <a:t>Katka sečetla délku kratší a delší strany a výsledek vynásobila dvěma:</a:t>
            </a:r>
          </a:p>
          <a:p>
            <a:pPr lvl="1"/>
            <a:r>
              <a:rPr lang="cs-CZ" dirty="0"/>
              <a:t>(90 cm + 60 cm) x 2 = 300 cm</a:t>
            </a:r>
          </a:p>
        </p:txBody>
      </p:sp>
    </p:spTree>
    <p:extLst>
      <p:ext uri="{BB962C8B-B14F-4D97-AF65-F5344CB8AC3E}">
        <p14:creationId xmlns="" xmlns:p14="http://schemas.microsoft.com/office/powerpoint/2010/main" val="1846939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Učebnice str. 51/</a:t>
            </a:r>
            <a:r>
              <a:rPr lang="cs-CZ" dirty="0" err="1" smtClean="0"/>
              <a:t>cv</a:t>
            </a:r>
            <a:r>
              <a:rPr lang="cs-CZ" dirty="0" smtClean="0"/>
              <a:t>. 2 (</a:t>
            </a:r>
            <a:r>
              <a:rPr lang="cs-CZ" dirty="0" err="1" smtClean="0"/>
              <a:t>D.ú</a:t>
            </a:r>
            <a:r>
              <a:rPr lang="cs-CZ" dirty="0" smtClean="0"/>
              <a:t>.)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Zahrada, která má tvar obdélníku, má délku 50 m a šířku 20 m. Kolik metrů pletiva je potřeba k jejímu oplocení?</a:t>
            </a:r>
          </a:p>
          <a:p>
            <a:r>
              <a:rPr lang="cs-CZ" sz="2000" dirty="0" smtClean="0"/>
              <a:t>Výpočet: a = 50 m, b = 20 m, o = ?</a:t>
            </a:r>
          </a:p>
          <a:p>
            <a:r>
              <a:rPr lang="cs-CZ" sz="2000" dirty="0" smtClean="0"/>
              <a:t>o = a + b + a + b                   </a:t>
            </a:r>
          </a:p>
          <a:p>
            <a:r>
              <a:rPr lang="cs-CZ" sz="2000" dirty="0" smtClean="0"/>
              <a:t>o = </a:t>
            </a:r>
            <a:r>
              <a:rPr lang="cs-CZ" sz="2000" dirty="0" smtClean="0"/>
              <a:t>50 m </a:t>
            </a:r>
            <a:r>
              <a:rPr lang="cs-CZ" sz="2000" dirty="0" smtClean="0"/>
              <a:t>+ 20 </a:t>
            </a:r>
            <a:r>
              <a:rPr lang="cs-CZ" sz="2000" dirty="0" smtClean="0"/>
              <a:t>m + 50 m </a:t>
            </a:r>
            <a:r>
              <a:rPr lang="cs-CZ" sz="2000" dirty="0" smtClean="0"/>
              <a:t>+ </a:t>
            </a:r>
            <a:r>
              <a:rPr lang="cs-CZ" sz="2000" dirty="0" smtClean="0"/>
              <a:t>20 m</a:t>
            </a:r>
            <a:endParaRPr lang="cs-CZ" sz="2000" dirty="0" smtClean="0"/>
          </a:p>
          <a:p>
            <a:r>
              <a:rPr lang="cs-CZ" sz="2000" dirty="0" smtClean="0"/>
              <a:t>o = 140 m</a:t>
            </a:r>
          </a:p>
          <a:p>
            <a:r>
              <a:rPr lang="cs-CZ" sz="2000" dirty="0" smtClean="0"/>
              <a:t>Odpověď: K oplocení zahrady je potřeba 140 m pletiva.</a:t>
            </a:r>
          </a:p>
          <a:p>
            <a:r>
              <a:rPr lang="cs-CZ" sz="2000" dirty="0" smtClean="0"/>
              <a:t>-----------------------------------------------------------------------------------</a:t>
            </a:r>
          </a:p>
          <a:p>
            <a:r>
              <a:rPr lang="cs-CZ" sz="2000" dirty="0" smtClean="0"/>
              <a:t>Doufám, že jste úkol zvládli. Mohli jste použít i jiný vzoreček o =  2.a + 2.b   nebo  2 . (a+b) ….., ale  výsledek musí být vždy stejný a to 140 m!</a:t>
            </a:r>
          </a:p>
          <a:p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0C09B7D-00FF-4D9A-A97E-159B1B446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ZKUS VYPOČÍTAT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A4F1D66-0214-4830-80FD-B3286D4DE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Obrázek má rozměry 60 cm a 35 cm. Postačí k jeho orámování lišta, která je dva metry dlouhá?</a:t>
            </a:r>
          </a:p>
          <a:p>
            <a:endParaRPr lang="cs-CZ" dirty="0"/>
          </a:p>
          <a:p>
            <a:r>
              <a:rPr lang="cs-CZ" dirty="0"/>
              <a:t>a = ?</a:t>
            </a:r>
          </a:p>
          <a:p>
            <a:r>
              <a:rPr lang="cs-CZ" dirty="0"/>
              <a:t>b = ?</a:t>
            </a:r>
          </a:p>
          <a:p>
            <a:r>
              <a:rPr lang="cs-CZ" dirty="0"/>
              <a:t>o = ?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9" name="Skupina 8">
            <a:extLst>
              <a:ext uri="{FF2B5EF4-FFF2-40B4-BE49-F238E27FC236}">
                <a16:creationId xmlns="" xmlns:a16="http://schemas.microsoft.com/office/drawing/2014/main" id="{01E00B5D-5213-411A-801B-49396591312D}"/>
              </a:ext>
            </a:extLst>
          </p:cNvPr>
          <p:cNvGrpSpPr/>
          <p:nvPr/>
        </p:nvGrpSpPr>
        <p:grpSpPr>
          <a:xfrm>
            <a:off x="5422777" y="2663294"/>
            <a:ext cx="4196178" cy="2695288"/>
            <a:chOff x="5422777" y="2663294"/>
            <a:chExt cx="4196178" cy="2695288"/>
          </a:xfrm>
        </p:grpSpPr>
        <p:sp>
          <p:nvSpPr>
            <p:cNvPr id="4" name="Obdélník 3">
              <a:extLst>
                <a:ext uri="{FF2B5EF4-FFF2-40B4-BE49-F238E27FC236}">
                  <a16:creationId xmlns="" xmlns:a16="http://schemas.microsoft.com/office/drawing/2014/main" id="{D6920792-A2A8-4077-9276-B368A5FE7F01}"/>
                </a:ext>
              </a:extLst>
            </p:cNvPr>
            <p:cNvSpPr/>
            <p:nvPr/>
          </p:nvSpPr>
          <p:spPr>
            <a:xfrm>
              <a:off x="6096000" y="3169328"/>
              <a:ext cx="2849732" cy="1526959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TextovéPole 4">
              <a:extLst>
                <a:ext uri="{FF2B5EF4-FFF2-40B4-BE49-F238E27FC236}">
                  <a16:creationId xmlns="" xmlns:a16="http://schemas.microsoft.com/office/drawing/2014/main" id="{F74E2CB7-1631-4C96-A8DF-D0353E3D90EC}"/>
                </a:ext>
              </a:extLst>
            </p:cNvPr>
            <p:cNvSpPr txBox="1"/>
            <p:nvPr/>
          </p:nvSpPr>
          <p:spPr>
            <a:xfrm>
              <a:off x="7520866" y="4989250"/>
              <a:ext cx="594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a</a:t>
              </a:r>
            </a:p>
          </p:txBody>
        </p:sp>
        <p:sp>
          <p:nvSpPr>
            <p:cNvPr id="6" name="TextovéPole 5">
              <a:extLst>
                <a:ext uri="{FF2B5EF4-FFF2-40B4-BE49-F238E27FC236}">
                  <a16:creationId xmlns="" xmlns:a16="http://schemas.microsoft.com/office/drawing/2014/main" id="{9E967F37-B8FA-4A21-83E8-2265728EE8BC}"/>
                </a:ext>
              </a:extLst>
            </p:cNvPr>
            <p:cNvSpPr txBox="1"/>
            <p:nvPr/>
          </p:nvSpPr>
          <p:spPr>
            <a:xfrm>
              <a:off x="9161755" y="3748141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b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="" xmlns:a16="http://schemas.microsoft.com/office/drawing/2014/main" id="{3ECABFA6-AE02-46D2-A745-02B8903DA21E}"/>
                </a:ext>
              </a:extLst>
            </p:cNvPr>
            <p:cNvSpPr txBox="1"/>
            <p:nvPr/>
          </p:nvSpPr>
          <p:spPr>
            <a:xfrm>
              <a:off x="5422777" y="3772239"/>
              <a:ext cx="5518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b</a:t>
              </a:r>
            </a:p>
          </p:txBody>
        </p:sp>
        <p:sp>
          <p:nvSpPr>
            <p:cNvPr id="8" name="TextovéPole 7">
              <a:extLst>
                <a:ext uri="{FF2B5EF4-FFF2-40B4-BE49-F238E27FC236}">
                  <a16:creationId xmlns="" xmlns:a16="http://schemas.microsoft.com/office/drawing/2014/main" id="{261185F1-34A4-44D4-963C-3EB6279727D9}"/>
                </a:ext>
              </a:extLst>
            </p:cNvPr>
            <p:cNvSpPr txBox="1"/>
            <p:nvPr/>
          </p:nvSpPr>
          <p:spPr>
            <a:xfrm>
              <a:off x="7368465" y="2663294"/>
              <a:ext cx="594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a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995583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3D9D68E-2E34-4792-8C33-0934B981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15B1E848-AC32-4A88-BA43-119F93A1B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a = 60 cm</a:t>
            </a:r>
          </a:p>
          <a:p>
            <a:r>
              <a:rPr lang="cs-CZ" dirty="0"/>
              <a:t>b = 35 cm</a:t>
            </a:r>
          </a:p>
          <a:p>
            <a:r>
              <a:rPr lang="cs-CZ" dirty="0"/>
              <a:t>Můžeme si vybrat ze tří vzorečků:</a:t>
            </a:r>
          </a:p>
          <a:p>
            <a:pPr marL="0" indent="0">
              <a:buNone/>
            </a:pPr>
            <a:r>
              <a:rPr lang="cs-CZ" dirty="0"/>
              <a:t>-----------------------------------------</a:t>
            </a:r>
          </a:p>
          <a:p>
            <a:pPr lvl="1"/>
            <a:r>
              <a:rPr lang="cs-CZ" dirty="0"/>
              <a:t>o = a + b + a + b </a:t>
            </a:r>
          </a:p>
          <a:p>
            <a:pPr lvl="1"/>
            <a:r>
              <a:rPr lang="cs-CZ" dirty="0"/>
              <a:t>o = 60 cm + 35 cm + 60 cm + 35 cm</a:t>
            </a:r>
          </a:p>
          <a:p>
            <a:pPr marL="457200" lvl="1" indent="0">
              <a:buNone/>
            </a:pPr>
            <a:r>
              <a:rPr lang="cs-CZ" dirty="0"/>
              <a:t>----------------------------------------------</a:t>
            </a:r>
          </a:p>
          <a:p>
            <a:pPr lvl="1"/>
            <a:r>
              <a:rPr lang="cs-CZ" dirty="0"/>
              <a:t>o = 2 x a + 2 x b</a:t>
            </a:r>
          </a:p>
          <a:p>
            <a:pPr lvl="1"/>
            <a:r>
              <a:rPr lang="cs-CZ" dirty="0"/>
              <a:t>o = 2 x </a:t>
            </a:r>
            <a:r>
              <a:rPr lang="cs-CZ" dirty="0" smtClean="0"/>
              <a:t>60 cm </a:t>
            </a:r>
            <a:r>
              <a:rPr lang="cs-CZ" dirty="0"/>
              <a:t>+ 2 x 35 </a:t>
            </a:r>
            <a:r>
              <a:rPr lang="cs-CZ" dirty="0" smtClean="0"/>
              <a:t>cm</a:t>
            </a:r>
            <a:endParaRPr lang="cs-CZ" dirty="0"/>
          </a:p>
          <a:p>
            <a:pPr marL="457200" lvl="1" indent="0">
              <a:buNone/>
            </a:pPr>
            <a:r>
              <a:rPr lang="cs-CZ" dirty="0"/>
              <a:t>------------------------------------------------</a:t>
            </a:r>
          </a:p>
          <a:p>
            <a:pPr lvl="1"/>
            <a:r>
              <a:rPr lang="cs-CZ" dirty="0"/>
              <a:t>o = 2 x (a + b)</a:t>
            </a:r>
          </a:p>
          <a:p>
            <a:pPr lvl="1"/>
            <a:r>
              <a:rPr lang="cs-CZ" dirty="0"/>
              <a:t>o = 2 x (</a:t>
            </a:r>
            <a:r>
              <a:rPr lang="cs-CZ" dirty="0" smtClean="0"/>
              <a:t>60 cm  </a:t>
            </a:r>
            <a:r>
              <a:rPr lang="cs-CZ" dirty="0"/>
              <a:t>+ </a:t>
            </a:r>
            <a:r>
              <a:rPr lang="cs-CZ" dirty="0" smtClean="0"/>
              <a:t>35 cm)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="" xmlns:a16="http://schemas.microsoft.com/office/drawing/2014/main" id="{ADC1BC30-6775-4CEF-B631-3B31E63FC0E3}"/>
              </a:ext>
            </a:extLst>
          </p:cNvPr>
          <p:cNvSpPr txBox="1"/>
          <p:nvPr/>
        </p:nvSpPr>
        <p:spPr>
          <a:xfrm>
            <a:off x="7226423" y="2778326"/>
            <a:ext cx="44388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VÝSLEDKY:</a:t>
            </a:r>
          </a:p>
          <a:p>
            <a:r>
              <a:rPr lang="cs-CZ" sz="2400" dirty="0"/>
              <a:t>o = 190 cm = 1,9 m </a:t>
            </a:r>
          </a:p>
          <a:p>
            <a:r>
              <a:rPr lang="cs-CZ" sz="2400" dirty="0"/>
              <a:t>Odpověď: Ano, lišta, která je 2 </a:t>
            </a:r>
            <a:r>
              <a:rPr lang="cs-CZ" sz="2400" dirty="0" smtClean="0"/>
              <a:t>m dlouhá (= 200cm) , </a:t>
            </a:r>
          </a:p>
          <a:p>
            <a:r>
              <a:rPr lang="cs-CZ" sz="2400" dirty="0" smtClean="0"/>
              <a:t>postačí </a:t>
            </a:r>
            <a:r>
              <a:rPr lang="cs-CZ" sz="2400" dirty="0"/>
              <a:t>k orámování obrázku.</a:t>
            </a:r>
          </a:p>
        </p:txBody>
      </p:sp>
    </p:spTree>
    <p:extLst>
      <p:ext uri="{BB962C8B-B14F-4D97-AF65-F5344CB8AC3E}">
        <p14:creationId xmlns="" xmlns:p14="http://schemas.microsoft.com/office/powerpoint/2010/main" val="199474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ED100E4-EA32-40CB-809C-C57A701AE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OBVOD ČTVERCE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C3EADFD-9DC4-4336-8220-8F59B41F0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Obvod čtverce je součet délek všech jeho stran</a:t>
            </a:r>
          </a:p>
          <a:p>
            <a:r>
              <a:rPr lang="cs-CZ" dirty="0"/>
              <a:t>Obvod čtverce značíme malým písmenem „o“</a:t>
            </a:r>
          </a:p>
          <a:p>
            <a:endParaRPr lang="cs-CZ" dirty="0"/>
          </a:p>
          <a:p>
            <a:r>
              <a:rPr lang="cs-CZ" dirty="0"/>
              <a:t>Obvod čtverce můžeme vypočítat dvojím způsobem: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o = a + a + a +  a 	(</a:t>
            </a:r>
            <a:r>
              <a:rPr lang="cs-CZ" dirty="0">
                <a:sym typeface="Wingdings" panose="05000000000000000000" pitchFamily="2" charset="2"/>
              </a:rPr>
              <a:t> sečteme délky jeho čtyř stran)</a:t>
            </a:r>
            <a:endParaRPr lang="cs-CZ" dirty="0"/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o = 4 x a 		(</a:t>
            </a:r>
            <a:r>
              <a:rPr lang="cs-CZ" dirty="0">
                <a:sym typeface="Wingdings" panose="05000000000000000000" pitchFamily="2" charset="2"/>
              </a:rPr>
              <a:t> délku strany vynásobíme čtyřmi)</a:t>
            </a:r>
            <a:endParaRPr lang="cs-CZ" dirty="0"/>
          </a:p>
        </p:txBody>
      </p:sp>
      <p:grpSp>
        <p:nvGrpSpPr>
          <p:cNvPr id="10" name="Skupina 9">
            <a:extLst>
              <a:ext uri="{FF2B5EF4-FFF2-40B4-BE49-F238E27FC236}">
                <a16:creationId xmlns="" xmlns:a16="http://schemas.microsoft.com/office/drawing/2014/main" id="{EA09DF12-9C6D-4788-94CF-A5C87C1A46F4}"/>
              </a:ext>
            </a:extLst>
          </p:cNvPr>
          <p:cNvGrpSpPr/>
          <p:nvPr/>
        </p:nvGrpSpPr>
        <p:grpSpPr>
          <a:xfrm>
            <a:off x="2539651" y="4502457"/>
            <a:ext cx="2492727" cy="2236268"/>
            <a:chOff x="2539651" y="4502457"/>
            <a:chExt cx="2492727" cy="2236268"/>
          </a:xfrm>
        </p:grpSpPr>
        <p:sp>
          <p:nvSpPr>
            <p:cNvPr id="4" name="TextovéPole 3">
              <a:extLst>
                <a:ext uri="{FF2B5EF4-FFF2-40B4-BE49-F238E27FC236}">
                  <a16:creationId xmlns="" xmlns:a16="http://schemas.microsoft.com/office/drawing/2014/main" id="{A002B07E-C53D-42E8-9338-F91BA9B11C6E}"/>
                </a:ext>
              </a:extLst>
            </p:cNvPr>
            <p:cNvSpPr txBox="1"/>
            <p:nvPr/>
          </p:nvSpPr>
          <p:spPr>
            <a:xfrm>
              <a:off x="4561861" y="5410934"/>
              <a:ext cx="470517" cy="38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a</a:t>
              </a:r>
            </a:p>
          </p:txBody>
        </p:sp>
        <p:sp>
          <p:nvSpPr>
            <p:cNvPr id="5" name="TextovéPole 4">
              <a:extLst>
                <a:ext uri="{FF2B5EF4-FFF2-40B4-BE49-F238E27FC236}">
                  <a16:creationId xmlns="" xmlns:a16="http://schemas.microsoft.com/office/drawing/2014/main" id="{0F5EE676-480D-4DEA-82BD-1E6F7C2A815C}"/>
                </a:ext>
              </a:extLst>
            </p:cNvPr>
            <p:cNvSpPr txBox="1"/>
            <p:nvPr/>
          </p:nvSpPr>
          <p:spPr>
            <a:xfrm>
              <a:off x="3494909" y="6356986"/>
              <a:ext cx="470517" cy="38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a</a:t>
              </a:r>
            </a:p>
          </p:txBody>
        </p:sp>
        <p:sp>
          <p:nvSpPr>
            <p:cNvPr id="6" name="TextovéPole 5">
              <a:extLst>
                <a:ext uri="{FF2B5EF4-FFF2-40B4-BE49-F238E27FC236}">
                  <a16:creationId xmlns="" xmlns:a16="http://schemas.microsoft.com/office/drawing/2014/main" id="{1E0E5E47-328C-4501-8447-1287757A74B0}"/>
                </a:ext>
              </a:extLst>
            </p:cNvPr>
            <p:cNvSpPr txBox="1"/>
            <p:nvPr/>
          </p:nvSpPr>
          <p:spPr>
            <a:xfrm>
              <a:off x="3592497" y="4502457"/>
              <a:ext cx="470517" cy="38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a</a:t>
              </a:r>
            </a:p>
          </p:txBody>
        </p:sp>
        <p:sp>
          <p:nvSpPr>
            <p:cNvPr id="7" name="TextovéPole 6">
              <a:extLst>
                <a:ext uri="{FF2B5EF4-FFF2-40B4-BE49-F238E27FC236}">
                  <a16:creationId xmlns="" xmlns:a16="http://schemas.microsoft.com/office/drawing/2014/main" id="{C025ED5A-4617-4C27-8130-52D5B13AC676}"/>
                </a:ext>
              </a:extLst>
            </p:cNvPr>
            <p:cNvSpPr txBox="1"/>
            <p:nvPr/>
          </p:nvSpPr>
          <p:spPr>
            <a:xfrm>
              <a:off x="2539651" y="5450887"/>
              <a:ext cx="470517" cy="38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a</a:t>
              </a:r>
            </a:p>
          </p:txBody>
        </p:sp>
        <p:sp>
          <p:nvSpPr>
            <p:cNvPr id="9" name="Obdélník 8">
              <a:extLst>
                <a:ext uri="{FF2B5EF4-FFF2-40B4-BE49-F238E27FC236}">
                  <a16:creationId xmlns="" xmlns:a16="http://schemas.microsoft.com/office/drawing/2014/main" id="{52F25732-70B0-4646-9BEA-FBB2F4D75851}"/>
                </a:ext>
              </a:extLst>
            </p:cNvPr>
            <p:cNvSpPr/>
            <p:nvPr/>
          </p:nvSpPr>
          <p:spPr>
            <a:xfrm>
              <a:off x="3010168" y="4900591"/>
              <a:ext cx="1440000" cy="14400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4317007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718</Words>
  <Application>Microsoft Office PowerPoint</Application>
  <PresentationFormat>Vlastní</PresentationFormat>
  <Paragraphs>113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Office</vt:lpstr>
      <vt:lpstr>DOBRÝ DEN ZA CHVÍLI ZAČÍNÁME MATEMATIKA - GEOMETRIE</vt:lpstr>
      <vt:lpstr>OPAKOVÁNÍ – OBVOD TROJÚHELNÍKU</vt:lpstr>
      <vt:lpstr>KONTROLA</vt:lpstr>
      <vt:lpstr>OBVOD OBDELNÍKU</vt:lpstr>
      <vt:lpstr>Snímek 5</vt:lpstr>
      <vt:lpstr>Učebnice str. 51/cv. 2 (D.ú.)</vt:lpstr>
      <vt:lpstr>ZKUS VYPOČÍTAT</vt:lpstr>
      <vt:lpstr>KONTROLA</vt:lpstr>
      <vt:lpstr>OBVOD ČTVERCE</vt:lpstr>
      <vt:lpstr>ANKETA</vt:lpstr>
      <vt:lpstr>DĚKUJI ZA POZORNOST PĚKNÝ DEN!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DOBRÝ DEN ZA CHVÍLI ZAČÍNÁME MATEMATIKA - GEOMETRIE</dc:title>
  <dc:creator>Karin Kročková</dc:creator>
  <cp:lastModifiedBy>Krocek</cp:lastModifiedBy>
  <cp:revision>48</cp:revision>
  <dcterms:created xsi:type="dcterms:W3CDTF">2020-05-03T12:09:44Z</dcterms:created>
  <dcterms:modified xsi:type="dcterms:W3CDTF">2020-05-05T11:18:55Z</dcterms:modified>
</cp:coreProperties>
</file>