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1" r:id="rId6"/>
    <p:sldId id="263" r:id="rId7"/>
    <p:sldId id="260" r:id="rId8"/>
    <p:sldId id="264" r:id="rId9"/>
    <p:sldId id="25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9" d="100"/>
          <a:sy n="89" d="100"/>
        </p:scale>
        <p:origin x="-234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46505-0C8F-4190-8F5B-D41E41554646}" type="datetimeFigureOut">
              <a:rPr lang="cs-CZ" smtClean="0"/>
              <a:pPr/>
              <a:t>20.5.2020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722C-36BC-4DFD-B9CB-E675C13395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46505-0C8F-4190-8F5B-D41E41554646}" type="datetimeFigureOut">
              <a:rPr lang="cs-CZ" smtClean="0"/>
              <a:pPr/>
              <a:t>20.5.2020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722C-36BC-4DFD-B9CB-E675C13395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46505-0C8F-4190-8F5B-D41E41554646}" type="datetimeFigureOut">
              <a:rPr lang="cs-CZ" smtClean="0"/>
              <a:pPr/>
              <a:t>20.5.2020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722C-36BC-4DFD-B9CB-E675C13395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46505-0C8F-4190-8F5B-D41E41554646}" type="datetimeFigureOut">
              <a:rPr lang="cs-CZ" smtClean="0"/>
              <a:pPr/>
              <a:t>20.5.2020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722C-36BC-4DFD-B9CB-E675C13395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46505-0C8F-4190-8F5B-D41E41554646}" type="datetimeFigureOut">
              <a:rPr lang="cs-CZ" smtClean="0"/>
              <a:pPr/>
              <a:t>20.5.2020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722C-36BC-4DFD-B9CB-E675C13395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46505-0C8F-4190-8F5B-D41E41554646}" type="datetimeFigureOut">
              <a:rPr lang="cs-CZ" smtClean="0"/>
              <a:pPr/>
              <a:t>20.5.2020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722C-36BC-4DFD-B9CB-E675C13395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46505-0C8F-4190-8F5B-D41E41554646}" type="datetimeFigureOut">
              <a:rPr lang="cs-CZ" smtClean="0"/>
              <a:pPr/>
              <a:t>20.5.2020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722C-36BC-4DFD-B9CB-E675C13395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46505-0C8F-4190-8F5B-D41E41554646}" type="datetimeFigureOut">
              <a:rPr lang="cs-CZ" smtClean="0"/>
              <a:pPr/>
              <a:t>20.5.2020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722C-36BC-4DFD-B9CB-E675C13395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46505-0C8F-4190-8F5B-D41E41554646}" type="datetimeFigureOut">
              <a:rPr lang="cs-CZ" smtClean="0"/>
              <a:pPr/>
              <a:t>20.5.2020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722C-36BC-4DFD-B9CB-E675C13395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46505-0C8F-4190-8F5B-D41E41554646}" type="datetimeFigureOut">
              <a:rPr lang="cs-CZ" smtClean="0"/>
              <a:pPr/>
              <a:t>20.5.2020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722C-36BC-4DFD-B9CB-E675C13395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46505-0C8F-4190-8F5B-D41E41554646}" type="datetimeFigureOut">
              <a:rPr lang="cs-CZ" smtClean="0"/>
              <a:pPr/>
              <a:t>20.5.2020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E722C-36BC-4DFD-B9CB-E675C13395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46505-0C8F-4190-8F5B-D41E41554646}" type="datetimeFigureOut">
              <a:rPr lang="cs-CZ" smtClean="0"/>
              <a:pPr/>
              <a:t>20.5.2020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E722C-36BC-4DFD-B9CB-E675C133952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Dělení se zbytkem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2"/>
                </a:solidFill>
              </a:rPr>
              <a:t>Procvičení</a:t>
            </a:r>
            <a:endParaRPr lang="cs-CZ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Označ násobky čísla 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                                               </a:t>
            </a:r>
          </a:p>
          <a:p>
            <a:pPr marL="514350" indent="-514350">
              <a:buAutoNum type="arabicPlain" startAt="3"/>
            </a:pPr>
            <a:r>
              <a:rPr lang="cs-CZ" dirty="0" smtClean="0"/>
              <a:t>             27		38		45		36</a:t>
            </a:r>
          </a:p>
          <a:p>
            <a:pPr marL="514350" indent="-514350">
              <a:buNone/>
            </a:pPr>
            <a:endParaRPr lang="cs-CZ" dirty="0"/>
          </a:p>
          <a:p>
            <a:pPr marL="514350" indent="-514350">
              <a:buAutoNum type="arabicPlain" startAt="4"/>
            </a:pPr>
            <a:r>
              <a:rPr lang="cs-CZ" dirty="0" smtClean="0"/>
              <a:t>        21		33	           28 	         5</a:t>
            </a:r>
          </a:p>
          <a:p>
            <a:pPr marL="514350" indent="-514350">
              <a:buAutoNum type="arabicPlain" startAt="4"/>
            </a:pPr>
            <a:endParaRPr lang="cs-CZ" dirty="0" smtClean="0"/>
          </a:p>
          <a:p>
            <a:pPr marL="914400" lvl="1" indent="-514350">
              <a:buNone/>
            </a:pPr>
            <a:r>
              <a:rPr lang="cs-CZ" dirty="0" smtClean="0"/>
              <a:t>  35	  21		24		17	        25</a:t>
            </a:r>
          </a:p>
          <a:p>
            <a:pPr marL="914400" lvl="1" indent="-514350">
              <a:buNone/>
            </a:pPr>
            <a:endParaRPr lang="cs-CZ" dirty="0" smtClean="0"/>
          </a:p>
          <a:p>
            <a:pPr marL="514350" indent="-514350">
              <a:buNone/>
            </a:pPr>
            <a:r>
              <a:rPr lang="cs-CZ" dirty="0" smtClean="0"/>
              <a:t>    2		9		11		35	    32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cs-CZ" sz="3600" dirty="0" smtClean="0"/>
              <a:t>Najdi k</a:t>
            </a:r>
            <a:r>
              <a:rPr lang="cs-CZ" dirty="0" smtClean="0"/>
              <a:t> </a:t>
            </a:r>
            <a:r>
              <a:rPr lang="cs-CZ" sz="4000" dirty="0" smtClean="0">
                <a:solidFill>
                  <a:srgbClr val="C00000"/>
                </a:solidFill>
              </a:rPr>
              <a:t>dělenci</a:t>
            </a:r>
            <a:r>
              <a:rPr lang="cs-CZ" sz="4000" dirty="0" smtClean="0"/>
              <a:t> </a:t>
            </a:r>
            <a:r>
              <a:rPr lang="cs-CZ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dělitele </a:t>
            </a:r>
            <a:r>
              <a:rPr lang="cs-CZ" sz="4000" dirty="0" smtClean="0"/>
              <a:t>a</a:t>
            </a:r>
            <a:r>
              <a:rPr lang="cs-CZ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4000" b="1" dirty="0" smtClean="0">
                <a:solidFill>
                  <a:srgbClr val="00B050"/>
                </a:solidFill>
              </a:rPr>
              <a:t>podíl</a:t>
            </a:r>
            <a:endParaRPr lang="cs-CZ" sz="4000" b="1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24</a:t>
            </a:r>
            <a:r>
              <a:rPr lang="cs-CZ" dirty="0" smtClean="0"/>
              <a:t> :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___</a:t>
            </a:r>
            <a:r>
              <a:rPr lang="cs-CZ" dirty="0" smtClean="0"/>
              <a:t> = </a:t>
            </a:r>
            <a:r>
              <a:rPr lang="cs-CZ" b="1" dirty="0" smtClean="0">
                <a:solidFill>
                  <a:srgbClr val="00B050"/>
                </a:solidFill>
              </a:rPr>
              <a:t>3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32</a:t>
            </a:r>
            <a:r>
              <a:rPr lang="cs-CZ" dirty="0" smtClean="0"/>
              <a:t> :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___</a:t>
            </a:r>
            <a:r>
              <a:rPr lang="cs-CZ" dirty="0" smtClean="0"/>
              <a:t> =  ____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45</a:t>
            </a:r>
            <a:r>
              <a:rPr lang="cs-CZ" dirty="0" smtClean="0"/>
              <a:t> :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___</a:t>
            </a:r>
            <a:r>
              <a:rPr lang="cs-CZ" dirty="0" smtClean="0"/>
              <a:t> =  ____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12</a:t>
            </a:r>
            <a:r>
              <a:rPr lang="cs-CZ" dirty="0" smtClean="0"/>
              <a:t> :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___</a:t>
            </a:r>
            <a:r>
              <a:rPr lang="cs-CZ" dirty="0" smtClean="0"/>
              <a:t> =  ____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25</a:t>
            </a:r>
            <a:r>
              <a:rPr lang="cs-CZ" dirty="0" smtClean="0"/>
              <a:t> :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___ </a:t>
            </a:r>
            <a:r>
              <a:rPr lang="cs-CZ" dirty="0" smtClean="0"/>
              <a:t>=   ____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18</a:t>
            </a:r>
            <a:r>
              <a:rPr lang="cs-CZ" dirty="0" smtClean="0"/>
              <a:t> : ___ =   ____</a:t>
            </a:r>
          </a:p>
          <a:p>
            <a:pPr>
              <a:buNone/>
            </a:pPr>
            <a:r>
              <a:rPr lang="cs-CZ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Najdi nejbližší </a:t>
            </a:r>
            <a:r>
              <a:rPr lang="cs-CZ" i="1" dirty="0" smtClean="0"/>
              <a:t>nižší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C00000"/>
                </a:solidFill>
              </a:rPr>
              <a:t>společný násobek </a:t>
            </a:r>
            <a:r>
              <a:rPr lang="cs-CZ" dirty="0" smtClean="0"/>
              <a:t>4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0    4     8    12    16    20   24    28    32     36    40</a:t>
            </a:r>
          </a:p>
          <a:p>
            <a:pPr>
              <a:buNone/>
            </a:pPr>
            <a:endParaRPr lang="cs-CZ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cs-CZ" dirty="0" smtClean="0"/>
              <a:t>      32		40	  2	      6		23		31</a:t>
            </a:r>
          </a:p>
          <a:p>
            <a:endParaRPr lang="cs-CZ" dirty="0"/>
          </a:p>
          <a:p>
            <a:pPr marL="514350" indent="-514350">
              <a:buAutoNum type="arabicPlain" startAt="16"/>
            </a:pPr>
            <a:r>
              <a:rPr lang="cs-CZ" dirty="0" smtClean="0"/>
              <a:t>        13		43		38		25</a:t>
            </a:r>
          </a:p>
          <a:p>
            <a:pPr marL="514350" indent="-514350">
              <a:buNone/>
            </a:pPr>
            <a:endParaRPr lang="cs-CZ" dirty="0" smtClean="0"/>
          </a:p>
          <a:p>
            <a:pPr marL="514350" indent="-514350">
              <a:buNone/>
            </a:pPr>
            <a:r>
              <a:rPr lang="cs-CZ" dirty="0" smtClean="0"/>
              <a:t>      3		15		19		</a:t>
            </a:r>
            <a:r>
              <a:rPr lang="cs-CZ" dirty="0" smtClean="0"/>
              <a:t>   29</a:t>
            </a:r>
          </a:p>
          <a:p>
            <a:pPr marL="514350" indent="-514350">
              <a:buNone/>
            </a:pPr>
            <a:r>
              <a:rPr lang="cs-CZ" dirty="0" smtClean="0"/>
              <a:t>          								17	22		30		55	      37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0034" y="1571612"/>
            <a:ext cx="7786742" cy="642942"/>
          </a:xfrm>
          <a:prstGeom prst="rect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cs-CZ" dirty="0" smtClean="0"/>
              <a:t>Vymysli příklad: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cs-CZ" sz="2400" dirty="0" smtClean="0"/>
              <a:t>Výsledkem (podíl) je:  </a:t>
            </a:r>
            <a:r>
              <a:rPr lang="cs-CZ" sz="2400" dirty="0" smtClean="0">
                <a:solidFill>
                  <a:srgbClr val="FF0000"/>
                </a:solidFill>
              </a:rPr>
              <a:t>2 </a:t>
            </a:r>
            <a:r>
              <a:rPr lang="cs-CZ" sz="2400" dirty="0" err="1" smtClean="0">
                <a:solidFill>
                  <a:srgbClr val="FF0000"/>
                </a:solidFill>
              </a:rPr>
              <a:t>zb</a:t>
            </a:r>
            <a:r>
              <a:rPr lang="cs-CZ" sz="2400" dirty="0" smtClean="0">
                <a:solidFill>
                  <a:srgbClr val="FF0000"/>
                </a:solidFill>
              </a:rPr>
              <a:t>. 1    </a:t>
            </a:r>
            <a:r>
              <a:rPr lang="cs-CZ" sz="2400" dirty="0" smtClean="0"/>
              <a:t>př.  5 : 2 = </a:t>
            </a:r>
            <a:r>
              <a:rPr lang="cs-CZ" sz="2400" dirty="0" smtClean="0"/>
              <a:t>…</a:t>
            </a:r>
            <a:r>
              <a:rPr lang="cs-CZ" sz="2400" dirty="0" smtClean="0">
                <a:solidFill>
                  <a:srgbClr val="FF0000"/>
                </a:solidFill>
              </a:rPr>
              <a:t>2</a:t>
            </a:r>
            <a:r>
              <a:rPr lang="cs-CZ" sz="2400" dirty="0" smtClean="0"/>
              <a:t>……</a:t>
            </a:r>
            <a:r>
              <a:rPr lang="cs-CZ" sz="2400" dirty="0" err="1" smtClean="0"/>
              <a:t>zb</a:t>
            </a:r>
            <a:r>
              <a:rPr lang="cs-CZ" sz="2400" dirty="0" smtClean="0"/>
              <a:t>. </a:t>
            </a:r>
            <a:r>
              <a:rPr lang="cs-CZ" sz="2400" dirty="0" smtClean="0"/>
              <a:t>…</a:t>
            </a:r>
            <a:r>
              <a:rPr lang="cs-CZ" sz="2400" dirty="0" smtClean="0">
                <a:solidFill>
                  <a:srgbClr val="FF0000"/>
                </a:solidFill>
              </a:rPr>
              <a:t>1</a:t>
            </a:r>
            <a:r>
              <a:rPr lang="cs-CZ" sz="2400" dirty="0" smtClean="0"/>
              <a:t>…. </a:t>
            </a:r>
            <a:endParaRPr lang="cs-CZ" sz="2400" dirty="0" smtClean="0"/>
          </a:p>
          <a:p>
            <a:endParaRPr lang="cs-CZ" sz="2400" dirty="0"/>
          </a:p>
          <a:p>
            <a:r>
              <a:rPr lang="cs-CZ" sz="2400" dirty="0" smtClean="0"/>
              <a:t>4 </a:t>
            </a:r>
            <a:r>
              <a:rPr lang="cs-CZ" sz="2400" dirty="0" err="1" smtClean="0"/>
              <a:t>zb</a:t>
            </a:r>
            <a:r>
              <a:rPr lang="cs-CZ" sz="2400" dirty="0" smtClean="0"/>
              <a:t>. 2</a:t>
            </a:r>
          </a:p>
          <a:p>
            <a:pPr>
              <a:buNone/>
            </a:pPr>
            <a:endParaRPr lang="cs-CZ" sz="2400" dirty="0" smtClean="0"/>
          </a:p>
          <a:p>
            <a:r>
              <a:rPr lang="cs-CZ" sz="2400" dirty="0" smtClean="0"/>
              <a:t>3 </a:t>
            </a:r>
            <a:r>
              <a:rPr lang="cs-CZ" sz="2400" dirty="0" err="1" smtClean="0"/>
              <a:t>zb</a:t>
            </a:r>
            <a:r>
              <a:rPr lang="cs-CZ" sz="2400" dirty="0" smtClean="0"/>
              <a:t>. 3</a:t>
            </a:r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6 </a:t>
            </a:r>
            <a:r>
              <a:rPr lang="cs-CZ" sz="2400" dirty="0" err="1" smtClean="0"/>
              <a:t>zb</a:t>
            </a:r>
            <a:r>
              <a:rPr lang="cs-CZ" sz="2400" dirty="0" smtClean="0"/>
              <a:t>. 1</a:t>
            </a:r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8 </a:t>
            </a:r>
            <a:r>
              <a:rPr lang="cs-CZ" sz="2400" dirty="0" err="1" smtClean="0"/>
              <a:t>zb</a:t>
            </a:r>
            <a:r>
              <a:rPr lang="cs-CZ" sz="2400" dirty="0" smtClean="0"/>
              <a:t>. 3</a:t>
            </a:r>
          </a:p>
          <a:p>
            <a:endParaRPr lang="cs-CZ" sz="2400" dirty="0"/>
          </a:p>
        </p:txBody>
      </p:sp>
      <p:cxnSp>
        <p:nvCxnSpPr>
          <p:cNvPr id="5" name="Přímá spojovací čára 4"/>
          <p:cNvCxnSpPr/>
          <p:nvPr/>
        </p:nvCxnSpPr>
        <p:spPr>
          <a:xfrm flipV="1">
            <a:off x="928662" y="3071810"/>
            <a:ext cx="742955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Jedna tužka stojí 4 Kč. Kolik tužek si koupím za: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10 Kč         _____________________________</a:t>
            </a:r>
          </a:p>
          <a:p>
            <a:r>
              <a:rPr lang="cs-CZ" dirty="0" smtClean="0"/>
              <a:t>23 Kč         _____________________________</a:t>
            </a:r>
          </a:p>
          <a:p>
            <a:r>
              <a:rPr lang="cs-CZ" dirty="0" smtClean="0"/>
              <a:t>17 Kč         _____________________________</a:t>
            </a:r>
          </a:p>
          <a:p>
            <a:r>
              <a:rPr lang="cs-CZ" dirty="0" smtClean="0"/>
              <a:t>31 Kč         _____________________________</a:t>
            </a:r>
            <a:endParaRPr lang="cs-CZ" dirty="0"/>
          </a:p>
        </p:txBody>
      </p:sp>
      <p:pic>
        <p:nvPicPr>
          <p:cNvPr id="1026" name="Picture 2" descr="C:\Users\rjelinkova\Desktop\HgcOmh_600x600_f6bd1e762215706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4286256"/>
            <a:ext cx="2587619" cy="2301867"/>
          </a:xfrm>
          <a:prstGeom prst="rect">
            <a:avLst/>
          </a:prstGeom>
          <a:noFill/>
        </p:spPr>
      </p:pic>
      <p:sp>
        <p:nvSpPr>
          <p:cNvPr id="7" name="Elipsa 6"/>
          <p:cNvSpPr/>
          <p:nvPr/>
        </p:nvSpPr>
        <p:spPr>
          <a:xfrm>
            <a:off x="4000496" y="4357694"/>
            <a:ext cx="500066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4 </a:t>
            </a:r>
            <a:endParaRPr lang="cs-CZ" dirty="0"/>
          </a:p>
        </p:txBody>
      </p:sp>
      <p:sp>
        <p:nvSpPr>
          <p:cNvPr id="8" name="Elipsa 7"/>
          <p:cNvSpPr/>
          <p:nvPr/>
        </p:nvSpPr>
        <p:spPr>
          <a:xfrm>
            <a:off x="4714876" y="4357694"/>
            <a:ext cx="500066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4 </a:t>
            </a:r>
            <a:endParaRPr lang="cs-CZ" dirty="0"/>
          </a:p>
        </p:txBody>
      </p:sp>
      <p:sp>
        <p:nvSpPr>
          <p:cNvPr id="9" name="Elipsa 8"/>
          <p:cNvSpPr/>
          <p:nvPr/>
        </p:nvSpPr>
        <p:spPr>
          <a:xfrm>
            <a:off x="5357818" y="4357694"/>
            <a:ext cx="500066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4 </a:t>
            </a:r>
            <a:endParaRPr lang="cs-CZ" dirty="0"/>
          </a:p>
        </p:txBody>
      </p:sp>
      <p:pic>
        <p:nvPicPr>
          <p:cNvPr id="10" name="Picture 2" descr="C:\Users\rjelinkova\Desktop\HgcOmh_600x600_f6bd1e762215706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4214818"/>
            <a:ext cx="2587619" cy="2301867"/>
          </a:xfrm>
          <a:prstGeom prst="rect">
            <a:avLst/>
          </a:prstGeom>
          <a:noFill/>
        </p:spPr>
      </p:pic>
      <p:pic>
        <p:nvPicPr>
          <p:cNvPr id="11" name="Picture 2" descr="C:\Users\rjelinkova\Desktop\HgcOmh_600x600_f6bd1e762215706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4143380"/>
            <a:ext cx="2587619" cy="23018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 smtClean="0"/>
              <a:t>Maminka pekla </a:t>
            </a:r>
            <a:r>
              <a:rPr lang="cs-CZ" sz="3200" dirty="0" err="1" smtClean="0"/>
              <a:t>mufiny</a:t>
            </a:r>
            <a:r>
              <a:rPr lang="cs-CZ" sz="3200" dirty="0" smtClean="0"/>
              <a:t>. Na každý z nich dala 4 lentilky. Kolik </a:t>
            </a:r>
            <a:r>
              <a:rPr lang="cs-CZ" sz="3200" dirty="0" err="1" smtClean="0"/>
              <a:t>mufinů</a:t>
            </a:r>
            <a:r>
              <a:rPr lang="cs-CZ" sz="3200" dirty="0" smtClean="0"/>
              <a:t> ozdobila? když:</a:t>
            </a:r>
            <a:br>
              <a:rPr lang="cs-CZ" sz="3200" dirty="0" smtClean="0"/>
            </a:br>
            <a:r>
              <a:rPr lang="cs-CZ" sz="3200" dirty="0" smtClean="0"/>
              <a:t>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Měla </a:t>
            </a:r>
            <a:r>
              <a:rPr lang="cs-CZ" sz="1400" dirty="0" smtClean="0"/>
              <a:t>lentilek</a:t>
            </a:r>
            <a:r>
              <a:rPr lang="cs-CZ" dirty="0" smtClean="0"/>
              <a:t> :    10   33	   17	    38     40     28    22 </a:t>
            </a:r>
          </a:p>
          <a:p>
            <a:r>
              <a:rPr lang="cs-CZ" dirty="0" smtClean="0"/>
              <a:t>Ozdobila:______________________________</a:t>
            </a:r>
          </a:p>
          <a:p>
            <a:r>
              <a:rPr lang="cs-CZ" dirty="0" smtClean="0"/>
              <a:t>Použila:   ______________________________</a:t>
            </a:r>
          </a:p>
          <a:p>
            <a:r>
              <a:rPr lang="cs-CZ" dirty="0" smtClean="0"/>
              <a:t>Zbylo    :  ______________________________</a:t>
            </a:r>
          </a:p>
          <a:p>
            <a:endParaRPr lang="cs-CZ" dirty="0"/>
          </a:p>
          <a:p>
            <a:endParaRPr lang="cs-CZ" dirty="0" smtClean="0"/>
          </a:p>
        </p:txBody>
      </p:sp>
      <p:pic>
        <p:nvPicPr>
          <p:cNvPr id="1026" name="Picture 2" descr="C:\Users\rjelinkova\Documents\muffiny-s-lentilkami-74737-1920-10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4500570"/>
            <a:ext cx="3286148" cy="1763498"/>
          </a:xfrm>
          <a:prstGeom prst="rect">
            <a:avLst/>
          </a:prstGeom>
          <a:noFill/>
        </p:spPr>
      </p:pic>
      <p:sp>
        <p:nvSpPr>
          <p:cNvPr id="5" name="Elipsa 4"/>
          <p:cNvSpPr/>
          <p:nvPr/>
        </p:nvSpPr>
        <p:spPr>
          <a:xfrm>
            <a:off x="1928794" y="1285860"/>
            <a:ext cx="214314" cy="14287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Elipsa 5"/>
          <p:cNvSpPr/>
          <p:nvPr/>
        </p:nvSpPr>
        <p:spPr>
          <a:xfrm>
            <a:off x="2428860" y="1285860"/>
            <a:ext cx="214314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Elipsa 6"/>
          <p:cNvSpPr/>
          <p:nvPr/>
        </p:nvSpPr>
        <p:spPr>
          <a:xfrm>
            <a:off x="2928926" y="1285860"/>
            <a:ext cx="214314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3357554" y="1285860"/>
            <a:ext cx="214314" cy="142876"/>
          </a:xfrm>
          <a:prstGeom prst="ellipse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Elipsa 8"/>
          <p:cNvSpPr/>
          <p:nvPr/>
        </p:nvSpPr>
        <p:spPr>
          <a:xfrm>
            <a:off x="3857620" y="1285860"/>
            <a:ext cx="214314" cy="14287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Elipsa 9"/>
          <p:cNvSpPr/>
          <p:nvPr/>
        </p:nvSpPr>
        <p:spPr>
          <a:xfrm>
            <a:off x="4357686" y="1285860"/>
            <a:ext cx="214314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11" name="Elipsa 10"/>
          <p:cNvSpPr/>
          <p:nvPr/>
        </p:nvSpPr>
        <p:spPr>
          <a:xfrm>
            <a:off x="4929190" y="1285860"/>
            <a:ext cx="214314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Elipsa 11"/>
          <p:cNvSpPr/>
          <p:nvPr/>
        </p:nvSpPr>
        <p:spPr>
          <a:xfrm>
            <a:off x="5500694" y="1285860"/>
            <a:ext cx="214314" cy="142876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Elipsa 13"/>
          <p:cNvSpPr/>
          <p:nvPr/>
        </p:nvSpPr>
        <p:spPr>
          <a:xfrm>
            <a:off x="6000760" y="1285860"/>
            <a:ext cx="214314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Elipsa 14"/>
          <p:cNvSpPr/>
          <p:nvPr/>
        </p:nvSpPr>
        <p:spPr>
          <a:xfrm>
            <a:off x="6500826" y="1285860"/>
            <a:ext cx="214314" cy="1428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</a:endParaRPr>
          </a:p>
        </p:txBody>
      </p:sp>
      <p:sp>
        <p:nvSpPr>
          <p:cNvPr id="17" name="Elipsa 16"/>
          <p:cNvSpPr/>
          <p:nvPr/>
        </p:nvSpPr>
        <p:spPr>
          <a:xfrm>
            <a:off x="1857356" y="3643314"/>
            <a:ext cx="214314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Elipsa 18"/>
          <p:cNvSpPr/>
          <p:nvPr/>
        </p:nvSpPr>
        <p:spPr>
          <a:xfrm>
            <a:off x="2000232" y="1714488"/>
            <a:ext cx="214314" cy="1428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FF00"/>
              </a:solidFill>
            </a:endParaRPr>
          </a:p>
        </p:txBody>
      </p:sp>
      <p:sp>
        <p:nvSpPr>
          <p:cNvPr id="18" name="Elipsa 17"/>
          <p:cNvSpPr/>
          <p:nvPr/>
        </p:nvSpPr>
        <p:spPr>
          <a:xfrm>
            <a:off x="2214546" y="3071810"/>
            <a:ext cx="214314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0" name="Picture 2" descr="C:\Users\rjelinkova\Documents\muffiny-s-lentilkami-74737-1920-108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2357430"/>
            <a:ext cx="381611" cy="3476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a 3"/>
          <p:cNvSpPr/>
          <p:nvPr/>
        </p:nvSpPr>
        <p:spPr>
          <a:xfrm>
            <a:off x="3500430" y="1643050"/>
            <a:ext cx="785818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7157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cs-CZ" sz="3600" dirty="0" smtClean="0"/>
              <a:t>Vymysli příklad: do        napiš </a:t>
            </a:r>
            <a:r>
              <a:rPr lang="cs-CZ" sz="3600" dirty="0" smtClean="0"/>
              <a:t>dělitele tak, aby byl zbytek 2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/>
          <a:lstStyle/>
          <a:p>
            <a:r>
              <a:rPr lang="cs-CZ" dirty="0" smtClean="0"/>
              <a:t>Dělenec je číslo  </a:t>
            </a:r>
            <a:r>
              <a:rPr lang="cs-CZ" dirty="0" smtClean="0">
                <a:solidFill>
                  <a:schemeClr val="bg1"/>
                </a:solidFill>
              </a:rPr>
              <a:t>20</a:t>
            </a:r>
            <a:r>
              <a:rPr lang="cs-CZ" dirty="0" smtClean="0"/>
              <a:t> ,  zbytek </a:t>
            </a:r>
            <a:r>
              <a:rPr lang="cs-CZ" dirty="0" smtClean="0"/>
              <a:t>je 2   </a:t>
            </a:r>
            <a:r>
              <a:rPr lang="cs-CZ" sz="2000" dirty="0" smtClean="0"/>
              <a:t>př.</a:t>
            </a:r>
            <a:r>
              <a:rPr lang="cs-CZ" dirty="0" smtClean="0"/>
              <a:t> </a:t>
            </a:r>
            <a:r>
              <a:rPr lang="cs-CZ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</a:t>
            </a:r>
            <a:r>
              <a:rPr lang="cs-CZ" sz="2000" dirty="0" smtClean="0"/>
              <a:t> : </a:t>
            </a:r>
            <a:r>
              <a:rPr lang="cs-CZ" sz="2000" dirty="0" smtClean="0">
                <a:solidFill>
                  <a:schemeClr val="accent6"/>
                </a:solidFill>
              </a:rPr>
              <a:t>6</a:t>
            </a:r>
            <a:r>
              <a:rPr lang="cs-CZ" sz="2000" dirty="0" smtClean="0"/>
              <a:t> = 3 zb.2</a:t>
            </a:r>
            <a:endParaRPr lang="cs-CZ" sz="2000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                   …………………….               …………………....</a:t>
            </a:r>
            <a:endParaRPr lang="cs-CZ" dirty="0"/>
          </a:p>
        </p:txBody>
      </p:sp>
      <p:sp>
        <p:nvSpPr>
          <p:cNvPr id="5" name="Elipsa 4"/>
          <p:cNvSpPr/>
          <p:nvPr/>
        </p:nvSpPr>
        <p:spPr>
          <a:xfrm>
            <a:off x="857224" y="2428868"/>
            <a:ext cx="1000132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18 : </a:t>
            </a:r>
            <a:endParaRPr lang="cs-CZ" sz="2400" b="1" dirty="0"/>
          </a:p>
        </p:txBody>
      </p:sp>
      <p:sp>
        <p:nvSpPr>
          <p:cNvPr id="6" name="Elipsa 5"/>
          <p:cNvSpPr/>
          <p:nvPr/>
        </p:nvSpPr>
        <p:spPr>
          <a:xfrm>
            <a:off x="785786" y="5214950"/>
            <a:ext cx="1000132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11</a:t>
            </a:r>
            <a:endParaRPr lang="cs-CZ" sz="2400" b="1" dirty="0"/>
          </a:p>
        </p:txBody>
      </p:sp>
      <p:sp>
        <p:nvSpPr>
          <p:cNvPr id="7" name="Elipsa 6"/>
          <p:cNvSpPr/>
          <p:nvPr/>
        </p:nvSpPr>
        <p:spPr>
          <a:xfrm>
            <a:off x="4857752" y="2428868"/>
            <a:ext cx="1000132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26 :</a:t>
            </a:r>
            <a:endParaRPr lang="cs-CZ" sz="2400" b="1" dirty="0"/>
          </a:p>
        </p:txBody>
      </p:sp>
      <p:sp>
        <p:nvSpPr>
          <p:cNvPr id="8" name="Elipsa 7"/>
          <p:cNvSpPr/>
          <p:nvPr/>
        </p:nvSpPr>
        <p:spPr>
          <a:xfrm>
            <a:off x="4786314" y="3786190"/>
            <a:ext cx="1000132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37 :</a:t>
            </a:r>
            <a:endParaRPr lang="cs-CZ" sz="2400" b="1" dirty="0"/>
          </a:p>
        </p:txBody>
      </p:sp>
      <p:sp>
        <p:nvSpPr>
          <p:cNvPr id="9" name="Elipsa 8"/>
          <p:cNvSpPr/>
          <p:nvPr/>
        </p:nvSpPr>
        <p:spPr>
          <a:xfrm>
            <a:off x="928662" y="3857628"/>
            <a:ext cx="1000132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42 :</a:t>
            </a:r>
            <a:endParaRPr lang="cs-CZ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Elipsa 9"/>
          <p:cNvSpPr/>
          <p:nvPr/>
        </p:nvSpPr>
        <p:spPr>
          <a:xfrm>
            <a:off x="4857752" y="5286388"/>
            <a:ext cx="1000132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23</a:t>
            </a:r>
            <a:endParaRPr lang="cs-CZ" sz="2400" b="1" dirty="0"/>
          </a:p>
        </p:txBody>
      </p:sp>
      <p:sp>
        <p:nvSpPr>
          <p:cNvPr id="11" name="Elipsa 10"/>
          <p:cNvSpPr/>
          <p:nvPr/>
        </p:nvSpPr>
        <p:spPr>
          <a:xfrm>
            <a:off x="1643042" y="2928934"/>
            <a:ext cx="714380" cy="6429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Elipsa 11"/>
          <p:cNvSpPr/>
          <p:nvPr/>
        </p:nvSpPr>
        <p:spPr>
          <a:xfrm>
            <a:off x="4000496" y="2143116"/>
            <a:ext cx="714380" cy="6429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Elipsa 12"/>
          <p:cNvSpPr/>
          <p:nvPr/>
        </p:nvSpPr>
        <p:spPr>
          <a:xfrm>
            <a:off x="5715008" y="5643578"/>
            <a:ext cx="714380" cy="6429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Elipsa 13"/>
          <p:cNvSpPr/>
          <p:nvPr/>
        </p:nvSpPr>
        <p:spPr>
          <a:xfrm>
            <a:off x="5572132" y="4143380"/>
            <a:ext cx="714380" cy="6429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Elipsa 14"/>
          <p:cNvSpPr/>
          <p:nvPr/>
        </p:nvSpPr>
        <p:spPr>
          <a:xfrm>
            <a:off x="5500694" y="2928934"/>
            <a:ext cx="714380" cy="6429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Elipsa 15"/>
          <p:cNvSpPr/>
          <p:nvPr/>
        </p:nvSpPr>
        <p:spPr>
          <a:xfrm>
            <a:off x="1714480" y="5572140"/>
            <a:ext cx="714380" cy="6429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Elipsa 16"/>
          <p:cNvSpPr/>
          <p:nvPr/>
        </p:nvSpPr>
        <p:spPr>
          <a:xfrm>
            <a:off x="1714480" y="4214818"/>
            <a:ext cx="714380" cy="6429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Elipsa 17"/>
          <p:cNvSpPr/>
          <p:nvPr/>
        </p:nvSpPr>
        <p:spPr>
          <a:xfrm>
            <a:off x="4357686" y="357166"/>
            <a:ext cx="642942" cy="6429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0" name="Přímá spojovací čára 19"/>
          <p:cNvCxnSpPr/>
          <p:nvPr/>
        </p:nvCxnSpPr>
        <p:spPr>
          <a:xfrm>
            <a:off x="2357422" y="4857760"/>
            <a:ext cx="250033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ovací čára 21"/>
          <p:cNvCxnSpPr/>
          <p:nvPr/>
        </p:nvCxnSpPr>
        <p:spPr>
          <a:xfrm>
            <a:off x="2285984" y="6357958"/>
            <a:ext cx="264320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ovací čára 23"/>
          <p:cNvCxnSpPr/>
          <p:nvPr/>
        </p:nvCxnSpPr>
        <p:spPr>
          <a:xfrm>
            <a:off x="6286512" y="4857760"/>
            <a:ext cx="264320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ovací čára 25"/>
          <p:cNvCxnSpPr/>
          <p:nvPr/>
        </p:nvCxnSpPr>
        <p:spPr>
          <a:xfrm>
            <a:off x="6215074" y="6357958"/>
            <a:ext cx="27146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Škrtni čísla, která nejsou násobky 5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dirty="0" smtClean="0"/>
          </a:p>
          <a:p>
            <a:pPr>
              <a:buNone/>
            </a:pPr>
            <a:r>
              <a:rPr lang="cs-CZ" dirty="0" smtClean="0"/>
              <a:t>      32		40	  2	      6		23		51</a:t>
            </a:r>
          </a:p>
          <a:p>
            <a:endParaRPr lang="cs-CZ" dirty="0"/>
          </a:p>
          <a:p>
            <a:pPr marL="514350" indent="-514350">
              <a:buAutoNum type="arabicPlain" startAt="16"/>
            </a:pPr>
            <a:r>
              <a:rPr lang="cs-CZ" dirty="0" smtClean="0"/>
              <a:t>        13		43		38		45</a:t>
            </a:r>
          </a:p>
          <a:p>
            <a:pPr marL="514350" indent="-514350">
              <a:buNone/>
            </a:pPr>
            <a:endParaRPr lang="cs-CZ" dirty="0" smtClean="0"/>
          </a:p>
          <a:p>
            <a:pPr marL="514350" indent="-514350">
              <a:buNone/>
            </a:pPr>
            <a:r>
              <a:rPr lang="cs-CZ" dirty="0" smtClean="0"/>
              <a:t>      3		15		19		25	         29</a:t>
            </a:r>
          </a:p>
          <a:p>
            <a:pPr marL="514350" indent="-514350">
              <a:buNone/>
            </a:pPr>
            <a:r>
              <a:rPr lang="cs-CZ" dirty="0" smtClean="0"/>
              <a:t>   	</a:t>
            </a:r>
          </a:p>
          <a:p>
            <a:pPr marL="514350" indent="-514350">
              <a:buNone/>
            </a:pPr>
            <a:r>
              <a:rPr lang="cs-CZ" dirty="0" smtClean="0"/>
              <a:t>          								36   17		22		30		55	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210</Words>
  <Application>Microsoft Office PowerPoint</Application>
  <PresentationFormat>Předvádění na obrazovce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Dělení se zbytkem</vt:lpstr>
      <vt:lpstr>Označ násobky čísla 4</vt:lpstr>
      <vt:lpstr>Najdi k dělenci dělitele a podíl</vt:lpstr>
      <vt:lpstr>Najdi nejbližší nižší společný násobek 4</vt:lpstr>
      <vt:lpstr>Vymysli příklad: </vt:lpstr>
      <vt:lpstr>Jedna tužka stojí 4 Kč. Kolik tužek si koupím za:</vt:lpstr>
      <vt:lpstr>Maminka pekla mufiny. Na každý z nich dala 4 lentilky. Kolik mufinů ozdobila? když:  </vt:lpstr>
      <vt:lpstr>Vymysli příklad: do        napiš dělitele tak, aby byl zbytek 2</vt:lpstr>
      <vt:lpstr>Škrtni čísla, která nejsou násobky 5</vt:lpstr>
    </vt:vector>
  </TitlesOfParts>
  <Company>Základní škola Dobrá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Dělení se zbytkem</dc:title>
  <dc:creator>rjelinkova</dc:creator>
  <cp:lastModifiedBy>rjelinkova</cp:lastModifiedBy>
  <cp:revision>19</cp:revision>
  <dcterms:created xsi:type="dcterms:W3CDTF">2020-05-19T08:58:40Z</dcterms:created>
  <dcterms:modified xsi:type="dcterms:W3CDTF">2020-05-20T21:32:48Z</dcterms:modified>
</cp:coreProperties>
</file>