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6" r:id="rId3"/>
    <p:sldId id="257" r:id="rId4"/>
    <p:sldId id="268" r:id="rId5"/>
    <p:sldId id="258" r:id="rId6"/>
    <p:sldId id="272" r:id="rId7"/>
    <p:sldId id="273" r:id="rId8"/>
    <p:sldId id="274" r:id="rId9"/>
    <p:sldId id="275" r:id="rId10"/>
    <p:sldId id="276" r:id="rId11"/>
    <p:sldId id="269" r:id="rId12"/>
    <p:sldId id="260" r:id="rId13"/>
    <p:sldId id="270" r:id="rId14"/>
    <p:sldId id="277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C51C-EC56-4A7E-AE7E-ECB5D525749D}" type="datetimeFigureOut">
              <a:rPr lang="cs-CZ" smtClean="0"/>
              <a:pPr/>
              <a:t>19.5.2020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19BF-A7AD-485A-BC7A-688DCF7F37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527716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C51C-EC56-4A7E-AE7E-ECB5D525749D}" type="datetimeFigureOut">
              <a:rPr lang="cs-CZ" smtClean="0"/>
              <a:pPr/>
              <a:t>19.5.2020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19BF-A7AD-485A-BC7A-688DCF7F37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389572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C51C-EC56-4A7E-AE7E-ECB5D525749D}" type="datetimeFigureOut">
              <a:rPr lang="cs-CZ" smtClean="0"/>
              <a:pPr/>
              <a:t>19.5.2020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19BF-A7AD-485A-BC7A-688DCF7F37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11045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C51C-EC56-4A7E-AE7E-ECB5D525749D}" type="datetimeFigureOut">
              <a:rPr lang="cs-CZ" smtClean="0"/>
              <a:pPr/>
              <a:t>19.5.2020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19BF-A7AD-485A-BC7A-688DCF7F37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426272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C51C-EC56-4A7E-AE7E-ECB5D525749D}" type="datetimeFigureOut">
              <a:rPr lang="cs-CZ" smtClean="0"/>
              <a:pPr/>
              <a:t>19.5.2020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19BF-A7AD-485A-BC7A-688DCF7F37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82083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C51C-EC56-4A7E-AE7E-ECB5D525749D}" type="datetimeFigureOut">
              <a:rPr lang="cs-CZ" smtClean="0"/>
              <a:pPr/>
              <a:t>19.5.2020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19BF-A7AD-485A-BC7A-688DCF7F37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373235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C51C-EC56-4A7E-AE7E-ECB5D525749D}" type="datetimeFigureOut">
              <a:rPr lang="cs-CZ" smtClean="0"/>
              <a:pPr/>
              <a:t>19.5.2020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19BF-A7AD-485A-BC7A-688DCF7F37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344440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C51C-EC56-4A7E-AE7E-ECB5D525749D}" type="datetimeFigureOut">
              <a:rPr lang="cs-CZ" smtClean="0"/>
              <a:pPr/>
              <a:t>19.5.2020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19BF-A7AD-485A-BC7A-688DCF7F37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277748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C51C-EC56-4A7E-AE7E-ECB5D525749D}" type="datetimeFigureOut">
              <a:rPr lang="cs-CZ" smtClean="0"/>
              <a:pPr/>
              <a:t>19.5.2020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19BF-A7AD-485A-BC7A-688DCF7F37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481508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C51C-EC56-4A7E-AE7E-ECB5D525749D}" type="datetimeFigureOut">
              <a:rPr lang="cs-CZ" smtClean="0"/>
              <a:pPr/>
              <a:t>19.5.2020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19BF-A7AD-485A-BC7A-688DCF7F37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276637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C51C-EC56-4A7E-AE7E-ECB5D525749D}" type="datetimeFigureOut">
              <a:rPr lang="cs-CZ" smtClean="0"/>
              <a:pPr/>
              <a:t>19.5.2020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F19BF-A7AD-485A-BC7A-688DCF7F37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702661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7C51C-EC56-4A7E-AE7E-ECB5D525749D}" type="datetimeFigureOut">
              <a:rPr lang="cs-CZ" smtClean="0"/>
              <a:pPr/>
              <a:t>19.5.2020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F19BF-A7AD-485A-BC7A-688DCF7F375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575414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hild+thinking+idea Images, Stock Photos &amp; Vectors | Shutterstoc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7734" y="2357430"/>
            <a:ext cx="4016346" cy="2428892"/>
          </a:xfrm>
          <a:prstGeom prst="rect">
            <a:avLst/>
          </a:prstGeom>
          <a:noFill/>
        </p:spPr>
      </p:pic>
      <p:pic>
        <p:nvPicPr>
          <p:cNvPr id="1026" name="Picture 2" descr="Název školy: ZÁKLADNÍ ŠKOLA SADSKÁ Autor: Bc. Naďa Prejzová Název ..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2357430"/>
            <a:ext cx="3429025" cy="2571769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Matematika – online 19. 5.</a:t>
            </a:r>
            <a:br>
              <a:rPr lang="cs-CZ" dirty="0" smtClean="0"/>
            </a:br>
            <a:r>
              <a:rPr lang="cs-CZ" dirty="0" smtClean="0"/>
              <a:t>4.B – za chvíli začínáme </a:t>
            </a:r>
            <a:r>
              <a:rPr lang="cs-CZ" dirty="0" smtClean="0">
                <a:sym typeface="Wingdings" pitchFamily="2" charset="2"/>
              </a:rPr>
              <a:t>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1500174"/>
            <a:ext cx="8786874" cy="4625989"/>
          </a:xfrm>
        </p:spPr>
        <p:txBody>
          <a:bodyPr/>
          <a:lstStyle/>
          <a:p>
            <a:r>
              <a:rPr lang="cs-CZ" dirty="0" smtClean="0"/>
              <a:t>Uvažuji, </a:t>
            </a:r>
            <a:r>
              <a:rPr lang="cs-CZ" dirty="0" err="1" smtClean="0"/>
              <a:t>uvažuji</a:t>
            </a:r>
            <a:r>
              <a:rPr lang="cs-CZ" dirty="0" smtClean="0"/>
              <a:t> a už to mám! Téma naší hodiny je </a:t>
            </a:r>
            <a:endParaRPr lang="cs-CZ" dirty="0"/>
          </a:p>
        </p:txBody>
      </p:sp>
      <p:sp>
        <p:nvSpPr>
          <p:cNvPr id="7" name="Šipka dolů 6"/>
          <p:cNvSpPr/>
          <p:nvPr/>
        </p:nvSpPr>
        <p:spPr>
          <a:xfrm rot="3008187">
            <a:off x="8215338" y="207167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643050"/>
            <a:ext cx="803910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ovéPole 2"/>
          <p:cNvSpPr txBox="1"/>
          <p:nvPr/>
        </p:nvSpPr>
        <p:spPr>
          <a:xfrm>
            <a:off x="785786" y="642918"/>
            <a:ext cx="5643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KONTROLA : </a:t>
            </a:r>
            <a:endParaRPr lang="cs-CZ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428596" y="3071810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853 -  854 – 855                              9 878 – 9 879 – 9 880           16 377 – 16 378 – 16 379</a:t>
            </a:r>
          </a:p>
          <a:p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999 – 1 000 – 1 001                        9 999 – 10 000 – 10 001      25 098 – 25 099 – 25 100         </a:t>
            </a:r>
            <a:endParaRPr lang="cs-CZ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33798" name="Picture 6" descr="Little boy with big idea vector image on | โรงเรียน, ภาพประกอบ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4546" y="4143380"/>
            <a:ext cx="1206431" cy="18613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286000" y="2690336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2000" b="1" dirty="0" smtClean="0">
                <a:solidFill>
                  <a:srgbClr val="002060"/>
                </a:solidFill>
              </a:rPr>
              <a:t>V COOPU MĚLI </a:t>
            </a:r>
            <a:r>
              <a:rPr lang="en-US" sz="2000" b="1" dirty="0" smtClean="0">
                <a:solidFill>
                  <a:srgbClr val="002060"/>
                </a:solidFill>
              </a:rPr>
              <a:t>40 </a:t>
            </a:r>
            <a:r>
              <a:rPr lang="cs-CZ" sz="2000" b="1" dirty="0" smtClean="0">
                <a:solidFill>
                  <a:srgbClr val="002060"/>
                </a:solidFill>
              </a:rPr>
              <a:t>KINDERVAJÍČEK. PŘIŠLO  TAM 9 DĚTÍ. VŠECHNY SI KOUPILY STEJNÝ POČET  KINDERVAJÍČEK. KOLIK JICH KAŽDÉ ZAPLATILO, KDYŽ VŠECHNY JICH CHTĚLY MÍT CO NEJVÍCE? KOLIK JICH ZBYLO NA PANÍ ČERNOU</a:t>
            </a:r>
            <a:r>
              <a:rPr lang="cs-CZ" sz="2000" b="1" dirty="0" smtClean="0"/>
              <a:t>?</a:t>
            </a:r>
            <a:endParaRPr lang="cs-CZ" sz="2000" b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1142976" y="1285860"/>
            <a:ext cx="60722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 smtClean="0"/>
              <a:t>Slovní úloha:</a:t>
            </a:r>
            <a:endParaRPr lang="cs-CZ" sz="40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xp\Local Settings\Temporary Internet Files\Content.IE5\7HVI75T5\MC90003717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368152" cy="136315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1706718" y="582295"/>
            <a:ext cx="6912768" cy="193899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2060"/>
                </a:solidFill>
              </a:rPr>
              <a:t>V COOPU MĚLI </a:t>
            </a:r>
            <a:r>
              <a:rPr lang="en-US" sz="2400" dirty="0" smtClean="0">
                <a:solidFill>
                  <a:srgbClr val="002060"/>
                </a:solidFill>
              </a:rPr>
              <a:t>40 </a:t>
            </a:r>
            <a:r>
              <a:rPr lang="cs-CZ" sz="2400" dirty="0" smtClean="0">
                <a:solidFill>
                  <a:srgbClr val="002060"/>
                </a:solidFill>
              </a:rPr>
              <a:t>KINDERVAJÍČEK. PŘIŠLO  TAM 9 DĚTÍ. VŠECHNY SI KOUPILY STEJNÝ POČET  KINDERVAJÍČEK. KOLIK JICH KAŽDÉ ZAPLATILO, KDYŽ VŠECHNY JICH CHTĚLY MÍT CO NEJVÍCE? KOLIK JICH ZBYLO NA PANÍ ČERNOU</a:t>
            </a:r>
            <a:r>
              <a:rPr lang="cs-CZ" sz="2400" dirty="0" smtClean="0"/>
              <a:t>?</a:t>
            </a:r>
            <a:endParaRPr lang="cs-CZ" sz="24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179512" y="2924944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 smtClean="0">
                <a:solidFill>
                  <a:srgbClr val="FF0000"/>
                </a:solidFill>
              </a:rPr>
              <a:t>ŘEŠENÍ:</a:t>
            </a:r>
            <a:endParaRPr lang="cs-CZ" sz="2400" b="1" u="sng" dirty="0">
              <a:solidFill>
                <a:srgbClr val="FF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79512" y="5691395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 smtClean="0">
                <a:solidFill>
                  <a:srgbClr val="FF0000"/>
                </a:solidFill>
              </a:rPr>
              <a:t>ODPOVĚDI:</a:t>
            </a:r>
            <a:endParaRPr lang="cs-CZ" sz="2400" b="1" u="sng" dirty="0">
              <a:solidFill>
                <a:srgbClr val="FF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4639755" y="2924944"/>
            <a:ext cx="7963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 smtClean="0">
                <a:solidFill>
                  <a:srgbClr val="FF0000"/>
                </a:solidFill>
              </a:rPr>
              <a:t>ZK.:</a:t>
            </a:r>
            <a:endParaRPr lang="cs-CZ" sz="2400" b="1" u="sng" dirty="0">
              <a:solidFill>
                <a:srgbClr val="FF0000"/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539552" y="357301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pic>
        <p:nvPicPr>
          <p:cNvPr id="3075" name="Picture 3" descr="C:\Documents and Settings\xp\Local Settings\Temporary Internet Files\Content.IE5\7HVI75T5\MM900336347[1]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750140"/>
            <a:ext cx="1459366" cy="208480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Documents and Settings\xp\Local Settings\Temporary Internet Files\Content.IE5\3EY7I5Z8\MC900347837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5646" y="1289446"/>
            <a:ext cx="958353" cy="147709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395536" y="3573016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KINDERVAJÍČEK</a:t>
            </a:r>
            <a:endParaRPr lang="cs-CZ" sz="24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395536" y="4119279"/>
            <a:ext cx="2304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DĚTÍ</a:t>
            </a:r>
            <a:endParaRPr lang="cs-CZ" sz="24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95536" y="4665542"/>
            <a:ext cx="288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KAŽDÉ ZAPLATILO...?</a:t>
            </a:r>
            <a:endParaRPr lang="cs-CZ" sz="24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395536" y="5211805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u="sng" dirty="0" smtClean="0"/>
              <a:t>PANÍ ČERNOU ... ?</a:t>
            </a:r>
            <a:endParaRPr lang="cs-CZ" sz="2400" u="sng" dirty="0"/>
          </a:p>
        </p:txBody>
      </p:sp>
      <p:sp>
        <p:nvSpPr>
          <p:cNvPr id="8" name="Obdélník 7"/>
          <p:cNvSpPr/>
          <p:nvPr/>
        </p:nvSpPr>
        <p:spPr>
          <a:xfrm>
            <a:off x="3275856" y="3573016"/>
            <a:ext cx="828092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40</a:t>
            </a:r>
            <a:endParaRPr lang="cs-CZ" sz="2400" b="1" dirty="0">
              <a:solidFill>
                <a:srgbClr val="002060"/>
              </a:solidFill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3275856" y="4155397"/>
            <a:ext cx="828092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>
                <a:solidFill>
                  <a:srgbClr val="002060"/>
                </a:solidFill>
              </a:rPr>
              <a:t>9</a:t>
            </a:r>
          </a:p>
        </p:txBody>
      </p:sp>
      <p:sp>
        <p:nvSpPr>
          <p:cNvPr id="16" name="Obdélník 15"/>
          <p:cNvSpPr/>
          <p:nvPr/>
        </p:nvSpPr>
        <p:spPr>
          <a:xfrm>
            <a:off x="4117542" y="4718053"/>
            <a:ext cx="828092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40</a:t>
            </a:r>
            <a:endParaRPr lang="cs-CZ" sz="2400" b="1" dirty="0">
              <a:solidFill>
                <a:srgbClr val="002060"/>
              </a:solidFill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5237477" y="4718053"/>
            <a:ext cx="828092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rgbClr val="002060"/>
                </a:solidFill>
              </a:rPr>
              <a:t>9</a:t>
            </a:r>
            <a:endParaRPr lang="cs-CZ" sz="2400" b="1" dirty="0">
              <a:solidFill>
                <a:srgbClr val="002060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6357412" y="4718053"/>
            <a:ext cx="828092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u="sng" dirty="0" smtClean="0">
                <a:solidFill>
                  <a:srgbClr val="002060"/>
                </a:solidFill>
              </a:rPr>
              <a:t>4</a:t>
            </a:r>
            <a:endParaRPr lang="cs-CZ" sz="2400" b="1" u="sng" dirty="0">
              <a:solidFill>
                <a:srgbClr val="002060"/>
              </a:solidFill>
            </a:endParaRPr>
          </a:p>
        </p:txBody>
      </p:sp>
      <p:sp>
        <p:nvSpPr>
          <p:cNvPr id="19" name="Obdélník 18"/>
          <p:cNvSpPr/>
          <p:nvPr/>
        </p:nvSpPr>
        <p:spPr>
          <a:xfrm>
            <a:off x="7477347" y="4718053"/>
            <a:ext cx="828092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u="sng" dirty="0">
                <a:solidFill>
                  <a:srgbClr val="002060"/>
                </a:solidFill>
              </a:rPr>
              <a:t>(</a:t>
            </a:r>
            <a:r>
              <a:rPr lang="en-US" sz="2400" b="1" u="sng" dirty="0" smtClean="0">
                <a:solidFill>
                  <a:srgbClr val="002060"/>
                </a:solidFill>
              </a:rPr>
              <a:t>4</a:t>
            </a:r>
            <a:r>
              <a:rPr lang="cs-CZ" sz="2400" b="1" u="sng" dirty="0" smtClean="0">
                <a:solidFill>
                  <a:srgbClr val="002060"/>
                </a:solidFill>
              </a:rPr>
              <a:t>)</a:t>
            </a:r>
            <a:endParaRPr lang="cs-CZ" sz="2400" b="1" u="sng" dirty="0">
              <a:solidFill>
                <a:srgbClr val="00206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4945634" y="4625719"/>
            <a:ext cx="291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:</a:t>
            </a:r>
            <a:endParaRPr lang="cs-CZ" sz="3600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6004095" y="4580944"/>
            <a:ext cx="2918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/>
              <a:t>=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7357555" y="4256388"/>
            <a:ext cx="11271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ZBYTEK</a:t>
            </a:r>
            <a:endParaRPr lang="cs-CZ" sz="24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5651523" y="3155776"/>
            <a:ext cx="1706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(</a:t>
            </a:r>
            <a:r>
              <a:rPr lang="en-US" sz="2400" dirty="0" smtClean="0"/>
              <a:t>4</a:t>
            </a:r>
            <a:r>
              <a:rPr lang="cs-CZ" sz="2400" dirty="0" smtClean="0"/>
              <a:t> x 9) + </a:t>
            </a:r>
            <a:r>
              <a:rPr lang="en-US" sz="2400" dirty="0" smtClean="0"/>
              <a:t>4</a:t>
            </a:r>
            <a:r>
              <a:rPr lang="cs-CZ" sz="2400" dirty="0" smtClean="0"/>
              <a:t> =</a:t>
            </a:r>
            <a:endParaRPr lang="cs-CZ" sz="24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7295561" y="3155775"/>
            <a:ext cx="7296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40</a:t>
            </a:r>
            <a:endParaRPr lang="cs-CZ" sz="2400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1848383" y="5792544"/>
            <a:ext cx="58295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KAŽDÉ DÍTĚ ZAPLATILO </a:t>
            </a:r>
            <a:r>
              <a:rPr lang="en-US" sz="2400" b="1" dirty="0" smtClean="0"/>
              <a:t>4</a:t>
            </a:r>
            <a:r>
              <a:rPr lang="cs-CZ" sz="2400" b="1" dirty="0" smtClean="0"/>
              <a:t> KINDERVAJÍČ</a:t>
            </a:r>
            <a:r>
              <a:rPr lang="en-US" sz="2400" b="1" dirty="0" smtClean="0"/>
              <a:t>KA</a:t>
            </a:r>
            <a:r>
              <a:rPr lang="cs-CZ" sz="2400" b="1" dirty="0" smtClean="0"/>
              <a:t>.</a:t>
            </a:r>
            <a:endParaRPr lang="cs-CZ" sz="2400" b="1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1848383" y="6254209"/>
            <a:ext cx="47305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NA PANÍ ČERNOU ZBYL</a:t>
            </a:r>
            <a:r>
              <a:rPr lang="en-US" sz="2400" b="1" smtClean="0"/>
              <a:t>Y</a:t>
            </a:r>
            <a:r>
              <a:rPr lang="cs-CZ" sz="2400" b="1" smtClean="0"/>
              <a:t> </a:t>
            </a:r>
            <a:r>
              <a:rPr lang="en-US" sz="2400" b="1" dirty="0" smtClean="0"/>
              <a:t>4</a:t>
            </a:r>
            <a:r>
              <a:rPr lang="cs-CZ" sz="2400" b="1" dirty="0" smtClean="0"/>
              <a:t>.</a:t>
            </a:r>
            <a:endParaRPr lang="cs-CZ" sz="2400" b="1" dirty="0"/>
          </a:p>
        </p:txBody>
      </p:sp>
    </p:spTree>
    <p:extLst>
      <p:ext uri="{BB962C8B-B14F-4D97-AF65-F5344CB8AC3E}">
        <p14:creationId xmlns="" xmlns:p14="http://schemas.microsoft.com/office/powerpoint/2010/main" val="2207105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1" grpId="0"/>
      <p:bldP spid="12" grpId="0"/>
      <p:bldP spid="13" grpId="0"/>
      <p:bldP spid="8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9" grpId="0"/>
      <p:bldP spid="21" grpId="0"/>
      <p:bldP spid="10" grpId="0"/>
      <p:bldP spid="14" grpId="0"/>
      <p:bldP spid="20" grpId="0"/>
      <p:bldP spid="22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28662" y="857232"/>
            <a:ext cx="26850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b="1" dirty="0" smtClean="0"/>
              <a:t>ANKETKA:</a:t>
            </a:r>
            <a:endParaRPr lang="cs-CZ" sz="4400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142844" y="1643050"/>
            <a:ext cx="821537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NAJDI SPRÁVNÝ VÝSLEDEK       5 . 8 + 1 = </a:t>
            </a:r>
          </a:p>
          <a:p>
            <a:pPr marL="342900" indent="-342900">
              <a:buAutoNum type="alphaUcParenR"/>
            </a:pPr>
            <a:r>
              <a:rPr lang="cs-CZ" b="1" dirty="0" smtClean="0"/>
              <a:t>41                B) 42      C) 40     </a:t>
            </a:r>
          </a:p>
          <a:p>
            <a:pPr marL="342900" indent="-342900">
              <a:buAutoNum type="alphaUcParenR"/>
            </a:pPr>
            <a:endParaRPr lang="cs-CZ" b="1" dirty="0" smtClean="0"/>
          </a:p>
          <a:p>
            <a:pPr marL="342900" indent="-342900"/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2. NAJDI SPRÁVNÝ VÝSLEDEK         100 : 10 + 5 = </a:t>
            </a:r>
          </a:p>
          <a:p>
            <a:pPr marL="342900" indent="-342900"/>
            <a:r>
              <a:rPr lang="cs-CZ" b="1" dirty="0" smtClean="0"/>
              <a:t>A) 115              B) 15         C) 6</a:t>
            </a:r>
          </a:p>
          <a:p>
            <a:pPr marL="342900" indent="-342900"/>
            <a:endParaRPr lang="cs-CZ" b="1" dirty="0" smtClean="0"/>
          </a:p>
          <a:p>
            <a:pPr marL="342900" indent="-342900"/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3. KOLIK JE JEDNA POLOVINA Z 50?</a:t>
            </a:r>
          </a:p>
          <a:p>
            <a:pPr marL="342900" indent="-342900">
              <a:buAutoNum type="alphaUcParenR"/>
            </a:pPr>
            <a:r>
              <a:rPr lang="cs-CZ" b="1" dirty="0" smtClean="0"/>
              <a:t>30                 B) 25          C) 15</a:t>
            </a:r>
          </a:p>
          <a:p>
            <a:pPr marL="342900" indent="-342900">
              <a:buAutoNum type="alphaUcParenR"/>
            </a:pPr>
            <a:endParaRPr lang="cs-CZ" b="1" dirty="0" smtClean="0"/>
          </a:p>
          <a:p>
            <a:pPr marL="342900" indent="-342900"/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4) KOLIK JE 1/3 Z 15?</a:t>
            </a:r>
          </a:p>
          <a:p>
            <a:pPr marL="342900" indent="-342900">
              <a:buAutoNum type="alphaUcParenR"/>
            </a:pPr>
            <a:r>
              <a:rPr lang="cs-CZ" b="1" dirty="0" smtClean="0"/>
              <a:t>15 : 3 . 1 = 5             B) 15 . 3 .1 = 45</a:t>
            </a:r>
          </a:p>
          <a:p>
            <a:pPr marL="342900" indent="-342900"/>
            <a:endParaRPr lang="cs-CZ" b="1" dirty="0" smtClean="0"/>
          </a:p>
          <a:p>
            <a:pPr marL="342900" indent="-342900"/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5. KOLIK JE ČTVRTINA ZE ŠESTNÁCTI?</a:t>
            </a:r>
          </a:p>
          <a:p>
            <a:pPr marL="342900" indent="-342900"/>
            <a:r>
              <a:rPr lang="cs-CZ" b="1" dirty="0" smtClean="0"/>
              <a:t>A) 5            B) 4           C) 8</a:t>
            </a:r>
          </a:p>
          <a:p>
            <a:pPr marL="342900" indent="-342900"/>
            <a:r>
              <a:rPr lang="cs-CZ" b="1" dirty="0" smtClean="0"/>
              <a:t>  </a:t>
            </a:r>
          </a:p>
          <a:p>
            <a:pPr marL="342900" indent="-342900">
              <a:buAutoNum type="arabicPeriod"/>
            </a:pP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Krásný den nezávisí na počasí, ale na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260" y="1571612"/>
            <a:ext cx="4501441" cy="4555458"/>
          </a:xfrm>
          <a:prstGeom prst="rect">
            <a:avLst/>
          </a:prstGeom>
          <a:noFill/>
        </p:spPr>
      </p:pic>
      <p:sp>
        <p:nvSpPr>
          <p:cNvPr id="2" name="TextovéPole 1"/>
          <p:cNvSpPr txBox="1"/>
          <p:nvPr/>
        </p:nvSpPr>
        <p:spPr>
          <a:xfrm>
            <a:off x="642910" y="642918"/>
            <a:ext cx="7215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 smtClean="0"/>
              <a:t>A TO JE DNES V MATEMATICE VŠE! </a:t>
            </a:r>
          </a:p>
          <a:p>
            <a:pPr algn="ctr"/>
            <a:r>
              <a:rPr lang="cs-CZ" b="1" dirty="0" smtClean="0"/>
              <a:t>KRÁSNÝ DEN </a:t>
            </a:r>
            <a:r>
              <a:rPr lang="cs-CZ" b="1" dirty="0" smtClean="0">
                <a:sym typeface="Wingdings" pitchFamily="2" charset="2"/>
              </a:rPr>
              <a:t></a:t>
            </a:r>
            <a:endParaRPr lang="cs-CZ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cs-C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DĚLENÍ SE ZBYTKEM </a:t>
            </a:r>
            <a:br>
              <a:rPr lang="cs-C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cs-CZ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OPAKOVÁNÍ</a:t>
            </a:r>
            <a:endParaRPr lang="cs-CZ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026" name="Picture 2" descr="C:\Documents and Settings\xp\Local Settings\Temporary Internet Files\Content.IE5\307Q7O21\MC90029557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492896"/>
            <a:ext cx="4248472" cy="402799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08691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03032" cy="1143000"/>
          </a:xfrm>
          <a:ln>
            <a:solidFill>
              <a:srgbClr val="FF00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FF00"/>
                </a:solidFill>
              </a:rPr>
              <a:t>SPOJ PŘÍKLAD SE SPRÁVNÝM VÝSLEDKEM</a:t>
            </a:r>
            <a:endParaRPr lang="cs-CZ" dirty="0">
              <a:solidFill>
                <a:srgbClr val="FFFF00"/>
              </a:solidFill>
            </a:endParaRPr>
          </a:p>
        </p:txBody>
      </p:sp>
      <p:pic>
        <p:nvPicPr>
          <p:cNvPr id="3" name="Picture 3" descr="C:\Documents and Settings\xp\Local Settings\Temporary Internet Files\Content.IE5\7HVI75T5\MP900387688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756" y="188640"/>
            <a:ext cx="2018916" cy="14401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ámeček 3"/>
          <p:cNvSpPr/>
          <p:nvPr/>
        </p:nvSpPr>
        <p:spPr>
          <a:xfrm>
            <a:off x="0" y="1916832"/>
            <a:ext cx="1656184" cy="720080"/>
          </a:xfrm>
          <a:prstGeom prst="frame">
            <a:avLst/>
          </a:prstGeom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ooper Black" pitchFamily="18" charset="0"/>
              </a:rPr>
              <a:t>23 : 5 = </a:t>
            </a:r>
            <a:endParaRPr lang="cs-CZ" sz="2400" dirty="0">
              <a:solidFill>
                <a:schemeClr val="tx1"/>
              </a:solidFill>
              <a:latin typeface="Cooper Black" pitchFamily="18" charset="0"/>
            </a:endParaRPr>
          </a:p>
        </p:txBody>
      </p:sp>
      <p:sp>
        <p:nvSpPr>
          <p:cNvPr id="5" name="Rámeček 4"/>
          <p:cNvSpPr/>
          <p:nvPr/>
        </p:nvSpPr>
        <p:spPr>
          <a:xfrm>
            <a:off x="0" y="2737723"/>
            <a:ext cx="1656184" cy="720080"/>
          </a:xfrm>
          <a:prstGeom prst="frame">
            <a:avLst/>
          </a:prstGeom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ooper Black" pitchFamily="18" charset="0"/>
              </a:rPr>
              <a:t>28 : 9 =</a:t>
            </a:r>
            <a:endParaRPr lang="cs-CZ" sz="2400" dirty="0">
              <a:solidFill>
                <a:schemeClr val="tx1"/>
              </a:solidFill>
              <a:latin typeface="Cooper Black" pitchFamily="18" charset="0"/>
            </a:endParaRPr>
          </a:p>
        </p:txBody>
      </p:sp>
      <p:sp>
        <p:nvSpPr>
          <p:cNvPr id="6" name="Rámeček 5"/>
          <p:cNvSpPr/>
          <p:nvPr/>
        </p:nvSpPr>
        <p:spPr>
          <a:xfrm>
            <a:off x="0" y="3558614"/>
            <a:ext cx="1656184" cy="720080"/>
          </a:xfrm>
          <a:prstGeom prst="frame">
            <a:avLst/>
          </a:prstGeom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ooper Black" pitchFamily="18" charset="0"/>
              </a:rPr>
              <a:t>34 : 8 =</a:t>
            </a:r>
            <a:endParaRPr lang="cs-CZ" sz="2400" dirty="0">
              <a:solidFill>
                <a:schemeClr val="tx1"/>
              </a:solidFill>
              <a:latin typeface="Cooper Black" pitchFamily="18" charset="0"/>
            </a:endParaRPr>
          </a:p>
        </p:txBody>
      </p:sp>
      <p:sp>
        <p:nvSpPr>
          <p:cNvPr id="7" name="Rámeček 6"/>
          <p:cNvSpPr/>
          <p:nvPr/>
        </p:nvSpPr>
        <p:spPr>
          <a:xfrm>
            <a:off x="0" y="4379505"/>
            <a:ext cx="1656184" cy="720080"/>
          </a:xfrm>
          <a:prstGeom prst="frame">
            <a:avLst/>
          </a:prstGeom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ooper Black" pitchFamily="18" charset="0"/>
              </a:rPr>
              <a:t>37 : 9 =</a:t>
            </a:r>
            <a:endParaRPr lang="cs-CZ" sz="2400" dirty="0">
              <a:solidFill>
                <a:schemeClr val="tx1"/>
              </a:solidFill>
              <a:latin typeface="Cooper Black" pitchFamily="18" charset="0"/>
            </a:endParaRPr>
          </a:p>
        </p:txBody>
      </p:sp>
      <p:sp>
        <p:nvSpPr>
          <p:cNvPr id="8" name="Rámeček 7"/>
          <p:cNvSpPr/>
          <p:nvPr/>
        </p:nvSpPr>
        <p:spPr>
          <a:xfrm>
            <a:off x="0" y="5200396"/>
            <a:ext cx="1656184" cy="720080"/>
          </a:xfrm>
          <a:prstGeom prst="frame">
            <a:avLst/>
          </a:prstGeom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ooper Black" pitchFamily="18" charset="0"/>
              </a:rPr>
              <a:t>40 : 7 =</a:t>
            </a:r>
            <a:endParaRPr lang="cs-CZ" sz="2400" dirty="0">
              <a:solidFill>
                <a:schemeClr val="tx1"/>
              </a:solidFill>
              <a:latin typeface="Cooper Black" pitchFamily="18" charset="0"/>
            </a:endParaRPr>
          </a:p>
        </p:txBody>
      </p:sp>
      <p:sp>
        <p:nvSpPr>
          <p:cNvPr id="9" name="Rámeček 8"/>
          <p:cNvSpPr/>
          <p:nvPr/>
        </p:nvSpPr>
        <p:spPr>
          <a:xfrm>
            <a:off x="0" y="6021288"/>
            <a:ext cx="1656184" cy="720080"/>
          </a:xfrm>
          <a:prstGeom prst="frame">
            <a:avLst/>
          </a:prstGeom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ooper Black" pitchFamily="18" charset="0"/>
              </a:rPr>
              <a:t>43 : 6 =</a:t>
            </a:r>
            <a:endParaRPr lang="cs-CZ" sz="2400" dirty="0">
              <a:solidFill>
                <a:schemeClr val="tx1"/>
              </a:solidFill>
              <a:latin typeface="Cooper Black" pitchFamily="18" charset="0"/>
            </a:endParaRPr>
          </a:p>
        </p:txBody>
      </p:sp>
      <p:sp>
        <p:nvSpPr>
          <p:cNvPr id="10" name="Rámeček 9"/>
          <p:cNvSpPr/>
          <p:nvPr/>
        </p:nvSpPr>
        <p:spPr>
          <a:xfrm>
            <a:off x="7487816" y="1916832"/>
            <a:ext cx="1656184" cy="720080"/>
          </a:xfrm>
          <a:prstGeom prst="frame">
            <a:avLst/>
          </a:prstGeom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ooper Black" pitchFamily="18" charset="0"/>
              </a:rPr>
              <a:t>22 : 7 =</a:t>
            </a:r>
            <a:endParaRPr lang="cs-CZ" sz="2400" dirty="0">
              <a:solidFill>
                <a:schemeClr val="tx1"/>
              </a:solidFill>
              <a:latin typeface="Cooper Black" pitchFamily="18" charset="0"/>
            </a:endParaRPr>
          </a:p>
        </p:txBody>
      </p:sp>
      <p:sp>
        <p:nvSpPr>
          <p:cNvPr id="11" name="Rámeček 10"/>
          <p:cNvSpPr/>
          <p:nvPr/>
        </p:nvSpPr>
        <p:spPr>
          <a:xfrm>
            <a:off x="7487816" y="2737723"/>
            <a:ext cx="1656184" cy="720080"/>
          </a:xfrm>
          <a:prstGeom prst="frame">
            <a:avLst/>
          </a:prstGeom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ooper Black" pitchFamily="18" charset="0"/>
              </a:rPr>
              <a:t>17 : 8 =</a:t>
            </a:r>
            <a:endParaRPr lang="cs-CZ" sz="2400" dirty="0">
              <a:solidFill>
                <a:schemeClr val="tx1"/>
              </a:solidFill>
              <a:latin typeface="Cooper Black" pitchFamily="18" charset="0"/>
            </a:endParaRPr>
          </a:p>
        </p:txBody>
      </p:sp>
      <p:sp>
        <p:nvSpPr>
          <p:cNvPr id="12" name="Rámeček 11"/>
          <p:cNvSpPr/>
          <p:nvPr/>
        </p:nvSpPr>
        <p:spPr>
          <a:xfrm>
            <a:off x="7487816" y="3558614"/>
            <a:ext cx="1656184" cy="720080"/>
          </a:xfrm>
          <a:prstGeom prst="frame">
            <a:avLst/>
          </a:prstGeom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ooper Black" pitchFamily="18" charset="0"/>
              </a:rPr>
              <a:t>31 : 5 =</a:t>
            </a:r>
            <a:endParaRPr lang="cs-CZ" sz="2400" dirty="0">
              <a:solidFill>
                <a:schemeClr val="tx1"/>
              </a:solidFill>
              <a:latin typeface="Cooper Black" pitchFamily="18" charset="0"/>
            </a:endParaRPr>
          </a:p>
        </p:txBody>
      </p:sp>
      <p:sp>
        <p:nvSpPr>
          <p:cNvPr id="13" name="Rámeček 12"/>
          <p:cNvSpPr/>
          <p:nvPr/>
        </p:nvSpPr>
        <p:spPr>
          <a:xfrm>
            <a:off x="7487816" y="4379505"/>
            <a:ext cx="1656184" cy="720080"/>
          </a:xfrm>
          <a:prstGeom prst="frame">
            <a:avLst/>
          </a:prstGeom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ooper Black" pitchFamily="18" charset="0"/>
              </a:rPr>
              <a:t>46 : 9 =</a:t>
            </a:r>
            <a:endParaRPr lang="cs-CZ" sz="2400" dirty="0">
              <a:solidFill>
                <a:schemeClr val="tx1"/>
              </a:solidFill>
              <a:latin typeface="Cooper Black" pitchFamily="18" charset="0"/>
            </a:endParaRPr>
          </a:p>
        </p:txBody>
      </p:sp>
      <p:sp>
        <p:nvSpPr>
          <p:cNvPr id="14" name="Rámeček 13"/>
          <p:cNvSpPr/>
          <p:nvPr/>
        </p:nvSpPr>
        <p:spPr>
          <a:xfrm>
            <a:off x="7487816" y="5200396"/>
            <a:ext cx="1656184" cy="720080"/>
          </a:xfrm>
          <a:prstGeom prst="frame">
            <a:avLst/>
          </a:prstGeom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ooper Black" pitchFamily="18" charset="0"/>
              </a:rPr>
              <a:t>49 : 1O =</a:t>
            </a:r>
            <a:endParaRPr lang="cs-CZ" sz="2400" dirty="0">
              <a:solidFill>
                <a:schemeClr val="tx1"/>
              </a:solidFill>
              <a:latin typeface="Cooper Black" pitchFamily="18" charset="0"/>
            </a:endParaRPr>
          </a:p>
        </p:txBody>
      </p:sp>
      <p:sp>
        <p:nvSpPr>
          <p:cNvPr id="15" name="Rámeček 14"/>
          <p:cNvSpPr/>
          <p:nvPr/>
        </p:nvSpPr>
        <p:spPr>
          <a:xfrm>
            <a:off x="7487816" y="6021288"/>
            <a:ext cx="1656184" cy="720080"/>
          </a:xfrm>
          <a:prstGeom prst="frame">
            <a:avLst/>
          </a:prstGeom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ooper Black" pitchFamily="18" charset="0"/>
              </a:rPr>
              <a:t>49 : 5 =</a:t>
            </a:r>
            <a:endParaRPr lang="cs-CZ" sz="2400" dirty="0">
              <a:solidFill>
                <a:schemeClr val="tx1"/>
              </a:solidFill>
              <a:latin typeface="Cooper Black" pitchFamily="18" charset="0"/>
            </a:endParaRPr>
          </a:p>
        </p:txBody>
      </p:sp>
      <p:sp>
        <p:nvSpPr>
          <p:cNvPr id="17" name="Vývojový diagram: ukončení 16"/>
          <p:cNvSpPr/>
          <p:nvPr/>
        </p:nvSpPr>
        <p:spPr>
          <a:xfrm>
            <a:off x="2627784" y="2184961"/>
            <a:ext cx="1919064" cy="460851"/>
          </a:xfrm>
          <a:prstGeom prst="flowChartTermina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ooper Black" pitchFamily="18" charset="0"/>
              </a:rPr>
              <a:t>6 zb.1</a:t>
            </a:r>
            <a:endParaRPr lang="cs-CZ" sz="2400" dirty="0">
              <a:solidFill>
                <a:schemeClr val="tx2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8" name="Vývojový diagram: ukončení 17"/>
          <p:cNvSpPr/>
          <p:nvPr/>
        </p:nvSpPr>
        <p:spPr>
          <a:xfrm>
            <a:off x="4355976" y="1910271"/>
            <a:ext cx="1919064" cy="460851"/>
          </a:xfrm>
          <a:prstGeom prst="flowChartTermina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ooper Black" pitchFamily="18" charset="0"/>
              </a:rPr>
              <a:t>5 zb.5</a:t>
            </a:r>
            <a:endParaRPr lang="cs-CZ" sz="2400" dirty="0">
              <a:solidFill>
                <a:schemeClr val="tx2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9" name="Vývojový diagram: ukončení 18"/>
          <p:cNvSpPr/>
          <p:nvPr/>
        </p:nvSpPr>
        <p:spPr>
          <a:xfrm>
            <a:off x="4355976" y="2531638"/>
            <a:ext cx="1919064" cy="460851"/>
          </a:xfrm>
          <a:prstGeom prst="flowChartTermina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ooper Black" pitchFamily="18" charset="0"/>
              </a:rPr>
              <a:t>4 zb.3</a:t>
            </a:r>
            <a:endParaRPr lang="cs-CZ" sz="2400" dirty="0">
              <a:solidFill>
                <a:schemeClr val="tx2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0" name="Vývojový diagram: ukončení 19"/>
          <p:cNvSpPr/>
          <p:nvPr/>
        </p:nvSpPr>
        <p:spPr>
          <a:xfrm>
            <a:off x="2214546" y="2928934"/>
            <a:ext cx="1919064" cy="460851"/>
          </a:xfrm>
          <a:prstGeom prst="flowChartTermina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ooper Black" pitchFamily="18" charset="0"/>
              </a:rPr>
              <a:t>4 zb.9</a:t>
            </a:r>
            <a:endParaRPr lang="cs-CZ" sz="2400" dirty="0">
              <a:solidFill>
                <a:schemeClr val="tx2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1" name="Vývojový diagram: ukončení 20"/>
          <p:cNvSpPr/>
          <p:nvPr/>
        </p:nvSpPr>
        <p:spPr>
          <a:xfrm>
            <a:off x="4469996" y="3328188"/>
            <a:ext cx="1919064" cy="460851"/>
          </a:xfrm>
          <a:prstGeom prst="flowChartTermina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ooper Black" pitchFamily="18" charset="0"/>
              </a:rPr>
              <a:t>7 zb.1</a:t>
            </a:r>
            <a:endParaRPr lang="cs-CZ" sz="2400" dirty="0">
              <a:solidFill>
                <a:schemeClr val="tx2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2" name="Vývojový diagram: ukončení 21"/>
          <p:cNvSpPr/>
          <p:nvPr/>
        </p:nvSpPr>
        <p:spPr>
          <a:xfrm>
            <a:off x="2571736" y="3571876"/>
            <a:ext cx="1919064" cy="460851"/>
          </a:xfrm>
          <a:prstGeom prst="flowChartTermina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ooper Black" pitchFamily="18" charset="0"/>
              </a:rPr>
              <a:t>3 zb.1</a:t>
            </a:r>
            <a:endParaRPr lang="cs-CZ" sz="2400" dirty="0">
              <a:solidFill>
                <a:schemeClr val="tx2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3" name="Vývojový diagram: ukončení 22"/>
          <p:cNvSpPr/>
          <p:nvPr/>
        </p:nvSpPr>
        <p:spPr>
          <a:xfrm>
            <a:off x="4449486" y="4207293"/>
            <a:ext cx="1919064" cy="460851"/>
          </a:xfrm>
          <a:prstGeom prst="flowChartTermina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ooper Black" pitchFamily="18" charset="0"/>
              </a:rPr>
              <a:t>2 zb.1</a:t>
            </a:r>
            <a:endParaRPr lang="cs-CZ" sz="2400" dirty="0">
              <a:solidFill>
                <a:schemeClr val="tx2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4" name="Vývojový diagram: ukončení 23"/>
          <p:cNvSpPr/>
          <p:nvPr/>
        </p:nvSpPr>
        <p:spPr>
          <a:xfrm>
            <a:off x="2791149" y="4623002"/>
            <a:ext cx="1919064" cy="460851"/>
          </a:xfrm>
          <a:prstGeom prst="flowChartTermina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ooper Black" pitchFamily="18" charset="0"/>
              </a:rPr>
              <a:t>9 zb.4</a:t>
            </a:r>
            <a:endParaRPr lang="cs-CZ" sz="2400" dirty="0">
              <a:solidFill>
                <a:schemeClr val="tx2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5" name="Vývojový diagram: ukončení 24"/>
          <p:cNvSpPr/>
          <p:nvPr/>
        </p:nvSpPr>
        <p:spPr>
          <a:xfrm>
            <a:off x="3020628" y="5440871"/>
            <a:ext cx="1919064" cy="460851"/>
          </a:xfrm>
          <a:prstGeom prst="flowChartTermina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ooper Black" pitchFamily="18" charset="0"/>
              </a:rPr>
              <a:t>5 zb.1</a:t>
            </a:r>
            <a:endParaRPr lang="cs-CZ" sz="2400" dirty="0">
              <a:solidFill>
                <a:schemeClr val="tx2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6" name="Vývojový diagram: ukončení 25"/>
          <p:cNvSpPr/>
          <p:nvPr/>
        </p:nvSpPr>
        <p:spPr>
          <a:xfrm>
            <a:off x="4449486" y="4980020"/>
            <a:ext cx="1919064" cy="460851"/>
          </a:xfrm>
          <a:prstGeom prst="flowChartTermina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ooper Black" pitchFamily="18" charset="0"/>
              </a:rPr>
              <a:t>4 zb.2</a:t>
            </a:r>
            <a:endParaRPr lang="cs-CZ" sz="2400" dirty="0">
              <a:solidFill>
                <a:schemeClr val="tx2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7" name="Vývojový diagram: ukončení 26"/>
          <p:cNvSpPr/>
          <p:nvPr/>
        </p:nvSpPr>
        <p:spPr>
          <a:xfrm>
            <a:off x="4048517" y="5920477"/>
            <a:ext cx="1919064" cy="460851"/>
          </a:xfrm>
          <a:prstGeom prst="flowChartTermina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ooper Black" pitchFamily="18" charset="0"/>
              </a:rPr>
              <a:t>4 zb.1</a:t>
            </a:r>
            <a:endParaRPr lang="cs-CZ" sz="2400" dirty="0">
              <a:solidFill>
                <a:schemeClr val="tx2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8" name="Vývojový diagram: ukončení 27"/>
          <p:cNvSpPr/>
          <p:nvPr/>
        </p:nvSpPr>
        <p:spPr>
          <a:xfrm>
            <a:off x="3099623" y="6370081"/>
            <a:ext cx="1919064" cy="460851"/>
          </a:xfrm>
          <a:prstGeom prst="flowChartTerminator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ooper Black" pitchFamily="18" charset="0"/>
              </a:rPr>
              <a:t>3 zb.1</a:t>
            </a:r>
            <a:endParaRPr lang="cs-CZ" sz="2400" dirty="0">
              <a:solidFill>
                <a:schemeClr val="tx2">
                  <a:lumMod val="75000"/>
                </a:schemeClr>
              </a:solidFill>
              <a:latin typeface="Cooper Black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37017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Slovní úloha: 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286000" y="2413338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2000" b="1" dirty="0" smtClean="0">
                <a:latin typeface="Copperplate Gothic Light" pitchFamily="34" charset="0"/>
              </a:rPr>
              <a:t>JONÁŠEK DOSTAL OD DĚDEČKA 68 ANGRY BIRDS. CHCE SE ROZDĚLIT SE SVÝMI 6 KAMARÁDY, ABY MĚLI VŠICHNI STEJNĚ – VČETNĚ </a:t>
            </a:r>
            <a:r>
              <a:rPr lang="en-US" sz="2000" b="1" dirty="0" smtClean="0">
                <a:latin typeface="Copperplate Gothic Light" pitchFamily="34" charset="0"/>
              </a:rPr>
              <a:t>J</a:t>
            </a:r>
            <a:r>
              <a:rPr lang="cs-CZ" sz="2000" b="1" dirty="0" smtClean="0">
                <a:latin typeface="Copperplate Gothic Light" pitchFamily="34" charset="0"/>
              </a:rPr>
              <a:t>ĚHO. BUDOU MÍT VŠICHNI STEJNĚ? POKUD NE O KOLIK BUDE MÍT JONÁŠEK VÍCE ANGRY BIRDS?</a:t>
            </a:r>
            <a:endParaRPr lang="cs-CZ" sz="2000" b="1" dirty="0">
              <a:latin typeface="Copperplate Gothic Ligh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404664"/>
            <a:ext cx="7992888" cy="230832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chemeClr val="accent6">
                    <a:lumMod val="50000"/>
                  </a:schemeClr>
                </a:solidFill>
                <a:latin typeface="Copperplate Gothic Light" pitchFamily="34" charset="0"/>
              </a:rPr>
              <a:t>JONÁŠEK DOSTAL OD DĚDEČKA 68 ANGRY BIRDS. CHCE SE ROZDĚLIT SE SVÝMI 6 KAMARÁDY, ABY MĚLI VŠICHNI STEJNĚ – VČETNĚ 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Copperplate Gothic Light" pitchFamily="34" charset="0"/>
              </a:rPr>
              <a:t>J</a:t>
            </a:r>
            <a:r>
              <a:rPr lang="cs-CZ" sz="2400" dirty="0" smtClean="0">
                <a:solidFill>
                  <a:schemeClr val="accent6">
                    <a:lumMod val="50000"/>
                  </a:schemeClr>
                </a:solidFill>
                <a:latin typeface="Copperplate Gothic Light" pitchFamily="34" charset="0"/>
              </a:rPr>
              <a:t>ĚHO. BUDOU MÍT VŠICHNI STEJNĚ? POKUD NE O KOLIK BUDE MÍT JONÁŠEK VÍCE ANGRY BIRDS?</a:t>
            </a:r>
            <a:endParaRPr lang="cs-CZ" sz="2400" dirty="0">
              <a:solidFill>
                <a:schemeClr val="accent6">
                  <a:lumMod val="50000"/>
                </a:schemeClr>
              </a:solidFill>
              <a:latin typeface="Copperplate Gothic Light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323528" y="2924944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 smtClean="0">
                <a:solidFill>
                  <a:srgbClr val="FF0000"/>
                </a:solidFill>
              </a:rPr>
              <a:t>ŘEŠENÍ:</a:t>
            </a:r>
            <a:endParaRPr lang="cs-CZ" sz="2400" b="1" u="sng" dirty="0">
              <a:solidFill>
                <a:srgbClr val="FF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11672" y="5517232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 smtClean="0">
                <a:solidFill>
                  <a:srgbClr val="FF0000"/>
                </a:solidFill>
              </a:rPr>
              <a:t>ODPOVĚĎ:</a:t>
            </a:r>
            <a:endParaRPr lang="cs-CZ" sz="2400" b="1" u="sng" dirty="0">
              <a:solidFill>
                <a:srgbClr val="FF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505475" y="2719572"/>
            <a:ext cx="8280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u="sng" dirty="0" smtClean="0">
                <a:solidFill>
                  <a:srgbClr val="FF0000"/>
                </a:solidFill>
              </a:rPr>
              <a:t>ZK.:</a:t>
            </a:r>
            <a:endParaRPr lang="cs-CZ" sz="2400" b="1" u="sng" dirty="0">
              <a:solidFill>
                <a:srgbClr val="FF0000"/>
              </a:solidFill>
            </a:endParaRPr>
          </a:p>
        </p:txBody>
      </p:sp>
      <p:sp>
        <p:nvSpPr>
          <p:cNvPr id="6" name="Ovál 5"/>
          <p:cNvSpPr/>
          <p:nvPr/>
        </p:nvSpPr>
        <p:spPr>
          <a:xfrm>
            <a:off x="3419872" y="3386609"/>
            <a:ext cx="912495" cy="55436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solidFill>
                  <a:schemeClr val="accent6">
                    <a:lumMod val="50000"/>
                  </a:schemeClr>
                </a:solidFill>
              </a:rPr>
              <a:t>68</a:t>
            </a:r>
            <a:endParaRPr lang="cs-CZ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293483" y="3492830"/>
            <a:ext cx="32704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DOSTAL </a:t>
            </a:r>
            <a:endParaRPr lang="cs-CZ" sz="2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293483" y="4040249"/>
            <a:ext cx="2118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KAMARÁDŮ</a:t>
            </a:r>
            <a:endParaRPr lang="cs-CZ" sz="24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293483" y="4587668"/>
            <a:ext cx="38859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VŠICHNI STEJNĚ I ON . . . ?</a:t>
            </a:r>
            <a:endParaRPr lang="cs-CZ" sz="24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293483" y="5135088"/>
            <a:ext cx="42065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JONÁŠEK BUDE MÍT VÍCE O... ?</a:t>
            </a:r>
            <a:endParaRPr lang="cs-CZ" sz="24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332367" y="3282596"/>
            <a:ext cx="16797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ANGRY BIRDS</a:t>
            </a:r>
            <a:endParaRPr lang="cs-CZ" sz="2400" dirty="0"/>
          </a:p>
        </p:txBody>
      </p:sp>
      <p:sp>
        <p:nvSpPr>
          <p:cNvPr id="12" name="Ovál 11"/>
          <p:cNvSpPr/>
          <p:nvPr/>
        </p:nvSpPr>
        <p:spPr>
          <a:xfrm>
            <a:off x="3419872" y="4001747"/>
            <a:ext cx="912495" cy="55436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solidFill>
                  <a:schemeClr val="accent6">
                    <a:lumMod val="50000"/>
                  </a:schemeClr>
                </a:solidFill>
              </a:rPr>
              <a:t>6</a:t>
            </a:r>
            <a:endParaRPr lang="cs-CZ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Ovál 12"/>
          <p:cNvSpPr/>
          <p:nvPr/>
        </p:nvSpPr>
        <p:spPr>
          <a:xfrm>
            <a:off x="3563888" y="4616886"/>
            <a:ext cx="1104320" cy="55436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solidFill>
                  <a:schemeClr val="accent6">
                    <a:lumMod val="50000"/>
                  </a:schemeClr>
                </a:solidFill>
              </a:rPr>
              <a:t>6 + 1</a:t>
            </a:r>
            <a:endParaRPr lang="cs-CZ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" name="Ovál 13"/>
          <p:cNvSpPr/>
          <p:nvPr/>
        </p:nvSpPr>
        <p:spPr>
          <a:xfrm>
            <a:off x="4811633" y="5135088"/>
            <a:ext cx="912495" cy="55436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solidFill>
                  <a:schemeClr val="accent6">
                    <a:lumMod val="50000"/>
                  </a:schemeClr>
                </a:solidFill>
              </a:rPr>
              <a:t>68</a:t>
            </a:r>
            <a:endParaRPr lang="cs-CZ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" name="Ovál 14"/>
          <p:cNvSpPr/>
          <p:nvPr/>
        </p:nvSpPr>
        <p:spPr>
          <a:xfrm>
            <a:off x="5919521" y="5135088"/>
            <a:ext cx="912495" cy="55436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>
                <a:solidFill>
                  <a:schemeClr val="accent6">
                    <a:lumMod val="50000"/>
                  </a:schemeClr>
                </a:solidFill>
              </a:rPr>
              <a:t>7</a:t>
            </a:r>
          </a:p>
        </p:txBody>
      </p:sp>
      <p:sp>
        <p:nvSpPr>
          <p:cNvPr id="16" name="Ovál 15"/>
          <p:cNvSpPr/>
          <p:nvPr/>
        </p:nvSpPr>
        <p:spPr>
          <a:xfrm>
            <a:off x="7027409" y="5135088"/>
            <a:ext cx="912495" cy="55436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u="sng" dirty="0">
                <a:solidFill>
                  <a:schemeClr val="accent6">
                    <a:lumMod val="50000"/>
                  </a:schemeClr>
                </a:solidFill>
              </a:rPr>
              <a:t>9</a:t>
            </a:r>
          </a:p>
        </p:txBody>
      </p:sp>
      <p:sp>
        <p:nvSpPr>
          <p:cNvPr id="17" name="Ovál 16"/>
          <p:cNvSpPr/>
          <p:nvPr/>
        </p:nvSpPr>
        <p:spPr>
          <a:xfrm>
            <a:off x="8135297" y="5135088"/>
            <a:ext cx="912495" cy="55436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u="sng" dirty="0" smtClean="0">
                <a:solidFill>
                  <a:schemeClr val="accent6">
                    <a:lumMod val="50000"/>
                  </a:schemeClr>
                </a:solidFill>
              </a:rPr>
              <a:t>(5)</a:t>
            </a:r>
            <a:endParaRPr lang="cs-CZ" sz="2400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5686332" y="5089102"/>
            <a:ext cx="293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:</a:t>
            </a:r>
            <a:endParaRPr lang="cs-CZ" sz="36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6734319" y="5051623"/>
            <a:ext cx="293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/>
              <a:t>=</a:t>
            </a:r>
          </a:p>
        </p:txBody>
      </p:sp>
      <p:sp>
        <p:nvSpPr>
          <p:cNvPr id="20" name="TextovéPole 19"/>
          <p:cNvSpPr txBox="1"/>
          <p:nvPr/>
        </p:nvSpPr>
        <p:spPr>
          <a:xfrm>
            <a:off x="8135297" y="4616886"/>
            <a:ext cx="120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chemeClr val="accent3">
                    <a:lumMod val="50000"/>
                  </a:schemeClr>
                </a:solidFill>
              </a:rPr>
              <a:t>ZBYTEK</a:t>
            </a:r>
            <a:endParaRPr lang="cs-CZ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4390391" y="4132508"/>
            <a:ext cx="44100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7030A0"/>
                </a:solidFill>
              </a:rPr>
              <a:t>NEJBLIŽŠÍ  MENŠÍ NÁSOBEK 7 JE...</a:t>
            </a:r>
            <a:endParaRPr lang="cs-CZ" sz="2400" dirty="0">
              <a:solidFill>
                <a:srgbClr val="7030A0"/>
              </a:solidFill>
            </a:endParaRPr>
          </a:p>
        </p:txBody>
      </p:sp>
      <p:sp>
        <p:nvSpPr>
          <p:cNvPr id="22" name="Ovál 21"/>
          <p:cNvSpPr/>
          <p:nvPr/>
        </p:nvSpPr>
        <p:spPr>
          <a:xfrm>
            <a:off x="8135297" y="4086160"/>
            <a:ext cx="912495" cy="55436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solidFill>
                  <a:srgbClr val="FF0000"/>
                </a:solidFill>
              </a:rPr>
              <a:t>63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5644391" y="3202124"/>
            <a:ext cx="1623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70C0"/>
                </a:solidFill>
              </a:rPr>
              <a:t>(9 X 7) + 5= </a:t>
            </a:r>
            <a:endParaRPr lang="cs-CZ" sz="2400" dirty="0">
              <a:solidFill>
                <a:srgbClr val="0070C0"/>
              </a:solidFill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8281097" y="3155776"/>
            <a:ext cx="491566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68</a:t>
            </a:r>
            <a:endParaRPr lang="cs-CZ" sz="2400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438785" y="5978897"/>
            <a:ext cx="7016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JEHO KAMARÁDI BUDOU MÍT KAŽDÝ 9 ANGRY BIRDS A JONÁŠEK JICH BUDE MÍT 14.</a:t>
            </a:r>
            <a:endParaRPr lang="cs-CZ" sz="2400" b="1" dirty="0"/>
          </a:p>
        </p:txBody>
      </p:sp>
      <p:pic>
        <p:nvPicPr>
          <p:cNvPr id="1026" name="Picture 2" descr="C:\Documents and Settings\xp\Local Settings\Temporary Internet Files\Content.IE5\3EY7I5Z8\MP900446581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backgroundRemoval t="9640" b="97554" l="5000" r="96889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2202" y="5369247"/>
            <a:ext cx="2001578" cy="154566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Documents and Settings\xp\Local Settings\Temporary Internet Files\Content.IE5\3EY7I5Z8\MC90005320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7735" y="2024382"/>
            <a:ext cx="1810512" cy="12582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ovéPole 27"/>
          <p:cNvSpPr txBox="1"/>
          <p:nvPr/>
        </p:nvSpPr>
        <p:spPr>
          <a:xfrm>
            <a:off x="7241201" y="3208313"/>
            <a:ext cx="10752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70C0"/>
                </a:solidFill>
              </a:rPr>
              <a:t>63+ 5= </a:t>
            </a:r>
            <a:endParaRPr lang="cs-CZ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07465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175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175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750"/>
                            </p:stCondLst>
                            <p:childTnLst>
                              <p:par>
                                <p:cTn id="16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2.60116E-6 C -0.02465 0.00254 -0.0309 0.00439 -0.05694 2.60116E-6 C -0.06059 -0.00047 -0.06753 -0.00486 -0.06753 -0.00463 C -0.07656 -0.01341 -0.08715 -0.02243 -0.0941 -0.03422 C -0.10747 -0.05688 -0.12083 -0.08116 -0.14201 -0.09041 C -0.15052 -0.1089 -0.16111 -0.11237 -0.17535 -0.11492 C -0.1849 -0.11931 -0.1941 -0.12393 -0.20382 -0.12694 C -0.21562 -0.12625 -0.22726 -0.12578 -0.23906 -0.12463 C -0.24722 -0.1237 -0.2526 -0.1126 -0.26042 -0.10983 C -0.26267 -0.1059 -0.26753 -0.09781 -0.26927 -0.09272 C -0.27014 -0.09041 -0.26979 -0.0874 -0.27101 -0.08555 C -0.27222 -0.08324 -0.27465 -0.08255 -0.27622 -0.0807 C -0.28316 -0.07237 -0.28837 -0.06336 -0.29566 -0.05619 C -0.3 -0.0474 -0.30625 -0.03977 -0.31337 -0.03677 C -0.32014 -0.0296 -0.32517 -0.02844 -0.33299 -0.02428 C -0.34635 -0.00578 -0.35903 -0.00902 -0.37899 -0.00717 C -0.40208 -0.00994 -0.42969 0.00277 -0.44792 -0.01711 C -0.4526 -0.0222 -0.45625 -0.03353 -0.46042 -0.03908 C -0.46892 -0.0511 -0.46267 -0.03584 -0.47101 -0.05133 C -0.47483 -0.0585 -0.47726 -0.0733 -0.48333 -0.07815 C -0.49514 -0.0881 -0.51528 -0.08301 -0.52951 -0.08555 C -0.53889 -0.08463 -0.54948 -0.08763 -0.55764 -0.0807 C -0.57135 -0.0689 -0.575 -0.03838 -0.58802 -0.02705 C -0.59358 -0.01503 -0.59809 -0.00185 -0.60382 0.00994 C -0.60503 0.01295 -0.60538 0.01711 -0.60729 0.01942 C -0.6092 0.02289 -0.6125 0.02404 -0.61441 0.02705 C -0.6184 0.03329 -0.62014 0.04231 -0.62517 0.0467 C -0.64115 0.06034 -0.65226 0.06566 -0.67101 0.06844 C -0.67743 0.06774 -0.68455 0.07006 -0.69045 0.06612 C -0.69427 0.06358 -0.69427 0.05549 -0.69757 0.05156 C -0.7026 0.04485 -0.70694 0.04393 -0.71354 0.04162 C -0.7217 0.02451 -0.73003 0.00693 -0.74358 -0.00231 C -0.74653 -0.01549 -0.74375 -0.00856 -0.7559 -0.01942 C -0.76337 -0.02613 -0.77031 -0.03376 -0.77726 -0.04162 C -0.78455 -0.04971 -0.7809 -0.05156 -0.79132 -0.0585 C -0.79444 -0.07168 -0.79097 -0.06174 -0.80017 -0.0733 C -0.80764 -0.08231 -0.81319 -0.09272 -0.82135 -0.10035 C -0.83437 -0.12555 -0.8566 -0.13688 -0.87795 -0.14151 C -0.88507 -0.15191 -0.8783 -0.14382 -0.89375 -0.15145 C -0.90556 -0.15746 -0.91649 -0.17087 -0.92917 -0.17087 " pathEditMode="relative" rAng="0" ptsTypes="fffffffffffffffffffffffffffffffffffffffA">
                                      <p:cBhvr>
                                        <p:cTn id="164" dur="5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458" y="-50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6750"/>
                            </p:stCondLst>
                            <p:childTnLst>
                              <p:par>
                                <p:cTn id="16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  <p:bldP spid="7" grpId="0"/>
      <p:bldP spid="8" grpId="0"/>
      <p:bldP spid="9" grpId="0"/>
      <p:bldP spid="10" grpId="0"/>
      <p:bldP spid="11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/>
      <p:bldP spid="19" grpId="0"/>
      <p:bldP spid="20" grpId="0"/>
      <p:bldP spid="21" grpId="0"/>
      <p:bldP spid="22" grpId="0" animBg="1"/>
      <p:bldP spid="23" grpId="0"/>
      <p:bldP spid="24" grpId="0" animBg="1"/>
      <p:bldP spid="25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1" name="Picture 5" descr="Non cogito, ergo sum | 184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4143380"/>
            <a:ext cx="2466975" cy="1847851"/>
          </a:xfrm>
          <a:prstGeom prst="rect">
            <a:avLst/>
          </a:prstGeom>
          <a:noFill/>
        </p:spPr>
      </p:pic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928670"/>
            <a:ext cx="3813489" cy="3248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ovéPole 3"/>
          <p:cNvSpPr txBox="1"/>
          <p:nvPr/>
        </p:nvSpPr>
        <p:spPr>
          <a:xfrm>
            <a:off x="857224" y="357166"/>
            <a:ext cx="6786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Kontrola </a:t>
            </a:r>
            <a:r>
              <a:rPr lang="cs-CZ" b="1" dirty="0" err="1" smtClean="0"/>
              <a:t>D.ú</a:t>
            </a:r>
            <a:r>
              <a:rPr lang="cs-CZ" b="1" dirty="0" smtClean="0"/>
              <a:t>. Z PS str. 20/</a:t>
            </a:r>
            <a:r>
              <a:rPr lang="cs-CZ" b="1" dirty="0" err="1" smtClean="0"/>
              <a:t>cv</a:t>
            </a:r>
            <a:r>
              <a:rPr lang="cs-CZ" b="1" dirty="0" smtClean="0"/>
              <a:t>. 6 </a:t>
            </a:r>
            <a:endParaRPr lang="cs-CZ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5072066" y="1000108"/>
            <a:ext cx="335758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35 : 6 = 5 (5)       22 . 4 = 5 (2)</a:t>
            </a:r>
          </a:p>
          <a:p>
            <a:r>
              <a:rPr lang="cs-CZ" b="1" dirty="0" smtClean="0"/>
              <a:t>59 : 8 = 7 (3)        28 : 3 = 9 (1)</a:t>
            </a:r>
          </a:p>
          <a:p>
            <a:r>
              <a:rPr lang="cs-CZ" b="1" dirty="0" smtClean="0"/>
              <a:t>38 : 9 = 4 (2)        56 : 6 = 9 (2)</a:t>
            </a:r>
          </a:p>
          <a:p>
            <a:r>
              <a:rPr lang="cs-CZ" b="1" dirty="0" smtClean="0"/>
              <a:t>19 : 2 = 9 (1)        17 : 4 = </a:t>
            </a:r>
            <a:r>
              <a:rPr lang="cs-CZ" b="1" dirty="0" err="1" smtClean="0"/>
              <a:t>4</a:t>
            </a:r>
            <a:r>
              <a:rPr lang="cs-CZ" b="1" dirty="0" smtClean="0"/>
              <a:t> (1)</a:t>
            </a:r>
          </a:p>
          <a:p>
            <a:endParaRPr lang="cs-CZ" b="1" dirty="0" smtClean="0"/>
          </a:p>
          <a:p>
            <a:r>
              <a:rPr lang="cs-CZ" b="1" dirty="0" smtClean="0"/>
              <a:t>81 : 8 = 10 (1)       50 : 8 = 6 (2)</a:t>
            </a:r>
          </a:p>
          <a:p>
            <a:r>
              <a:rPr lang="cs-CZ" b="1" dirty="0" smtClean="0"/>
              <a:t>25 : 3 = 8 (1)          30 : 9 = 3 (3)</a:t>
            </a:r>
          </a:p>
          <a:p>
            <a:r>
              <a:rPr lang="cs-CZ" b="1" dirty="0" smtClean="0"/>
              <a:t>43 :  7 = 6 (1)         13 : 2 = 6 (1)</a:t>
            </a:r>
          </a:p>
          <a:p>
            <a:r>
              <a:rPr lang="cs-CZ" b="1" dirty="0" smtClean="0"/>
              <a:t>42 : 5 = 8 (2)           37 : 5 = 7 (2)   </a:t>
            </a:r>
          </a:p>
          <a:p>
            <a:endParaRPr lang="cs-CZ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2285992"/>
            <a:ext cx="3929090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ovéPole 4"/>
          <p:cNvSpPr txBox="1"/>
          <p:nvPr/>
        </p:nvSpPr>
        <p:spPr>
          <a:xfrm>
            <a:off x="857224" y="642918"/>
            <a:ext cx="742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OPAKUJEME NÁSOBILKU – VLOŽ SPRÁVNÉ ČÍSLO:</a:t>
            </a:r>
            <a:endParaRPr lang="cs-CZ" b="1" dirty="0"/>
          </a:p>
        </p:txBody>
      </p:sp>
      <p:pic>
        <p:nvPicPr>
          <p:cNvPr id="30725" name="Picture 5" descr="Thinking Emoji&quot; Poster by janetgonzalez | Redbubb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357166"/>
            <a:ext cx="1857388" cy="24765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8" name="Picture 4" descr="hard thinking face /&gt; | Animated emoticons, Funny emoticons, Emoji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3357562"/>
            <a:ext cx="2800344" cy="2800344"/>
          </a:xfrm>
          <a:prstGeom prst="rect">
            <a:avLst/>
          </a:prstGeom>
          <a:noFill/>
        </p:spPr>
      </p:pic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7232" y="2143116"/>
            <a:ext cx="4053330" cy="16950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ovéPole 2"/>
          <p:cNvSpPr txBox="1"/>
          <p:nvPr/>
        </p:nvSpPr>
        <p:spPr>
          <a:xfrm>
            <a:off x="857224" y="642918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KONTROLA: </a:t>
            </a:r>
            <a:endParaRPr lang="cs-CZ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5000628" y="1785926"/>
            <a:ext cx="33575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45 : 5 = 9               6 . 7 = 42</a:t>
            </a:r>
          </a:p>
          <a:p>
            <a:r>
              <a:rPr lang="cs-CZ" b="1" dirty="0" smtClean="0"/>
              <a:t>64 : 8 = </a:t>
            </a:r>
            <a:r>
              <a:rPr lang="cs-CZ" b="1" dirty="0" err="1" smtClean="0"/>
              <a:t>8</a:t>
            </a:r>
            <a:r>
              <a:rPr lang="cs-CZ" b="1" dirty="0" smtClean="0"/>
              <a:t>                9 . 9 = 81</a:t>
            </a:r>
          </a:p>
          <a:p>
            <a:r>
              <a:rPr lang="cs-CZ" b="1" dirty="0" smtClean="0"/>
              <a:t>49 : 7 = </a:t>
            </a:r>
            <a:r>
              <a:rPr lang="cs-CZ" b="1" dirty="0" err="1" smtClean="0"/>
              <a:t>7</a:t>
            </a:r>
            <a:r>
              <a:rPr lang="cs-CZ" b="1" dirty="0" smtClean="0"/>
              <a:t>                56 = 7 . 8</a:t>
            </a:r>
          </a:p>
          <a:p>
            <a:r>
              <a:rPr lang="cs-CZ" b="1" dirty="0" smtClean="0"/>
              <a:t>27 : 9 = 3                 72 : 9 = 8 </a:t>
            </a:r>
            <a:endParaRPr lang="cs-CZ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Picture 4" descr="ᐈ Thinking boy cartoon stock pictures, Royalty Free cartoon boy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3286124"/>
            <a:ext cx="3071834" cy="2790250"/>
          </a:xfrm>
          <a:prstGeom prst="rect">
            <a:avLst/>
          </a:prstGeom>
          <a:noFill/>
        </p:spPr>
      </p:pic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1357298"/>
            <a:ext cx="8039100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ovéPole 2"/>
          <p:cNvSpPr txBox="1"/>
          <p:nvPr/>
        </p:nvSpPr>
        <p:spPr>
          <a:xfrm>
            <a:off x="571472" y="642918"/>
            <a:ext cx="5286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PS str. 20/</a:t>
            </a:r>
            <a:r>
              <a:rPr lang="cs-CZ" b="1" dirty="0" err="1" smtClean="0"/>
              <a:t>cv</a:t>
            </a:r>
            <a:r>
              <a:rPr lang="cs-CZ" b="1" dirty="0" smtClean="0"/>
              <a:t>. 1 – DOPLŇ ČÍSLA PODLE ZADÁNÍ:</a:t>
            </a:r>
            <a:endParaRPr lang="cs-CZ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</TotalTime>
  <Words>738</Words>
  <Application>Microsoft Office PowerPoint</Application>
  <PresentationFormat>Předvádění na obrazovce (4:3)</PresentationFormat>
  <Paragraphs>116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systému Office</vt:lpstr>
      <vt:lpstr>Matematika – online 19. 5. 4.B – za chvíli začínáme </vt:lpstr>
      <vt:lpstr>DĚLENÍ SE ZBYTKEM  OPAKOVÁNÍ</vt:lpstr>
      <vt:lpstr>SPOJ PŘÍKLAD SE SPRÁVNÝM VÝSLEDKEM</vt:lpstr>
      <vt:lpstr>Slovní úloha: 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UCITEL</dc:creator>
  <cp:lastModifiedBy>Krocek</cp:lastModifiedBy>
  <cp:revision>41</cp:revision>
  <dcterms:created xsi:type="dcterms:W3CDTF">2013-05-03T19:39:39Z</dcterms:created>
  <dcterms:modified xsi:type="dcterms:W3CDTF">2020-05-19T09:41:02Z</dcterms:modified>
</cp:coreProperties>
</file>