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425B96-43BF-4074-897C-E701357FF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F8F9153-945D-47FD-B5D8-EE8BB4F85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94BE5CF-8E83-4D33-A5B6-2BBDCF9F4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D826053-CE32-477F-9AFE-1208979DD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AF5EE1-E594-4A61-86BE-81E1E0762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1945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3B4BD-B2E4-4791-AB88-B4B7A3EE9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340AB5B-F286-489A-A17E-9FA1342DF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9746C5-6B3F-4F89-920F-A6A8CD0D7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05FE7-7522-4C94-8316-2C062F8F7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C1E8DC-E32E-467C-92BD-C79811A2F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9607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3239A2F-E740-4073-826F-F90F7233A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B139CC5-2CAF-4458-875F-8D305B5E52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16DEE4-11B4-41C4-A57E-45AC13E07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CCBC8A-4E49-4A4F-BA03-C79246000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866399-BDA0-40C9-9898-697B24C07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067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DC3C6F-9027-478D-A440-CF6C5780E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8029EA-3836-4C0C-B0E4-746B98B63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4D7F1E-C830-4A0E-9296-64BB6827F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7CE62E2-2700-4BE7-8CE8-DF93E3321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48AE1A-FD1C-4951-890E-83FED40F1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00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FBBB16-C2CB-4B6A-BB30-1294D35C1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497815A-8719-400B-97BE-186B37CBF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048E471-5840-4EB1-A32D-8078949AB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E4A0F32-3BA6-44BB-BD05-56C5B9F25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27393F2-B2C6-4781-9C07-51DE0A589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712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A8F36-704A-432D-8796-BB3DD60AA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91E0F7-B379-4FF9-AFA3-07BE9F7264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41C7715-459C-430C-9053-51D0A0D38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9A8309A-9042-4694-9FD2-755402A9E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1787A4-21E9-4F7A-A3AA-7491E6746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414915-DDDA-4B9C-8685-2BD2171FC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23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D20187-8F97-4C9D-93F0-F968BB6B9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AEA374E-1503-40F0-BD6F-5E02B8178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5D438A2-6CDD-4102-9CD1-F19B01736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9CCB61D-059F-43F2-9387-43C1D29DD3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6132B81-A21F-4A60-805D-744541CB1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28DEC73-BB93-47A5-87BF-944F55BA7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71B56C7-59A0-4D90-8897-733CB9F9C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03A6ABB-BC62-4A05-B243-D882108D9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09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DE5E23-95C4-48AC-B4AD-C92B8D269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95657BD-F892-498C-B80A-5E63B7D01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4D99FF7-A8E5-42A2-A02E-0BB284036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D935477-7D43-4A91-9821-4FDA250F0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518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4C4AA57-1BBA-4A55-A60A-4445ADCE8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8629C1C-A80E-4232-B5BF-F1BD2EC14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AFF32D4-EBCC-4F09-922E-B22EBB840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3062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6CDEC2-DA45-4B17-BFD6-F175320F9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D2E002-9306-42DD-BFE3-CA24EE6DE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88C60AB-269C-40C0-949A-281CCCECF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1CA62B8-964E-47A8-A54D-8B57B4DF7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6EDC69E-E826-4087-8293-C85E13A51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264516D-BDE9-4926-8F68-7B1D01D96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993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D87AF8-731D-4BC8-A111-AF1AA4219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CBAD8D9-97A7-4F38-92EB-406C3702CD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0084E91-7BF3-4D3D-982E-2ED61785A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139E96F-8CEB-44AF-9ACF-B9DFAA5CE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D04C8F4-3E6B-4DB8-991A-355BD1812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F0A139-33CB-41B6-90DE-4835149B9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778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0774B8C-4D49-46D4-A52C-4F34B4D33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302B61D-DB7C-421B-81DE-56B94C38B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A50A482-D1B9-44DD-9555-3522855D12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6E234-2D77-4CE5-BADD-9AA7FB5A32C4}" type="datetimeFigureOut">
              <a:rPr lang="cs-CZ" smtClean="0"/>
              <a:t>14.5.2020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1C6921-8420-4305-B0CE-02FA89AEE1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7E6B69E-66E5-4EBE-BED1-08DC2BF6C8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FC223-687C-4705-B772-B8D99036BB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971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st2.depositphotos.com/1967477/7371/v/450/depositphotos_73711483-stock-illustration-cartoon-emoticon-giving-thumb-up.jp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obrazky.cz/?q=smajl%C3%ADk&amp;url=https%3A%2F%2Fst.depositphotos.com%2F1001911%2F2477%2Fv%2F950%2Fdepositphotos_24779959-stock-illustration-dreamy-emoticon.jpg&amp;imageId=3ec80dcad804b62f&amp;data=lgLEEBHuUCfNYBgWHNmv3C2bJn_EMJneuh9eX8w8h0X-So7Hlk8x5qtmjbRKZLOmKDDYMAlhvfMXATaytLVPZatJj9pL5c5eu4HTxALkPpPEApJYxAIZnsQCoxk%3D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newsnazar.com/wp-content/uploads/2015/10/smile1.jpg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bezvabotky.cz/files/images/smajlik-jupi.jp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E7A085-9384-4042-986B-C5EEC97CC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4810"/>
          </a:xfrm>
        </p:spPr>
        <p:txBody>
          <a:bodyPr>
            <a:normAutofit fontScale="90000"/>
          </a:bodyPr>
          <a:lstStyle/>
          <a:p>
            <a:r>
              <a:rPr lang="cs-CZ" sz="9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Krásné ráno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C98D6F6-F567-426B-88C7-36B1112D71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3119021" cy="1655762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1026" name="Picture 2" descr="Kreslené emotikony dává palec — Stocková ilustrace">
            <a:hlinkClick r:id="rId2"/>
            <a:extLst>
              <a:ext uri="{FF2B5EF4-FFF2-40B4-BE49-F238E27FC236}">
                <a16:creationId xmlns:a16="http://schemas.microsoft.com/office/drawing/2014/main" id="{7D733BE8-B420-42FF-A7F1-8A563C339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662" y="2571750"/>
            <a:ext cx="4219575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2191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565DD9-833D-4E2C-AE89-115AABF9C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17920"/>
          </a:xfrm>
        </p:spPr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b="1" u="sng" dirty="0">
                <a:solidFill>
                  <a:srgbClr val="FF0000"/>
                </a:solidFill>
              </a:rPr>
              <a:t>SLOVNÍ DRUHY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1. Podstatná jména</a:t>
            </a:r>
            <a:br>
              <a:rPr lang="cs-CZ" dirty="0"/>
            </a:br>
            <a:r>
              <a:rPr lang="cs-CZ" dirty="0">
                <a:solidFill>
                  <a:srgbClr val="00B0F0"/>
                </a:solidFill>
              </a:rPr>
              <a:t>2. Přídavná jména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3. Zájmena</a:t>
            </a:r>
            <a:br>
              <a:rPr lang="cs-CZ" dirty="0"/>
            </a:br>
            <a:r>
              <a:rPr lang="cs-CZ" dirty="0">
                <a:solidFill>
                  <a:srgbClr val="7030A0"/>
                </a:solidFill>
              </a:rPr>
              <a:t>4. Číslovky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5. Slovesa</a:t>
            </a:r>
            <a:br>
              <a:rPr lang="cs-CZ" dirty="0"/>
            </a:br>
            <a:r>
              <a:rPr lang="cs-CZ" dirty="0">
                <a:solidFill>
                  <a:srgbClr val="C00000"/>
                </a:solidFill>
              </a:rPr>
              <a:t>6. Příslovce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7. Předložky</a:t>
            </a:r>
            <a:br>
              <a:rPr lang="cs-CZ" dirty="0"/>
            </a:br>
            <a:r>
              <a:rPr lang="cs-CZ" dirty="0">
                <a:solidFill>
                  <a:srgbClr val="00B050"/>
                </a:solidFill>
              </a:rPr>
              <a:t>8. Spojky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9. Částice</a:t>
            </a:r>
            <a:br>
              <a:rPr lang="cs-CZ" dirty="0"/>
            </a:br>
            <a:r>
              <a:rPr lang="cs-CZ" dirty="0">
                <a:solidFill>
                  <a:srgbClr val="FF0000"/>
                </a:solidFill>
              </a:rPr>
              <a:t>10. Citoslovce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pic>
        <p:nvPicPr>
          <p:cNvPr id="1028" name="Picture 4" descr="Stáhnout - Zasněný smajlík — Stocková ilustrace">
            <a:hlinkClick r:id="rId2"/>
            <a:extLst>
              <a:ext uri="{FF2B5EF4-FFF2-40B4-BE49-F238E27FC236}">
                <a16:creationId xmlns:a16="http://schemas.microsoft.com/office/drawing/2014/main" id="{3E902756-FED0-4C7A-AA1A-51E82BD03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341" y="1979720"/>
            <a:ext cx="4558449" cy="3825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792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B2DFFE-CD1C-4542-BB9C-F98E4372F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82409"/>
          </a:xfrm>
        </p:spPr>
        <p:txBody>
          <a:bodyPr>
            <a:normAutofit fontScale="90000"/>
          </a:bodyPr>
          <a:lstStyle/>
          <a:p>
            <a:r>
              <a:rPr lang="cs-CZ" sz="9600" b="1" u="sng" dirty="0">
                <a:solidFill>
                  <a:srgbClr val="FF0000"/>
                </a:solidFill>
              </a:rPr>
              <a:t>Podstatná jména</a:t>
            </a:r>
            <a:br>
              <a:rPr lang="cs-CZ" sz="9600" b="1" u="sng" dirty="0">
                <a:solidFill>
                  <a:srgbClr val="FF0000"/>
                </a:solidFill>
              </a:rPr>
            </a:br>
            <a:r>
              <a:rPr lang="cs-CZ" sz="7200" dirty="0"/>
              <a:t>jsou názvy osob, zvířat a věcí.</a:t>
            </a:r>
            <a:br>
              <a:rPr lang="cs-CZ" sz="7200" dirty="0"/>
            </a:br>
            <a:r>
              <a:rPr lang="cs-CZ" sz="7200" dirty="0"/>
              <a:t/>
            </a:r>
            <a:br>
              <a:rPr lang="cs-CZ" sz="7200" dirty="0"/>
            </a:br>
            <a:r>
              <a:rPr lang="cs-CZ" sz="7200" dirty="0"/>
              <a:t>Ukazujeme si na ně </a:t>
            </a:r>
            <a:br>
              <a:rPr lang="cs-CZ" sz="7200" dirty="0"/>
            </a:br>
            <a:r>
              <a:rPr lang="cs-CZ" sz="7200" b="1" dirty="0">
                <a:solidFill>
                  <a:srgbClr val="C00000"/>
                </a:solidFill>
              </a:rPr>
              <a:t>ten, ta, to.</a:t>
            </a:r>
            <a:r>
              <a:rPr lang="cs-CZ" b="1" u="sng" dirty="0">
                <a:solidFill>
                  <a:srgbClr val="FF0000"/>
                </a:solidFill>
              </a:rPr>
              <a:t/>
            </a:r>
            <a:br>
              <a:rPr lang="cs-CZ" b="1" u="sng" dirty="0">
                <a:solidFill>
                  <a:srgbClr val="FF0000"/>
                </a:solidFill>
              </a:rPr>
            </a:br>
            <a:r>
              <a:rPr lang="cs-CZ" b="1" u="sng" dirty="0">
                <a:solidFill>
                  <a:srgbClr val="FF0000"/>
                </a:solidFill>
              </a:rPr>
              <a:t/>
            </a:r>
            <a:br>
              <a:rPr lang="cs-CZ" b="1" u="sng" dirty="0">
                <a:solidFill>
                  <a:srgbClr val="FF0000"/>
                </a:solidFill>
              </a:rPr>
            </a:br>
            <a:endParaRPr lang="cs-CZ" dirty="0"/>
          </a:p>
        </p:txBody>
      </p:sp>
      <p:pic>
        <p:nvPicPr>
          <p:cNvPr id="2052" name="Picture 4" descr="HOME | AHOOOJ.cz">
            <a:hlinkClick r:id="rId2"/>
            <a:extLst>
              <a:ext uri="{FF2B5EF4-FFF2-40B4-BE49-F238E27FC236}">
                <a16:creationId xmlns:a16="http://schemas.microsoft.com/office/drawing/2014/main" id="{1AAC114D-2611-436D-AC15-FAE90C124A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655" y="4722539"/>
            <a:ext cx="2237742" cy="1491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103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816A93-909C-4857-82AD-7A36522AF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71186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2060"/>
                </a:solidFill>
              </a:rPr>
              <a:t>Naše </a:t>
            </a:r>
            <a:r>
              <a:rPr lang="cs-CZ" b="1" dirty="0" smtClean="0">
                <a:solidFill>
                  <a:srgbClr val="002060"/>
                </a:solidFill>
              </a:rPr>
              <a:t>třída 2</a:t>
            </a:r>
            <a:r>
              <a:rPr lang="cs-CZ" b="1" dirty="0">
                <a:solidFill>
                  <a:srgbClr val="002060"/>
                </a:solidFill>
              </a:rPr>
              <a:t>. C</a:t>
            </a:r>
            <a:br>
              <a:rPr lang="cs-CZ" b="1" dirty="0">
                <a:solidFill>
                  <a:srgbClr val="002060"/>
                </a:solidFill>
              </a:rPr>
            </a:br>
            <a:r>
              <a:rPr lang="cs-CZ" b="1" dirty="0">
                <a:solidFill>
                  <a:srgbClr val="002060"/>
                </a:solidFill>
              </a:rPr>
              <a:t>Do naší třídy chodím ráda. Mám tam hodně kamarádů. Martinku, Sofii, Lindu a Lukáška. Sedím v lavici s Klaudii, která má ráda tanec. Jirka s Martinem dobře počítají, Zdenička ráda čte a Štěpán se zajímá o traktory. Všichni se máme rádi a vzájemně si pomáháme. Na chodbě máme vystavené výkresy. V naší škole se mi líbí.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b="1" dirty="0">
              <a:solidFill>
                <a:srgbClr val="002060"/>
              </a:solidFill>
            </a:endParaRPr>
          </a:p>
        </p:txBody>
      </p:sp>
      <p:cxnSp>
        <p:nvCxnSpPr>
          <p:cNvPr id="4" name="Přímá spojnice 3"/>
          <p:cNvCxnSpPr/>
          <p:nvPr/>
        </p:nvCxnSpPr>
        <p:spPr>
          <a:xfrm flipV="1">
            <a:off x="992777" y="5852161"/>
            <a:ext cx="979715" cy="1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1972492" y="5852161"/>
            <a:ext cx="9274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5669280" y="5865224"/>
            <a:ext cx="20639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 flipV="1">
            <a:off x="9538062" y="5839097"/>
            <a:ext cx="1815738" cy="13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022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F63771-5F3D-4F99-AEE3-3CE5BA835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71186"/>
          </a:xfrm>
        </p:spPr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Naše </a:t>
            </a:r>
            <a:r>
              <a:rPr lang="cs-CZ" b="1" u="sng" dirty="0">
                <a:solidFill>
                  <a:srgbClr val="0070C0"/>
                </a:solidFill>
              </a:rPr>
              <a:t>třída</a:t>
            </a:r>
            <a:r>
              <a:rPr lang="cs-CZ" b="1" dirty="0">
                <a:solidFill>
                  <a:srgbClr val="0070C0"/>
                </a:solidFill>
              </a:rPr>
              <a:t> 2. C</a:t>
            </a:r>
            <a:br>
              <a:rPr lang="cs-CZ" b="1" dirty="0">
                <a:solidFill>
                  <a:srgbClr val="0070C0"/>
                </a:solidFill>
              </a:rPr>
            </a:br>
            <a:r>
              <a:rPr lang="cs-CZ" b="1" dirty="0">
                <a:solidFill>
                  <a:srgbClr val="0070C0"/>
                </a:solidFill>
              </a:rPr>
              <a:t>Do naší </a:t>
            </a:r>
            <a:r>
              <a:rPr lang="cs-CZ" b="1" u="sng" dirty="0">
                <a:solidFill>
                  <a:srgbClr val="0070C0"/>
                </a:solidFill>
              </a:rPr>
              <a:t>třídy</a:t>
            </a:r>
            <a:r>
              <a:rPr lang="cs-CZ" b="1" dirty="0">
                <a:solidFill>
                  <a:srgbClr val="0070C0"/>
                </a:solidFill>
              </a:rPr>
              <a:t> chodím ráda. Mám tam hodně </a:t>
            </a:r>
            <a:r>
              <a:rPr lang="cs-CZ" b="1" u="sng" dirty="0">
                <a:solidFill>
                  <a:srgbClr val="0070C0"/>
                </a:solidFill>
              </a:rPr>
              <a:t>kamarádů</a:t>
            </a:r>
            <a:r>
              <a:rPr lang="cs-CZ" b="1" dirty="0">
                <a:solidFill>
                  <a:srgbClr val="0070C0"/>
                </a:solidFill>
              </a:rPr>
              <a:t>. </a:t>
            </a:r>
            <a:r>
              <a:rPr lang="cs-CZ" b="1" u="sng" dirty="0">
                <a:solidFill>
                  <a:srgbClr val="0070C0"/>
                </a:solidFill>
              </a:rPr>
              <a:t>Martinku</a:t>
            </a:r>
            <a:r>
              <a:rPr lang="cs-CZ" b="1" dirty="0">
                <a:solidFill>
                  <a:srgbClr val="0070C0"/>
                </a:solidFill>
              </a:rPr>
              <a:t>, </a:t>
            </a:r>
            <a:r>
              <a:rPr lang="cs-CZ" b="1" u="sng" dirty="0">
                <a:solidFill>
                  <a:srgbClr val="0070C0"/>
                </a:solidFill>
              </a:rPr>
              <a:t>Sofii</a:t>
            </a:r>
            <a:r>
              <a:rPr lang="cs-CZ" b="1" dirty="0">
                <a:solidFill>
                  <a:srgbClr val="0070C0"/>
                </a:solidFill>
              </a:rPr>
              <a:t>, </a:t>
            </a:r>
            <a:r>
              <a:rPr lang="cs-CZ" b="1" u="sng" dirty="0">
                <a:solidFill>
                  <a:srgbClr val="0070C0"/>
                </a:solidFill>
              </a:rPr>
              <a:t>Lindu</a:t>
            </a:r>
            <a:r>
              <a:rPr lang="cs-CZ" b="1" dirty="0">
                <a:solidFill>
                  <a:srgbClr val="0070C0"/>
                </a:solidFill>
              </a:rPr>
              <a:t> a </a:t>
            </a:r>
            <a:r>
              <a:rPr lang="cs-CZ" b="1" u="sng" dirty="0">
                <a:solidFill>
                  <a:srgbClr val="0070C0"/>
                </a:solidFill>
              </a:rPr>
              <a:t>Lukáška</a:t>
            </a:r>
            <a:r>
              <a:rPr lang="cs-CZ" b="1" dirty="0">
                <a:solidFill>
                  <a:srgbClr val="0070C0"/>
                </a:solidFill>
              </a:rPr>
              <a:t>. Sedím v </a:t>
            </a:r>
            <a:r>
              <a:rPr lang="cs-CZ" b="1" u="sng" dirty="0">
                <a:solidFill>
                  <a:srgbClr val="0070C0"/>
                </a:solidFill>
              </a:rPr>
              <a:t>lavici</a:t>
            </a:r>
            <a:r>
              <a:rPr lang="cs-CZ" b="1" dirty="0">
                <a:solidFill>
                  <a:srgbClr val="0070C0"/>
                </a:solidFill>
              </a:rPr>
              <a:t> s </a:t>
            </a:r>
            <a:r>
              <a:rPr lang="cs-CZ" b="1" u="sng" dirty="0">
                <a:solidFill>
                  <a:srgbClr val="0070C0"/>
                </a:solidFill>
              </a:rPr>
              <a:t>Klaudii</a:t>
            </a:r>
            <a:r>
              <a:rPr lang="cs-CZ" b="1" dirty="0">
                <a:solidFill>
                  <a:srgbClr val="0070C0"/>
                </a:solidFill>
              </a:rPr>
              <a:t>, která má ráda </a:t>
            </a:r>
            <a:r>
              <a:rPr lang="cs-CZ" b="1" u="sng" dirty="0">
                <a:solidFill>
                  <a:srgbClr val="0070C0"/>
                </a:solidFill>
              </a:rPr>
              <a:t>tanec</a:t>
            </a:r>
            <a:r>
              <a:rPr lang="cs-CZ" b="1" dirty="0">
                <a:solidFill>
                  <a:srgbClr val="0070C0"/>
                </a:solidFill>
              </a:rPr>
              <a:t>. </a:t>
            </a:r>
            <a:r>
              <a:rPr lang="cs-CZ" b="1" u="sng" dirty="0">
                <a:solidFill>
                  <a:srgbClr val="0070C0"/>
                </a:solidFill>
              </a:rPr>
              <a:t>Jirka</a:t>
            </a:r>
            <a:r>
              <a:rPr lang="cs-CZ" b="1" dirty="0">
                <a:solidFill>
                  <a:srgbClr val="0070C0"/>
                </a:solidFill>
              </a:rPr>
              <a:t> s </a:t>
            </a:r>
            <a:r>
              <a:rPr lang="cs-CZ" b="1" u="sng" dirty="0">
                <a:solidFill>
                  <a:srgbClr val="0070C0"/>
                </a:solidFill>
              </a:rPr>
              <a:t>Martinem</a:t>
            </a:r>
            <a:r>
              <a:rPr lang="cs-CZ" b="1" dirty="0">
                <a:solidFill>
                  <a:srgbClr val="0070C0"/>
                </a:solidFill>
              </a:rPr>
              <a:t> dobře počítají, </a:t>
            </a:r>
            <a:r>
              <a:rPr lang="cs-CZ" b="1" u="sng" dirty="0">
                <a:solidFill>
                  <a:srgbClr val="0070C0"/>
                </a:solidFill>
              </a:rPr>
              <a:t>Zdenička</a:t>
            </a:r>
            <a:r>
              <a:rPr lang="cs-CZ" b="1" dirty="0">
                <a:solidFill>
                  <a:srgbClr val="0070C0"/>
                </a:solidFill>
              </a:rPr>
              <a:t> ráda čte a </a:t>
            </a:r>
            <a:r>
              <a:rPr lang="cs-CZ" b="1" u="sng" dirty="0">
                <a:solidFill>
                  <a:srgbClr val="0070C0"/>
                </a:solidFill>
              </a:rPr>
              <a:t>Štěpán</a:t>
            </a:r>
            <a:r>
              <a:rPr lang="cs-CZ" b="1" dirty="0">
                <a:solidFill>
                  <a:srgbClr val="0070C0"/>
                </a:solidFill>
              </a:rPr>
              <a:t> se zajímá o </a:t>
            </a:r>
            <a:r>
              <a:rPr lang="cs-CZ" b="1" u="sng" dirty="0">
                <a:solidFill>
                  <a:srgbClr val="0070C0"/>
                </a:solidFill>
              </a:rPr>
              <a:t>traktory.</a:t>
            </a:r>
            <a:r>
              <a:rPr lang="cs-CZ" b="1" dirty="0">
                <a:solidFill>
                  <a:srgbClr val="0070C0"/>
                </a:solidFill>
              </a:rPr>
              <a:t> Všichni se máme rádi a vzájemně si pomáháme. Na </a:t>
            </a:r>
            <a:r>
              <a:rPr lang="cs-CZ" b="1" u="sng" dirty="0">
                <a:solidFill>
                  <a:srgbClr val="0070C0"/>
                </a:solidFill>
              </a:rPr>
              <a:t>chodbě</a:t>
            </a:r>
            <a:r>
              <a:rPr lang="cs-CZ" b="1" dirty="0">
                <a:solidFill>
                  <a:srgbClr val="0070C0"/>
                </a:solidFill>
              </a:rPr>
              <a:t> máme vystavené </a:t>
            </a:r>
            <a:r>
              <a:rPr lang="cs-CZ" b="1" u="sng" dirty="0">
                <a:solidFill>
                  <a:srgbClr val="0070C0"/>
                </a:solidFill>
              </a:rPr>
              <a:t>výkresy.</a:t>
            </a:r>
            <a:r>
              <a:rPr lang="cs-CZ" b="1" dirty="0">
                <a:solidFill>
                  <a:srgbClr val="0070C0"/>
                </a:solidFill>
              </a:rPr>
              <a:t> V naší </a:t>
            </a:r>
            <a:r>
              <a:rPr lang="cs-CZ" b="1" u="sng" dirty="0">
                <a:solidFill>
                  <a:srgbClr val="0070C0"/>
                </a:solidFill>
              </a:rPr>
              <a:t>škole</a:t>
            </a:r>
            <a:r>
              <a:rPr lang="cs-CZ" b="1" dirty="0">
                <a:solidFill>
                  <a:srgbClr val="0070C0"/>
                </a:solidFill>
              </a:rPr>
              <a:t> se mi líbí.</a:t>
            </a:r>
          </a:p>
        </p:txBody>
      </p:sp>
    </p:spTree>
    <p:extLst>
      <p:ext uri="{BB962C8B-B14F-4D97-AF65-F5344CB8AC3E}">
        <p14:creationId xmlns:p14="http://schemas.microsoft.com/office/powerpoint/2010/main" val="249188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CE18E9-AD7F-4E58-8311-8E4DEE859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64506"/>
          </a:xfrm>
        </p:spPr>
        <p:txBody>
          <a:bodyPr>
            <a:normAutofit/>
          </a:bodyPr>
          <a:lstStyle/>
          <a:p>
            <a:r>
              <a:rPr lang="cs-CZ" sz="8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Mějte krásný den</a:t>
            </a:r>
          </a:p>
        </p:txBody>
      </p:sp>
      <p:pic>
        <p:nvPicPr>
          <p:cNvPr id="3074" name="Picture 2" descr="Smajlík jupí">
            <a:hlinkClick r:id="rId2"/>
            <a:extLst>
              <a:ext uri="{FF2B5EF4-FFF2-40B4-BE49-F238E27FC236}">
                <a16:creationId xmlns:a16="http://schemas.microsoft.com/office/drawing/2014/main" id="{FFD428F4-234F-44E8-9FDE-46C47A858C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377" y="2373204"/>
            <a:ext cx="5981700" cy="363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97348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226</Words>
  <Application>Microsoft Office PowerPoint</Application>
  <PresentationFormat>Širokoúhlá obrazovka</PresentationFormat>
  <Paragraphs>6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Times New Roman</vt:lpstr>
      <vt:lpstr>Motiv Office</vt:lpstr>
      <vt:lpstr>Krásné ráno</vt:lpstr>
      <vt:lpstr> SLOVNÍ DRUHY 1. Podstatná jména 2. Přídavná jména 3. Zájmena 4. Číslovky 5. Slovesa 6. Příslovce 7. Předložky 8. Spojky 9. Částice 10. Citoslovce </vt:lpstr>
      <vt:lpstr>Podstatná jména jsou názvy osob, zvířat a věcí.  Ukazujeme si na ně  ten, ta, to.  </vt:lpstr>
      <vt:lpstr>Naše třída 2. C Do naší třídy chodím ráda. Mám tam hodně kamarádů. Martinku, Sofii, Lindu a Lukáška. Sedím v lavici s Klaudii, která má ráda tanec. Jirka s Martinem dobře počítají, Zdenička ráda čte a Štěpán se zajímá o traktory. Všichni se máme rádi a vzájemně si pomáháme. Na chodbě máme vystavené výkresy. V naší škole se mi líbí. </vt:lpstr>
      <vt:lpstr>Naše třída 2. C Do naší třídy chodím ráda. Mám tam hodně kamarádů. Martinku, Sofii, Lindu a Lukáška. Sedím v lavici s Klaudii, která má ráda tanec. Jirka s Martinem dobře počítají, Zdenička ráda čte a Štěpán se zajímá o traktory. Všichni se máme rádi a vzájemně si pomáháme. Na chodbě máme vystavené výkresy. V naší škole se mi líbí.</vt:lpstr>
      <vt:lpstr>Mějte krásný den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Krásné ráno</dc:title>
  <dc:creator>Renata Müller</dc:creator>
  <cp:lastModifiedBy>jzachnikova</cp:lastModifiedBy>
  <cp:revision>11</cp:revision>
  <dcterms:created xsi:type="dcterms:W3CDTF">2020-05-12T15:13:07Z</dcterms:created>
  <dcterms:modified xsi:type="dcterms:W3CDTF">2020-05-14T09:28:50Z</dcterms:modified>
</cp:coreProperties>
</file>