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283C1-3376-4B7D-A4D1-34B74308A966}" type="datetimeFigureOut">
              <a:rPr lang="cs-CZ" smtClean="0"/>
              <a:t>13.4.2020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8533C-1BA3-4122-AAB3-A91CCDE6EF4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rmAutofit/>
          </a:bodyPr>
          <a:lstStyle/>
          <a:p>
            <a:r>
              <a:rPr lang="cs-CZ" sz="11500" dirty="0" smtClean="0">
                <a:solidFill>
                  <a:srgbClr val="FF0000"/>
                </a:solidFill>
              </a:rPr>
              <a:t>Číslovky</a:t>
            </a:r>
            <a:endParaRPr lang="cs-CZ" sz="115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co jsou číslovky </a:t>
            </a:r>
          </a:p>
          <a:p>
            <a:pPr>
              <a:buFontTx/>
              <a:buChar char="-"/>
            </a:pPr>
            <a:r>
              <a:rPr lang="cs-CZ" dirty="0" smtClean="0"/>
              <a:t>určité a neurčité číslovky</a:t>
            </a:r>
          </a:p>
          <a:p>
            <a:pPr>
              <a:buFontTx/>
              <a:buChar char="-"/>
            </a:pPr>
            <a:r>
              <a:rPr lang="cs-CZ" dirty="0" smtClean="0"/>
              <a:t>druhy číslovek (základní, řadové, druhové a násobné)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72400" cy="1285884"/>
          </a:xfrm>
        </p:spPr>
        <p:txBody>
          <a:bodyPr/>
          <a:lstStyle/>
          <a:p>
            <a:r>
              <a:rPr lang="cs-CZ" dirty="0" smtClean="0"/>
              <a:t>ČÍSLOVKY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1643050"/>
            <a:ext cx="7572428" cy="4500594"/>
          </a:xfrm>
        </p:spPr>
        <p:txBody>
          <a:bodyPr>
            <a:normAutofit/>
          </a:bodyPr>
          <a:lstStyle/>
          <a:p>
            <a:pPr algn="l"/>
            <a:r>
              <a:rPr lang="cs-CZ" b="1" dirty="0" smtClean="0"/>
              <a:t>Číslovky </a:t>
            </a:r>
          </a:p>
          <a:p>
            <a:pPr algn="l"/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u="sng" dirty="0" smtClean="0"/>
              <a:t>ohebný</a:t>
            </a:r>
            <a:r>
              <a:rPr lang="cs-CZ" dirty="0" smtClean="0"/>
              <a:t> slovní druh</a:t>
            </a:r>
          </a:p>
          <a:p>
            <a:pPr algn="l">
              <a:buFontTx/>
              <a:buChar char="-"/>
            </a:pPr>
            <a:r>
              <a:rPr lang="cs-CZ" dirty="0" smtClean="0"/>
              <a:t>můžeme je </a:t>
            </a:r>
            <a:r>
              <a:rPr lang="cs-CZ" u="sng" dirty="0" smtClean="0"/>
              <a:t>skloňovat </a:t>
            </a:r>
          </a:p>
          <a:p>
            <a:pPr algn="l">
              <a:buFontTx/>
              <a:buChar char="-"/>
            </a:pPr>
            <a:r>
              <a:rPr lang="cs-CZ" u="sng" dirty="0" smtClean="0"/>
              <a:t>můžou být</a:t>
            </a:r>
            <a:r>
              <a:rPr lang="cs-CZ" dirty="0" smtClean="0"/>
              <a:t>:	</a:t>
            </a:r>
          </a:p>
          <a:p>
            <a:pPr marL="514350" indent="-514350" algn="l">
              <a:buAutoNum type="alphaLcParenR"/>
            </a:pPr>
            <a:r>
              <a:rPr lang="cs-CZ" u="sng" dirty="0" smtClean="0">
                <a:solidFill>
                  <a:srgbClr val="FF0000"/>
                </a:solidFill>
              </a:rPr>
              <a:t>URČITÉ</a:t>
            </a:r>
            <a:r>
              <a:rPr lang="cs-CZ" dirty="0" smtClean="0"/>
              <a:t> (Vyjadřují přesné množství. </a:t>
            </a:r>
            <a:r>
              <a:rPr lang="cs-CZ" i="1" dirty="0">
                <a:solidFill>
                  <a:srgbClr val="FF0000"/>
                </a:solidFill>
              </a:rPr>
              <a:t>S</a:t>
            </a:r>
            <a:r>
              <a:rPr lang="cs-CZ" i="1" dirty="0" smtClean="0">
                <a:solidFill>
                  <a:srgbClr val="FF0000"/>
                </a:solidFill>
              </a:rPr>
              <a:t>to, pět, třikrát, druhý</a:t>
            </a:r>
            <a:r>
              <a:rPr lang="cs-CZ" dirty="0" smtClean="0"/>
              <a:t>… </a:t>
            </a:r>
            <a:r>
              <a:rPr lang="cs-CZ" dirty="0" smtClean="0"/>
              <a:t>)</a:t>
            </a:r>
          </a:p>
          <a:p>
            <a:pPr marL="514350" indent="-514350" algn="l"/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b)</a:t>
            </a:r>
            <a:r>
              <a:rPr lang="cs-CZ" dirty="0" smtClean="0"/>
              <a:t> </a:t>
            </a:r>
            <a:r>
              <a:rPr lang="cs-CZ" u="sng" dirty="0" smtClean="0">
                <a:solidFill>
                  <a:schemeClr val="accent6">
                    <a:lumMod val="75000"/>
                  </a:schemeClr>
                </a:solidFill>
              </a:rPr>
              <a:t>NEURČITÉ</a:t>
            </a:r>
            <a:r>
              <a:rPr lang="cs-CZ" dirty="0" smtClean="0"/>
              <a:t> (Nevyjadřují přesné množství. 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Několik, spousta, mnoho</a:t>
            </a:r>
            <a:r>
              <a:rPr lang="cs-CZ" dirty="0" smtClean="0"/>
              <a:t>…)</a:t>
            </a:r>
          </a:p>
          <a:p>
            <a:pPr algn="l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ČÍSLOVEK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ZÁKLADNÍ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rgbClr val="FF0000"/>
                </a:solidFill>
              </a:rPr>
              <a:t>KOLIK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počet (</a:t>
            </a:r>
            <a:r>
              <a:rPr lang="cs-CZ" i="1" dirty="0" smtClean="0">
                <a:solidFill>
                  <a:srgbClr val="FF0000"/>
                </a:solidFill>
              </a:rPr>
              <a:t>pět, jedna třetina, sto</a:t>
            </a:r>
            <a:r>
              <a:rPr lang="cs-CZ" dirty="0" smtClean="0"/>
              <a:t>…)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ŘADOVÉ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KOLIKÁTÝ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pořadí </a:t>
            </a:r>
            <a:r>
              <a:rPr lang="cs-CZ" i="1" dirty="0" smtClean="0">
                <a:solidFill>
                  <a:schemeClr val="tx2">
                    <a:lumMod val="75000"/>
                  </a:schemeClr>
                </a:solidFill>
              </a:rPr>
              <a:t>(třetí, osmnáctá, několikátý</a:t>
            </a:r>
            <a:r>
              <a:rPr lang="cs-CZ" dirty="0" smtClean="0"/>
              <a:t>…)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rgbClr val="00B050"/>
                </a:solidFill>
              </a:rPr>
              <a:t>DRUHOVÉ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rgbClr val="00B050"/>
                </a:solidFill>
              </a:rPr>
              <a:t>KOLIKERO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počet druhů (</a:t>
            </a:r>
            <a:r>
              <a:rPr lang="cs-CZ" i="1" dirty="0" smtClean="0">
                <a:solidFill>
                  <a:srgbClr val="00B050"/>
                </a:solidFill>
              </a:rPr>
              <a:t>dvoje, patero, trojí</a:t>
            </a:r>
            <a:r>
              <a:rPr lang="cs-CZ" dirty="0" smtClean="0"/>
              <a:t>…)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NÁSOBNÉ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ptáme se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KOLIKRÁT</a:t>
            </a:r>
            <a:r>
              <a:rPr lang="cs-CZ" dirty="0" smtClean="0"/>
              <a:t>?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vyjadřují počet opakování, násobnost (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dvakrát, trojnásobně</a:t>
            </a:r>
            <a:r>
              <a:rPr lang="cs-CZ" dirty="0" smtClean="0"/>
              <a:t>…)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u="sng" dirty="0" smtClean="0"/>
              <a:t>Zapiš do sešitu a urči </a:t>
            </a:r>
            <a:r>
              <a:rPr lang="cs-CZ" b="1" u="sng" dirty="0" smtClean="0"/>
              <a:t>druh</a:t>
            </a:r>
            <a:r>
              <a:rPr lang="cs-CZ" u="sng" dirty="0" smtClean="0"/>
              <a:t>, </a:t>
            </a:r>
            <a:r>
              <a:rPr lang="cs-CZ" b="1" u="sng" dirty="0" smtClean="0"/>
              <a:t>U nebo N </a:t>
            </a:r>
            <a:r>
              <a:rPr lang="cs-CZ" dirty="0" smtClean="0"/>
              <a:t>(určité, neurčité):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u="sng" dirty="0" smtClean="0"/>
              <a:t>Příklad</a:t>
            </a:r>
            <a:r>
              <a:rPr lang="cs-CZ" dirty="0" smtClean="0"/>
              <a:t>: </a:t>
            </a:r>
            <a:r>
              <a:rPr lang="cs-CZ" i="1" dirty="0" smtClean="0"/>
              <a:t>DVA</a:t>
            </a:r>
            <a:r>
              <a:rPr lang="cs-CZ" dirty="0" smtClean="0"/>
              <a:t> – 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základní, U </a:t>
            </a:r>
            <a:r>
              <a:rPr lang="cs-CZ" dirty="0" smtClean="0"/>
              <a:t>(určitá)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	ČTYŘI, OSMNÁCTÝ, NĚKOLIK, TROCHU, SEDM, MILIÓNKRÁT, ŠESTERY, POTŘETÍ, TROJE, PĚT.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Cvičení mi pošli ve zprávě nebo e-mailu!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50</Words>
  <Application>Microsoft Office PowerPoint</Application>
  <PresentationFormat>Předvádění na obrazovce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Číslovky</vt:lpstr>
      <vt:lpstr>ČÍSLOVKY </vt:lpstr>
      <vt:lpstr>DRUHY ČÍSLOVEK</vt:lpstr>
      <vt:lpstr>Procvičování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Číslovky</dc:title>
  <dc:creator>Evzen</dc:creator>
  <cp:lastModifiedBy>Evzen</cp:lastModifiedBy>
  <cp:revision>3</cp:revision>
  <dcterms:created xsi:type="dcterms:W3CDTF">2020-04-13T14:49:27Z</dcterms:created>
  <dcterms:modified xsi:type="dcterms:W3CDTF">2020-04-13T15:14:13Z</dcterms:modified>
</cp:coreProperties>
</file>