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71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0356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30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6675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411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8600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628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0552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96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15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64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1115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61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482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51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15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1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1E4B0-FD20-4D68-8145-00D82733F09C}" type="datetimeFigureOut">
              <a:rPr lang="cs-CZ" smtClean="0"/>
              <a:pPr/>
              <a:t>14.5.2020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40F6D89-799B-4819-AC63-0C1CE93904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2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ctorstock.com/royalty-free-vector/little-boy-with-big-idea-vector-4410178" TargetMode="External"/><Relationship Id="rId2" Type="http://schemas.openxmlformats.org/officeDocument/2006/relationships/hyperlink" Target="https://www.vectorstock.com/royalty-free-vector/cartoon-boy-with-a-good-idea-vector-154207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5155" y="249382"/>
            <a:ext cx="10270609" cy="61350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Sloveso CAN </a:t>
            </a:r>
            <a:r>
              <a:rPr lang="cs-CZ" dirty="0"/>
              <a:t>=umět, </a:t>
            </a:r>
            <a:r>
              <a:rPr lang="cs-CZ" dirty="0" err="1" smtClean="0"/>
              <a:t>dovést,dokázat</a:t>
            </a:r>
            <a:r>
              <a:rPr lang="cs-CZ" dirty="0"/>
              <a:t>, smět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5003" y="1068946"/>
            <a:ext cx="9695741" cy="5269509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 err="1">
                <a:solidFill>
                  <a:srgbClr val="FF0000"/>
                </a:solidFill>
              </a:rPr>
              <a:t>Can</a:t>
            </a:r>
            <a:r>
              <a:rPr lang="cs-CZ" b="1" dirty="0">
                <a:solidFill>
                  <a:srgbClr val="FF0000"/>
                </a:solidFill>
              </a:rPr>
              <a:t> používáme k vyjádření schopnosti a dovednosti. </a:t>
            </a:r>
          </a:p>
          <a:p>
            <a:pPr marL="0" indent="0">
              <a:buNone/>
            </a:pPr>
            <a:r>
              <a:rPr lang="cs-CZ" dirty="0"/>
              <a:t>                     </a:t>
            </a:r>
            <a:r>
              <a:rPr lang="cs-CZ" b="1" dirty="0" err="1"/>
              <a:t>Can</a:t>
            </a:r>
            <a:r>
              <a:rPr lang="cs-CZ" b="1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swim</a:t>
            </a:r>
            <a:r>
              <a:rPr lang="cs-CZ" dirty="0"/>
              <a:t>?= </a:t>
            </a:r>
            <a:r>
              <a:rPr lang="cs-CZ" b="1" dirty="0"/>
              <a:t>Umíš</a:t>
            </a:r>
            <a:r>
              <a:rPr lang="cs-CZ" dirty="0"/>
              <a:t> plavat?</a:t>
            </a:r>
          </a:p>
          <a:p>
            <a:r>
              <a:rPr lang="cs-CZ" b="1" dirty="0" err="1"/>
              <a:t>Yes</a:t>
            </a:r>
            <a:r>
              <a:rPr lang="cs-CZ" b="1" dirty="0"/>
              <a:t>, I </a:t>
            </a:r>
            <a:r>
              <a:rPr lang="cs-CZ" b="1" dirty="0" err="1"/>
              <a:t>can</a:t>
            </a:r>
            <a:r>
              <a:rPr lang="cs-CZ" dirty="0"/>
              <a:t>=                   </a:t>
            </a:r>
            <a:r>
              <a:rPr lang="cs-CZ" dirty="0" smtClean="0"/>
              <a:t>   X  </a:t>
            </a:r>
            <a:r>
              <a:rPr lang="cs-CZ" b="1" dirty="0"/>
              <a:t>No, I </a:t>
            </a:r>
            <a:r>
              <a:rPr lang="cs-CZ" b="1" dirty="0" err="1"/>
              <a:t>cannot</a:t>
            </a:r>
            <a:r>
              <a:rPr lang="cs-CZ" b="1" dirty="0"/>
              <a:t> / </a:t>
            </a:r>
            <a:r>
              <a:rPr lang="cs-CZ" b="1" dirty="0" smtClean="0"/>
              <a:t>No, </a:t>
            </a:r>
            <a:r>
              <a:rPr lang="cs-CZ" b="1" dirty="0" err="1" smtClean="0"/>
              <a:t>can</a:t>
            </a:r>
            <a:r>
              <a:rPr lang="cs-CZ" b="1" dirty="0" smtClean="0"/>
              <a:t> ́t</a:t>
            </a:r>
            <a:r>
              <a:rPr lang="cs-CZ" dirty="0" smtClean="0"/>
              <a:t>(</a:t>
            </a:r>
            <a:r>
              <a:rPr lang="cs-CZ" sz="1400" dirty="0" smtClean="0"/>
              <a:t>zkrácený </a:t>
            </a:r>
            <a:r>
              <a:rPr lang="cs-CZ" sz="1400" dirty="0"/>
              <a:t>tvar</a:t>
            </a:r>
            <a:r>
              <a:rPr lang="cs-CZ" dirty="0"/>
              <a:t>) =</a:t>
            </a:r>
          </a:p>
          <a:p>
            <a:pPr marL="0" indent="0">
              <a:buNone/>
            </a:pPr>
            <a:r>
              <a:rPr lang="cs-CZ" dirty="0"/>
              <a:t>    Ano, umím                        X   Ne, neumím</a:t>
            </a:r>
            <a:r>
              <a:rPr lang="cs-CZ" dirty="0" smtClean="0"/>
              <a:t>!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_______________________________________________________________</a:t>
            </a:r>
          </a:p>
          <a:p>
            <a:r>
              <a:rPr lang="cs-CZ" dirty="0">
                <a:solidFill>
                  <a:srgbClr val="FF0000"/>
                </a:solidFill>
              </a:rPr>
              <a:t>POZOR! Sloveso </a:t>
            </a:r>
            <a:r>
              <a:rPr lang="cs-CZ" dirty="0" err="1">
                <a:solidFill>
                  <a:srgbClr val="FF0000"/>
                </a:solidFill>
              </a:rPr>
              <a:t>can</a:t>
            </a:r>
            <a:r>
              <a:rPr lang="cs-CZ" dirty="0">
                <a:solidFill>
                  <a:srgbClr val="FF0000"/>
                </a:solidFill>
              </a:rPr>
              <a:t> je </a:t>
            </a:r>
            <a:r>
              <a:rPr lang="cs-CZ" b="1" dirty="0">
                <a:solidFill>
                  <a:srgbClr val="FF0000"/>
                </a:solidFill>
              </a:rPr>
              <a:t>ve všech osobách stejné</a:t>
            </a:r>
            <a:r>
              <a:rPr lang="cs-CZ" dirty="0">
                <a:solidFill>
                  <a:srgbClr val="FF0000"/>
                </a:solidFill>
              </a:rPr>
              <a:t>! (u třetí osoby v přítomném čase 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>
                <a:solidFill>
                  <a:srgbClr val="FF0000"/>
                </a:solidFill>
              </a:rPr>
              <a:t>nepoužíváme -s </a:t>
            </a:r>
            <a:r>
              <a:rPr lang="cs-CZ" dirty="0">
                <a:solidFill>
                  <a:srgbClr val="FF0000"/>
                </a:solidFill>
              </a:rPr>
              <a:t>na konci </a:t>
            </a:r>
            <a:r>
              <a:rPr lang="cs-CZ" dirty="0" smtClean="0">
                <a:solidFill>
                  <a:srgbClr val="FF0000"/>
                </a:solidFill>
              </a:rPr>
              <a:t>!)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>
                <a:solidFill>
                  <a:srgbClr val="FF0000"/>
                </a:solidFill>
              </a:rPr>
              <a:t>He</a:t>
            </a:r>
            <a:r>
              <a:rPr lang="cs-CZ" dirty="0"/>
              <a:t> </a:t>
            </a:r>
            <a:r>
              <a:rPr lang="cs-CZ" dirty="0" err="1">
                <a:solidFill>
                  <a:schemeClr val="tx1"/>
                </a:solidFill>
              </a:rPr>
              <a:t>can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/>
              <a:t>swim</a:t>
            </a:r>
            <a:r>
              <a:rPr lang="cs-CZ" dirty="0"/>
              <a:t>.= On </a:t>
            </a:r>
            <a:r>
              <a:rPr lang="cs-CZ" dirty="0">
                <a:solidFill>
                  <a:schemeClr val="tx1"/>
                </a:solidFill>
              </a:rPr>
              <a:t>umí </a:t>
            </a:r>
            <a:r>
              <a:rPr lang="cs-CZ" dirty="0"/>
              <a:t>plavat. </a:t>
            </a:r>
            <a:r>
              <a:rPr lang="cs-CZ" dirty="0" smtClean="0"/>
              <a:t>         </a:t>
            </a:r>
            <a:r>
              <a:rPr lang="cs-CZ" b="1" dirty="0" err="1" smtClean="0">
                <a:solidFill>
                  <a:srgbClr val="FF0000"/>
                </a:solidFill>
              </a:rPr>
              <a:t>She</a:t>
            </a:r>
            <a:r>
              <a:rPr lang="cs-CZ" dirty="0" smtClean="0"/>
              <a:t> </a:t>
            </a:r>
            <a:r>
              <a:rPr lang="cs-CZ" b="1" dirty="0" err="1">
                <a:solidFill>
                  <a:schemeClr val="tx1"/>
                </a:solidFill>
              </a:rPr>
              <a:t>can</a:t>
            </a:r>
            <a:r>
              <a:rPr lang="cs-CZ" dirty="0"/>
              <a:t> </a:t>
            </a:r>
            <a:r>
              <a:rPr lang="cs-CZ" dirty="0" err="1"/>
              <a:t>swim</a:t>
            </a:r>
            <a:r>
              <a:rPr lang="cs-CZ" dirty="0"/>
              <a:t>.=Ona </a:t>
            </a:r>
            <a:r>
              <a:rPr lang="cs-CZ" dirty="0">
                <a:solidFill>
                  <a:schemeClr val="tx1"/>
                </a:solidFill>
              </a:rPr>
              <a:t>umí </a:t>
            </a:r>
            <a:r>
              <a:rPr lang="cs-CZ" dirty="0"/>
              <a:t>plavat.</a:t>
            </a:r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dirty="0" err="1"/>
              <a:t>Yes</a:t>
            </a:r>
            <a:r>
              <a:rPr lang="cs-CZ" dirty="0"/>
              <a:t>, he/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= Ano, on umí. </a:t>
            </a:r>
            <a:r>
              <a:rPr lang="cs-CZ" dirty="0" smtClean="0"/>
              <a:t>           </a:t>
            </a:r>
            <a:r>
              <a:rPr lang="cs-CZ" dirty="0"/>
              <a:t>X No, he/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́t= Ne, on neumí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>
                <a:solidFill>
                  <a:schemeClr val="tx1"/>
                </a:solidFill>
              </a:rPr>
              <a:t>ZÁPOR: I </a:t>
            </a:r>
            <a:r>
              <a:rPr lang="cs-CZ" b="1" dirty="0" err="1" smtClean="0">
                <a:solidFill>
                  <a:schemeClr val="tx1"/>
                </a:solidFill>
              </a:rPr>
              <a:t>can´t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swim</a:t>
            </a:r>
            <a:r>
              <a:rPr lang="cs-CZ" b="1" dirty="0" smtClean="0">
                <a:solidFill>
                  <a:schemeClr val="tx1"/>
                </a:solidFill>
              </a:rPr>
              <a:t>.             </a:t>
            </a:r>
            <a:r>
              <a:rPr lang="cs-CZ" b="1" dirty="0" err="1" smtClean="0">
                <a:solidFill>
                  <a:schemeClr val="tx1"/>
                </a:solidFill>
              </a:rPr>
              <a:t>You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can´t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draw</a:t>
            </a:r>
            <a:r>
              <a:rPr lang="cs-CZ" b="1" dirty="0" smtClean="0">
                <a:solidFill>
                  <a:schemeClr val="tx1"/>
                </a:solidFill>
              </a:rPr>
              <a:t>.        He </a:t>
            </a:r>
            <a:r>
              <a:rPr lang="cs-CZ" b="1" dirty="0" err="1" smtClean="0">
                <a:solidFill>
                  <a:schemeClr val="tx1"/>
                </a:solidFill>
              </a:rPr>
              <a:t>can´t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read</a:t>
            </a:r>
            <a:r>
              <a:rPr lang="cs-CZ" b="1" dirty="0" smtClean="0">
                <a:solidFill>
                  <a:schemeClr val="tx1"/>
                </a:solidFill>
              </a:rPr>
              <a:t>. …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tx1"/>
                </a:solidFill>
              </a:rPr>
              <a:t> </a:t>
            </a:r>
            <a:r>
              <a:rPr lang="cs-CZ" b="1" dirty="0" smtClean="0">
                <a:solidFill>
                  <a:schemeClr val="tx1"/>
                </a:solidFill>
              </a:rPr>
              <a:t>            Neumím plavat.           Neumíš kreslit.           On neumí číst.</a:t>
            </a:r>
            <a:endParaRPr lang="cs-CZ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s-CZ" dirty="0"/>
              <a:t>_________________________________________________________</a:t>
            </a:r>
          </a:p>
          <a:p>
            <a:r>
              <a:rPr lang="cs-CZ" b="1" dirty="0">
                <a:solidFill>
                  <a:srgbClr val="7030A0"/>
                </a:solidFill>
              </a:rPr>
              <a:t>OTÁZKY TVOŘÍME: </a:t>
            </a:r>
            <a:r>
              <a:rPr lang="cs-CZ" dirty="0">
                <a:solidFill>
                  <a:srgbClr val="7030A0"/>
                </a:solidFill>
              </a:rPr>
              <a:t>přehozením slovosledu</a:t>
            </a:r>
            <a:r>
              <a:rPr lang="cs-CZ" dirty="0"/>
              <a:t>:</a:t>
            </a:r>
          </a:p>
          <a:p>
            <a:pPr>
              <a:buFontTx/>
              <a:buChar char="-"/>
            </a:pPr>
            <a:r>
              <a:rPr lang="cs-CZ" dirty="0" err="1">
                <a:solidFill>
                  <a:srgbClr val="7030A0"/>
                </a:solidFill>
              </a:rPr>
              <a:t>Can</a:t>
            </a:r>
            <a:r>
              <a:rPr lang="cs-CZ" dirty="0">
                <a:solidFill>
                  <a:srgbClr val="7030A0"/>
                </a:solidFill>
              </a:rPr>
              <a:t> I </a:t>
            </a:r>
            <a:r>
              <a:rPr lang="cs-CZ" dirty="0"/>
              <a:t>ski?          </a:t>
            </a:r>
            <a:r>
              <a:rPr lang="cs-CZ" dirty="0" err="1">
                <a:solidFill>
                  <a:srgbClr val="7030A0"/>
                </a:solidFill>
              </a:rPr>
              <a:t>Can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 err="1">
                <a:solidFill>
                  <a:srgbClr val="7030A0"/>
                </a:solidFill>
              </a:rPr>
              <a:t>you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/>
              <a:t>ski?                </a:t>
            </a:r>
            <a:r>
              <a:rPr lang="cs-CZ" dirty="0" err="1">
                <a:solidFill>
                  <a:srgbClr val="7030A0"/>
                </a:solidFill>
              </a:rPr>
              <a:t>Can</a:t>
            </a:r>
            <a:r>
              <a:rPr lang="cs-CZ" dirty="0">
                <a:solidFill>
                  <a:srgbClr val="7030A0"/>
                </a:solidFill>
              </a:rPr>
              <a:t> he</a:t>
            </a:r>
            <a:r>
              <a:rPr lang="cs-CZ" dirty="0"/>
              <a:t> ski?  </a:t>
            </a:r>
            <a:r>
              <a:rPr lang="cs-CZ" dirty="0" err="1">
                <a:solidFill>
                  <a:srgbClr val="7030A0"/>
                </a:solidFill>
              </a:rPr>
              <a:t>Can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 err="1">
                <a:solidFill>
                  <a:srgbClr val="7030A0"/>
                </a:solidFill>
              </a:rPr>
              <a:t>she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 err="1"/>
              <a:t>swim</a:t>
            </a:r>
            <a:r>
              <a:rPr lang="cs-CZ" dirty="0"/>
              <a:t>? </a:t>
            </a:r>
          </a:p>
          <a:p>
            <a:pPr>
              <a:buFontTx/>
              <a:buChar char="-"/>
            </a:pPr>
            <a:r>
              <a:rPr lang="cs-CZ" dirty="0" err="1">
                <a:solidFill>
                  <a:srgbClr val="7030A0"/>
                </a:solidFill>
              </a:rPr>
              <a:t>Can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 err="1">
                <a:solidFill>
                  <a:srgbClr val="7030A0"/>
                </a:solidFill>
              </a:rPr>
              <a:t>we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/>
              <a:t>ski?                                            </a:t>
            </a:r>
            <a:r>
              <a:rPr lang="cs-CZ" dirty="0" err="1">
                <a:solidFill>
                  <a:srgbClr val="7030A0"/>
                </a:solidFill>
              </a:rPr>
              <a:t>Can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 err="1">
                <a:solidFill>
                  <a:srgbClr val="7030A0"/>
                </a:solidFill>
              </a:rPr>
              <a:t>they</a:t>
            </a:r>
            <a:r>
              <a:rPr lang="cs-CZ" dirty="0">
                <a:solidFill>
                  <a:srgbClr val="7030A0"/>
                </a:solidFill>
              </a:rPr>
              <a:t> </a:t>
            </a:r>
            <a:r>
              <a:rPr lang="cs-CZ" dirty="0"/>
              <a:t>ski?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60475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rocek\AppData\Local\Microsoft\Windows\Temporary Internet Files\Content.IE5\0IAO63BD\pool-signs-1497280_64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1040" y="2797447"/>
            <a:ext cx="1190445" cy="1209341"/>
          </a:xfrm>
          <a:prstGeom prst="rect">
            <a:avLst/>
          </a:prstGeom>
          <a:noFill/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2EFC7636-87FB-44A8-9860-2B635224C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662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TESTÍK – slovíčka z Unitu 5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DAA50B-F11E-4C22-8570-78C79B959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55" y="1326524"/>
            <a:ext cx="9750280" cy="4868213"/>
          </a:xfrm>
        </p:spPr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1) Přelož: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fridge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/>
              <a:t>A) ložnice  B) lednice  C) hala  D) umyvadlo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2) Přelož: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We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are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lost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</a:p>
          <a:p>
            <a:r>
              <a:rPr lang="cs-CZ" dirty="0" smtClean="0"/>
              <a:t>A) Zabloudili jsme!  B) Nemluv hloupě!  C) Mám los!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3) Přelož: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Can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you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swim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  <a:p>
            <a:r>
              <a:rPr lang="cs-CZ" dirty="0" smtClean="0"/>
              <a:t>A) Umíš plavat?  B) Já neumím plavat?  C) Umíš bruslit?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4) Přelož: </a:t>
            </a:r>
            <a:r>
              <a:rPr lang="cs-CZ" dirty="0" err="1" smtClean="0">
                <a:solidFill>
                  <a:schemeClr val="accent2">
                    <a:lumMod val="75000"/>
                  </a:schemeClr>
                </a:solidFill>
              </a:rPr>
              <a:t>cellar</a:t>
            </a:r>
            <a:endParaRPr lang="cs-CZ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 smtClean="0"/>
              <a:t>A) byt  B) sklep  C) šatník  D) koupelna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6627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81821" cy="961623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REVISION</a:t>
            </a:r>
            <a:r>
              <a:rPr lang="cs-CZ" dirty="0" smtClean="0"/>
              <a:t>:CB p. 59/ ex. 4a </a:t>
            </a:r>
            <a:br>
              <a:rPr lang="cs-CZ" dirty="0" smtClean="0"/>
            </a:b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Put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words</a:t>
            </a:r>
            <a:r>
              <a:rPr lang="cs-CZ" dirty="0" smtClean="0">
                <a:solidFill>
                  <a:srgbClr val="FF0000"/>
                </a:solidFill>
              </a:rPr>
              <a:t> in </a:t>
            </a:r>
            <a:r>
              <a:rPr lang="cs-CZ" dirty="0" err="1" smtClean="0">
                <a:solidFill>
                  <a:srgbClr val="FF0000"/>
                </a:solidFill>
              </a:rPr>
              <a:t>order</a:t>
            </a:r>
            <a:r>
              <a:rPr lang="cs-CZ" dirty="0" smtClean="0">
                <a:solidFill>
                  <a:srgbClr val="FF0000"/>
                </a:solidFill>
              </a:rPr>
              <a:t> to make </a:t>
            </a:r>
            <a:r>
              <a:rPr lang="cs-CZ" dirty="0" err="1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questions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9093" y="1751526"/>
            <a:ext cx="10135673" cy="588564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 smtClean="0"/>
              <a:t>1.do   </a:t>
            </a:r>
            <a:r>
              <a:rPr lang="cs-CZ" dirty="0" err="1" smtClean="0"/>
              <a:t>homework</a:t>
            </a:r>
            <a:r>
              <a:rPr lang="cs-CZ" dirty="0" smtClean="0"/>
              <a:t>   her   </a:t>
            </a:r>
            <a:r>
              <a:rPr lang="cs-CZ" dirty="0" err="1" smtClean="0"/>
              <a:t>Amy</a:t>
            </a:r>
            <a:r>
              <a:rPr lang="cs-CZ" dirty="0" smtClean="0"/>
              <a:t>   </a:t>
            </a:r>
            <a:r>
              <a:rPr lang="cs-CZ" dirty="0" err="1" smtClean="0"/>
              <a:t>can</a:t>
            </a:r>
            <a:r>
              <a:rPr lang="cs-CZ" dirty="0" smtClean="0"/>
              <a:t>.                    1. </a:t>
            </a:r>
            <a:r>
              <a:rPr lang="cs-CZ" dirty="0" err="1" smtClean="0">
                <a:solidFill>
                  <a:srgbClr val="FF0000"/>
                </a:solidFill>
              </a:rPr>
              <a:t>Can</a:t>
            </a:r>
            <a:r>
              <a:rPr lang="cs-CZ" dirty="0" smtClean="0"/>
              <a:t> </a:t>
            </a:r>
            <a:r>
              <a:rPr lang="cs-CZ" dirty="0" err="1" smtClean="0"/>
              <a:t>Amy</a:t>
            </a:r>
            <a:r>
              <a:rPr lang="cs-CZ" dirty="0" smtClean="0"/>
              <a:t> do her </a:t>
            </a:r>
            <a:r>
              <a:rPr lang="cs-CZ" dirty="0" err="1" smtClean="0"/>
              <a:t>homework</a:t>
            </a:r>
            <a:r>
              <a:rPr lang="cs-CZ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2. play   </a:t>
            </a:r>
            <a:r>
              <a:rPr lang="cs-CZ" dirty="0" err="1" smtClean="0"/>
              <a:t>tennis</a:t>
            </a:r>
            <a:r>
              <a:rPr lang="cs-CZ" dirty="0" smtClean="0"/>
              <a:t>   </a:t>
            </a:r>
            <a:r>
              <a:rPr lang="cs-CZ" dirty="0" err="1" smtClean="0"/>
              <a:t>you</a:t>
            </a:r>
            <a:r>
              <a:rPr lang="cs-CZ" dirty="0" smtClean="0"/>
              <a:t>    </a:t>
            </a:r>
            <a:r>
              <a:rPr lang="cs-CZ" dirty="0" err="1" smtClean="0"/>
              <a:t>can</a:t>
            </a:r>
            <a:r>
              <a:rPr lang="cs-CZ" dirty="0" smtClean="0"/>
              <a:t>                                2. </a:t>
            </a:r>
            <a:r>
              <a:rPr lang="cs-CZ" dirty="0" err="1" smtClean="0">
                <a:solidFill>
                  <a:srgbClr val="FF0000"/>
                </a:solidFill>
              </a:rPr>
              <a:t>Can</a:t>
            </a:r>
            <a:r>
              <a:rPr lang="cs-CZ" dirty="0" smtClean="0">
                <a:solidFill>
                  <a:srgbClr val="FF0000"/>
                </a:solidFill>
              </a:rPr>
              <a:t> …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3. </a:t>
            </a:r>
            <a:r>
              <a:rPr lang="cs-CZ" dirty="0" err="1" smtClean="0"/>
              <a:t>can</a:t>
            </a:r>
            <a:r>
              <a:rPr lang="cs-CZ" dirty="0" smtClean="0"/>
              <a:t>   </a:t>
            </a:r>
            <a:r>
              <a:rPr lang="cs-CZ" dirty="0" err="1" smtClean="0"/>
              <a:t>cross</a:t>
            </a:r>
            <a:r>
              <a:rPr lang="cs-CZ" dirty="0" smtClean="0"/>
              <a:t>   </a:t>
            </a:r>
            <a:r>
              <a:rPr lang="cs-CZ" dirty="0" err="1" smtClean="0"/>
              <a:t>river</a:t>
            </a:r>
            <a:r>
              <a:rPr lang="cs-CZ" dirty="0" smtClean="0"/>
              <a:t>  </a:t>
            </a:r>
            <a:r>
              <a:rPr lang="cs-CZ" dirty="0" err="1" smtClean="0"/>
              <a:t>the</a:t>
            </a:r>
            <a:r>
              <a:rPr lang="cs-CZ" dirty="0" smtClean="0"/>
              <a:t>   </a:t>
            </a:r>
            <a:r>
              <a:rPr lang="cs-CZ" dirty="0" err="1" smtClean="0"/>
              <a:t>they</a:t>
            </a:r>
            <a:r>
              <a:rPr lang="cs-CZ" dirty="0" smtClean="0"/>
              <a:t>                          3.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4. </a:t>
            </a:r>
            <a:r>
              <a:rPr lang="cs-CZ" dirty="0" err="1" smtClean="0"/>
              <a:t>speak</a:t>
            </a:r>
            <a:r>
              <a:rPr lang="cs-CZ" dirty="0" smtClean="0"/>
              <a:t>    </a:t>
            </a:r>
            <a:r>
              <a:rPr lang="cs-CZ" dirty="0" err="1" smtClean="0"/>
              <a:t>can</a:t>
            </a:r>
            <a:r>
              <a:rPr lang="cs-CZ" dirty="0" smtClean="0"/>
              <a:t>    </a:t>
            </a:r>
            <a:r>
              <a:rPr lang="cs-CZ" dirty="0" err="1" smtClean="0"/>
              <a:t>you</a:t>
            </a:r>
            <a:r>
              <a:rPr lang="cs-CZ" dirty="0" smtClean="0"/>
              <a:t>    </a:t>
            </a:r>
            <a:r>
              <a:rPr lang="cs-CZ" dirty="0" err="1" smtClean="0"/>
              <a:t>English</a:t>
            </a:r>
            <a:r>
              <a:rPr lang="cs-CZ" dirty="0" smtClean="0"/>
              <a:t>                           4.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5. </a:t>
            </a:r>
            <a:r>
              <a:rPr lang="cs-CZ" dirty="0" err="1" smtClean="0"/>
              <a:t>we</a:t>
            </a:r>
            <a:r>
              <a:rPr lang="cs-CZ" dirty="0" smtClean="0"/>
              <a:t>   </a:t>
            </a:r>
            <a:r>
              <a:rPr lang="cs-CZ" dirty="0" err="1" smtClean="0"/>
              <a:t>ride</a:t>
            </a:r>
            <a:r>
              <a:rPr lang="cs-CZ" dirty="0" smtClean="0"/>
              <a:t>   </a:t>
            </a:r>
            <a:r>
              <a:rPr lang="cs-CZ" dirty="0" err="1" smtClean="0"/>
              <a:t>bicycle</a:t>
            </a:r>
            <a:r>
              <a:rPr lang="cs-CZ" dirty="0" smtClean="0"/>
              <a:t>   </a:t>
            </a:r>
            <a:r>
              <a:rPr lang="cs-CZ" dirty="0" err="1" smtClean="0"/>
              <a:t>can</a:t>
            </a:r>
            <a:r>
              <a:rPr lang="cs-CZ" dirty="0" smtClean="0"/>
              <a:t>                                  5.  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6. he   </a:t>
            </a:r>
            <a:r>
              <a:rPr lang="cs-CZ" dirty="0" err="1" smtClean="0"/>
              <a:t>can</a:t>
            </a:r>
            <a:r>
              <a:rPr lang="cs-CZ" dirty="0" smtClean="0"/>
              <a:t>   a   map   </a:t>
            </a:r>
            <a:r>
              <a:rPr lang="cs-CZ" dirty="0" err="1" smtClean="0"/>
              <a:t>read</a:t>
            </a:r>
            <a:r>
              <a:rPr lang="cs-CZ" dirty="0" smtClean="0"/>
              <a:t>                                  6.  </a:t>
            </a:r>
            <a:endParaRPr lang="cs-CZ" dirty="0" smtClean="0"/>
          </a:p>
          <a:p>
            <a:pPr marL="0" indent="0">
              <a:buNone/>
            </a:pPr>
            <a:r>
              <a:rPr lang="cs-CZ" sz="1500" dirty="0" smtClean="0"/>
              <a:t>Zdroje</a:t>
            </a:r>
          </a:p>
          <a:p>
            <a:pPr marL="0" indent="0">
              <a:buNone/>
            </a:pPr>
            <a:r>
              <a:rPr lang="cs-CZ" sz="1500" dirty="0"/>
              <a:t>Učebnice Project 1, třetí vydání, Tom </a:t>
            </a:r>
            <a:r>
              <a:rPr lang="cs-CZ" sz="1500" dirty="0" err="1" smtClean="0"/>
              <a:t>Hutchinson</a:t>
            </a:r>
            <a:endParaRPr lang="cs-CZ" sz="1500" dirty="0" smtClean="0"/>
          </a:p>
          <a:p>
            <a:r>
              <a:rPr lang="cs-CZ" sz="1500" dirty="0">
                <a:hlinkClick r:id="rId2"/>
              </a:rPr>
              <a:t>https://www.vectorstock.com/royalty-free-vector/cartoon-boy-with-a-good-idea-vector-1542072</a:t>
            </a:r>
            <a:endParaRPr lang="cs-CZ" sz="1500" dirty="0"/>
          </a:p>
          <a:p>
            <a:r>
              <a:rPr lang="cs-CZ" sz="1500" dirty="0">
                <a:hlinkClick r:id="rId3"/>
              </a:rPr>
              <a:t>https://www.vectorstock.com/royalty-free-vector/little-boy-with-big-idea-vector-4410178</a:t>
            </a:r>
            <a:endParaRPr lang="cs-CZ" sz="1500" dirty="0"/>
          </a:p>
          <a:p>
            <a:pPr marL="0" indent="0">
              <a:buNone/>
            </a:pPr>
            <a:endParaRPr lang="cs-CZ" sz="1500" dirty="0"/>
          </a:p>
          <a:p>
            <a:pPr marL="0" indent="0">
              <a:lnSpc>
                <a:spcPct val="150000"/>
              </a:lnSpc>
              <a:buNone/>
            </a:pPr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788316" y="1867436"/>
            <a:ext cx="759853" cy="1931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4788314" y="2495278"/>
            <a:ext cx="759853" cy="2189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4788314" y="2981457"/>
            <a:ext cx="759853" cy="206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>
            <a:off x="4788314" y="3573884"/>
            <a:ext cx="759853" cy="2446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4788314" y="4127680"/>
            <a:ext cx="759853" cy="231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prava 8"/>
          <p:cNvSpPr/>
          <p:nvPr/>
        </p:nvSpPr>
        <p:spPr>
          <a:xfrm>
            <a:off x="4788315" y="4687909"/>
            <a:ext cx="759853" cy="1803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512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40C52C-3D6F-4C3E-AFA7-18D21DECD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8600"/>
            <a:ext cx="8596668" cy="956256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rgbClr val="FF0000"/>
                </a:solidFill>
              </a:rPr>
              <a:t>SLOVESO </a:t>
            </a:r>
            <a:r>
              <a:rPr lang="cs-CZ" sz="6600" b="1" dirty="0">
                <a:solidFill>
                  <a:srgbClr val="FF0000"/>
                </a:solidFill>
              </a:rPr>
              <a:t>“CAN“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91C622-B53E-4FB2-A481-40BE9D7AB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061" y="1321968"/>
            <a:ext cx="9595214" cy="841683"/>
          </a:xfrm>
        </p:spPr>
        <p:txBody>
          <a:bodyPr>
            <a:normAutofit/>
          </a:bodyPr>
          <a:lstStyle/>
          <a:p>
            <a:r>
              <a:rPr lang="cs-CZ" dirty="0"/>
              <a:t>Sloveso CAN používáme k vyjádření </a:t>
            </a:r>
            <a:r>
              <a:rPr lang="cs-CZ" b="1" dirty="0"/>
              <a:t>schopnosti</a:t>
            </a:r>
            <a:r>
              <a:rPr lang="cs-CZ" dirty="0"/>
              <a:t> či </a:t>
            </a:r>
            <a:r>
              <a:rPr lang="cs-CZ" b="1" dirty="0"/>
              <a:t>dovednosti </a:t>
            </a:r>
            <a:r>
              <a:rPr lang="cs-CZ" sz="1600" dirty="0"/>
              <a:t>(moci, umět, </a:t>
            </a:r>
            <a:r>
              <a:rPr lang="cs-CZ" sz="1600" dirty="0" smtClean="0"/>
              <a:t>dokázat)</a:t>
            </a:r>
            <a:endParaRPr lang="cs-CZ" b="1" dirty="0"/>
          </a:p>
          <a:p>
            <a:r>
              <a:rPr lang="cs-CZ" b="1" dirty="0"/>
              <a:t>VE TŘETÍ OSOBĚ NENÍ KONCOVÉ –S !!!</a:t>
            </a:r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F5D75EC1-6A81-47EF-83F3-56A28A23A0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089651"/>
              </p:ext>
            </p:extLst>
          </p:nvPr>
        </p:nvGraphicFramePr>
        <p:xfrm>
          <a:off x="342484" y="2175319"/>
          <a:ext cx="9285669" cy="4654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5223">
                  <a:extLst>
                    <a:ext uri="{9D8B030D-6E8A-4147-A177-3AD203B41FA5}">
                      <a16:colId xmlns:a16="http://schemas.microsoft.com/office/drawing/2014/main" val="3296904969"/>
                    </a:ext>
                  </a:extLst>
                </a:gridCol>
                <a:gridCol w="3095223">
                  <a:extLst>
                    <a:ext uri="{9D8B030D-6E8A-4147-A177-3AD203B41FA5}">
                      <a16:colId xmlns:a16="http://schemas.microsoft.com/office/drawing/2014/main" val="2696850806"/>
                    </a:ext>
                  </a:extLst>
                </a:gridCol>
                <a:gridCol w="3095223">
                  <a:extLst>
                    <a:ext uri="{9D8B030D-6E8A-4147-A177-3AD203B41FA5}">
                      <a16:colId xmlns:a16="http://schemas.microsoft.com/office/drawing/2014/main" val="3359357896"/>
                    </a:ext>
                  </a:extLst>
                </a:gridCol>
              </a:tblGrid>
              <a:tr h="540145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167216"/>
                  </a:ext>
                </a:extLst>
              </a:tr>
              <a:tr h="540145">
                <a:tc>
                  <a:txBody>
                    <a:bodyPr/>
                    <a:lstStyle/>
                    <a:p>
                      <a:r>
                        <a:rPr lang="cs-CZ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/  CAN‘T 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 smtClean="0"/>
                        <a:t>SWIM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cs-CZ" sz="24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 smtClean="0"/>
                        <a:t>DANCE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cs-CZ" sz="24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SPEAK </a:t>
                      </a:r>
                      <a:r>
                        <a:rPr lang="cs-CZ" sz="2400" dirty="0" smtClean="0"/>
                        <a:t>ENGLISH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cs-CZ" sz="24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PLAY </a:t>
                      </a:r>
                      <a:r>
                        <a:rPr lang="cs-CZ" sz="2400" dirty="0" smtClean="0"/>
                        <a:t>TENNIS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cs-CZ" sz="24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 smtClean="0"/>
                        <a:t>DRAW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cs-CZ" sz="2400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400" dirty="0"/>
                        <a:t>RIDE A BIKE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879043"/>
                  </a:ext>
                </a:extLst>
              </a:tr>
              <a:tr h="540145">
                <a:tc>
                  <a:txBody>
                    <a:bodyPr/>
                    <a:lstStyle/>
                    <a:p>
                      <a:r>
                        <a:rPr lang="cs-CZ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/  CAN‘T 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09918"/>
                  </a:ext>
                </a:extLst>
              </a:tr>
              <a:tr h="540145">
                <a:tc>
                  <a:txBody>
                    <a:bodyPr/>
                    <a:lstStyle/>
                    <a:p>
                      <a:r>
                        <a:rPr lang="cs-CZ" dirty="0"/>
                        <a:t>HE/SHE/IT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/  CAN‘T 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971533"/>
                  </a:ext>
                </a:extLst>
              </a:tr>
              <a:tr h="540145">
                <a:tc>
                  <a:txBody>
                    <a:bodyPr/>
                    <a:lstStyle/>
                    <a:p>
                      <a:r>
                        <a:rPr lang="cs-CZ" dirty="0"/>
                        <a:t>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/  CAN‘T 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868004"/>
                  </a:ext>
                </a:extLst>
              </a:tr>
              <a:tr h="540145">
                <a:tc>
                  <a:txBody>
                    <a:bodyPr/>
                    <a:lstStyle/>
                    <a:p>
                      <a:r>
                        <a:rPr lang="cs-CZ" dirty="0"/>
                        <a:t>YOU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/  CAN‘T 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593901"/>
                  </a:ext>
                </a:extLst>
              </a:tr>
              <a:tr h="675182">
                <a:tc>
                  <a:txBody>
                    <a:bodyPr/>
                    <a:lstStyle/>
                    <a:p>
                      <a:r>
                        <a:rPr lang="cs-CZ" dirty="0"/>
                        <a:t>THEY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CAN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/  CAN‘T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UMÍM</a:t>
                      </a:r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cs-CZ" b="1" baseline="0" dirty="0" smtClean="0">
                          <a:solidFill>
                            <a:srgbClr val="FF0000"/>
                          </a:solidFill>
                        </a:rPr>
                        <a:t> NEUMÍM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911147"/>
                  </a:ext>
                </a:extLst>
              </a:tr>
            </a:tbl>
          </a:graphicData>
        </a:graphic>
      </p:graphicFrame>
      <p:sp>
        <p:nvSpPr>
          <p:cNvPr id="6" name="Šipka dolů 5"/>
          <p:cNvSpPr/>
          <p:nvPr/>
        </p:nvSpPr>
        <p:spPr>
          <a:xfrm rot="20890710">
            <a:off x="4365938" y="5769735"/>
            <a:ext cx="412124" cy="5151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lů 6"/>
          <p:cNvSpPr/>
          <p:nvPr/>
        </p:nvSpPr>
        <p:spPr>
          <a:xfrm rot="1063439">
            <a:off x="3593206" y="5769704"/>
            <a:ext cx="321972" cy="5151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2942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8F67DB-6308-4DC5-8183-A128AF3A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339144"/>
            <a:ext cx="8596668" cy="595745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ZKUS PŘELOŽIT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3A7975-EAFA-4CCF-8954-4C5C01DC0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609" y="1107583"/>
            <a:ext cx="8913394" cy="4933779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Umím hrát na klavír. 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 I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play </a:t>
            </a:r>
            <a:r>
              <a:rPr lang="cs-CZ" sz="2400" b="1" dirty="0" err="1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piano</a:t>
            </a:r>
            <a:r>
              <a:rPr lang="cs-CZ" sz="16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.     (CB p.48-49)</a:t>
            </a:r>
            <a:endParaRPr lang="cs-CZ" sz="16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Moje sestra umí hrát na kytaru.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Dokážu to napsat.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Moje maminka umí hrát tenis.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Dokážu to nakreslit.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Můj bratr neumí tančit.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Neumím lyžovat.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Neumím jezdit na kole. 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Můj strejda neumí hrát golf. </a:t>
            </a:r>
            <a:endParaRPr lang="cs-CZ" sz="2400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Little boy with big idea Royalty Free Vector Image">
            <a:extLst>
              <a:ext uri="{FF2B5EF4-FFF2-40B4-BE49-F238E27FC236}">
                <a16:creationId xmlns:a16="http://schemas.microsoft.com/office/drawing/2014/main" id="{4BD83C5B-09EE-4AF5-A239-9E241B0D6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796" y="2610376"/>
            <a:ext cx="1527175" cy="2356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576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98A863-6C3C-49DB-98B9-5ABE140FF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581E71-2A1F-42D4-9F15-E5C5C4366D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8" y="1267691"/>
            <a:ext cx="9816043" cy="504998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Umím hrát na klavír. 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 I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play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the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piano.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Moje sestra umí hrát na kytaru.  My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sister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play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the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guitar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Dokážu to napsat-  I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write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it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Moje maminka umí hrát tenis.  My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mum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play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tennis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Dokážu to nakreslit kreslit.  I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draw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it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Můj bratr neumí tančit.  My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brother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can‘t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dance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Neumím lyžovat.  I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can‘t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ski.</a:t>
            </a:r>
            <a:endParaRPr lang="cs-CZ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Neumím jezdit na kole.  I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can‘t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ride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a bike.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Můj strejda neumí hrát golf.  My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uncle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sz="2400" b="1" dirty="0" err="1">
                <a:solidFill>
                  <a:schemeClr val="tx1"/>
                </a:solidFill>
                <a:sym typeface="Wingdings" panose="05000000000000000000" pitchFamily="2" charset="2"/>
              </a:rPr>
              <a:t>can‘t</a:t>
            </a:r>
            <a:r>
              <a:rPr lang="cs-CZ" sz="2400" b="1" dirty="0">
                <a:solidFill>
                  <a:schemeClr val="tx1"/>
                </a:solidFill>
                <a:sym typeface="Wingdings" panose="05000000000000000000" pitchFamily="2" charset="2"/>
              </a:rPr>
              <a:t> play a golf.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835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6690F0-34C2-4C96-B776-F07072641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235" y="388275"/>
            <a:ext cx="9709384" cy="1606779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TVOŘENÍ OTÁZEK se slovesem </a:t>
            </a:r>
            <a:r>
              <a:rPr lang="cs-CZ" sz="6000" b="1" dirty="0">
                <a:solidFill>
                  <a:srgbClr val="FF0000"/>
                </a:solidFill>
              </a:rPr>
              <a:t>CAN</a:t>
            </a:r>
            <a:r>
              <a:rPr lang="cs-CZ" sz="6000" b="1" dirty="0"/>
              <a:t/>
            </a:r>
            <a:br>
              <a:rPr lang="cs-CZ" sz="6000" b="1" dirty="0"/>
            </a:br>
            <a:r>
              <a:rPr lang="cs-CZ" dirty="0">
                <a:solidFill>
                  <a:srgbClr val="0070C0"/>
                </a:solidFill>
              </a:rPr>
              <a:t>TVOŘENÍ KRÁTKÝCH ODPOVĚDÍ se slovesem </a:t>
            </a:r>
            <a:r>
              <a:rPr lang="cs-CZ" sz="6000" b="1" dirty="0">
                <a:solidFill>
                  <a:srgbClr val="0070C0"/>
                </a:solidFill>
              </a:rPr>
              <a:t>CAN</a:t>
            </a:r>
            <a:endParaRPr lang="cs-CZ" sz="3100" b="1" dirty="0">
              <a:solidFill>
                <a:srgbClr val="0070C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ECE001-0426-44B7-83E6-37273B0EB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>
                <a:solidFill>
                  <a:srgbClr val="FF0000"/>
                </a:solidFill>
              </a:rPr>
              <a:t>Otázky - </a:t>
            </a:r>
            <a:r>
              <a:rPr lang="cs-CZ" b="1" dirty="0" smtClean="0">
                <a:solidFill>
                  <a:srgbClr val="FF0000"/>
                </a:solidFill>
              </a:rPr>
              <a:t>přehozením </a:t>
            </a:r>
            <a:r>
              <a:rPr lang="cs-CZ" b="1" dirty="0">
                <a:solidFill>
                  <a:srgbClr val="FF0000"/>
                </a:solidFill>
              </a:rPr>
              <a:t>slovosledu: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You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can</a:t>
            </a:r>
            <a:r>
              <a:rPr lang="cs-CZ" dirty="0" smtClean="0">
                <a:solidFill>
                  <a:schemeClr val="tx1"/>
                </a:solidFill>
              </a:rPr>
              <a:t> play </a:t>
            </a:r>
            <a:r>
              <a:rPr lang="cs-CZ" dirty="0" err="1" smtClean="0">
                <a:solidFill>
                  <a:schemeClr val="tx1"/>
                </a:solidFill>
              </a:rPr>
              <a:t>the</a:t>
            </a:r>
            <a:r>
              <a:rPr lang="cs-CZ" dirty="0" smtClean="0">
                <a:solidFill>
                  <a:schemeClr val="tx1"/>
                </a:solidFill>
              </a:rPr>
              <a:t> piano.                    </a:t>
            </a:r>
            <a:r>
              <a:rPr lang="cs-CZ" dirty="0" err="1" smtClean="0">
                <a:solidFill>
                  <a:srgbClr val="FF0000"/>
                </a:solidFill>
              </a:rPr>
              <a:t>Can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you</a:t>
            </a:r>
            <a:r>
              <a:rPr lang="cs-CZ" dirty="0">
                <a:solidFill>
                  <a:schemeClr val="tx1"/>
                </a:solidFill>
              </a:rPr>
              <a:t> play </a:t>
            </a:r>
            <a:r>
              <a:rPr lang="cs-CZ" dirty="0" err="1">
                <a:solidFill>
                  <a:schemeClr val="tx1"/>
                </a:solidFill>
              </a:rPr>
              <a:t>the</a:t>
            </a:r>
            <a:r>
              <a:rPr lang="cs-CZ" dirty="0">
                <a:solidFill>
                  <a:schemeClr val="tx1"/>
                </a:solidFill>
              </a:rPr>
              <a:t> piano?</a:t>
            </a:r>
          </a:p>
          <a:p>
            <a:pPr lvl="1"/>
            <a:r>
              <a:rPr lang="cs-CZ" dirty="0" err="1" smtClean="0">
                <a:solidFill>
                  <a:schemeClr val="tx1"/>
                </a:solidFill>
              </a:rPr>
              <a:t>She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can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 smtClean="0">
                <a:solidFill>
                  <a:schemeClr val="tx1"/>
                </a:solidFill>
              </a:rPr>
              <a:t>dance</a:t>
            </a:r>
            <a:r>
              <a:rPr lang="cs-CZ" dirty="0" smtClean="0">
                <a:solidFill>
                  <a:schemeClr val="tx1"/>
                </a:solidFill>
              </a:rPr>
              <a:t>.                                 </a:t>
            </a:r>
            <a:r>
              <a:rPr lang="cs-CZ" dirty="0" err="1" smtClean="0">
                <a:solidFill>
                  <a:srgbClr val="FF0000"/>
                </a:solidFill>
              </a:rPr>
              <a:t>Can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she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dance</a:t>
            </a:r>
            <a:r>
              <a:rPr lang="cs-CZ" dirty="0">
                <a:solidFill>
                  <a:schemeClr val="tx1"/>
                </a:solidFill>
              </a:rPr>
              <a:t>?</a:t>
            </a:r>
          </a:p>
          <a:p>
            <a:pPr marL="457200" lvl="1" indent="0">
              <a:buNone/>
            </a:pPr>
            <a:endParaRPr lang="cs-CZ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Odpovědi:</a:t>
            </a:r>
          </a:p>
          <a:p>
            <a:pPr lvl="1"/>
            <a:r>
              <a:rPr lang="cs-CZ" sz="2000" dirty="0" err="1">
                <a:solidFill>
                  <a:srgbClr val="0070C0"/>
                </a:solidFill>
              </a:rPr>
              <a:t>Yes</a:t>
            </a:r>
            <a:r>
              <a:rPr lang="cs-CZ" sz="2000" dirty="0">
                <a:solidFill>
                  <a:srgbClr val="0070C0"/>
                </a:solidFill>
              </a:rPr>
              <a:t>, I </a:t>
            </a:r>
            <a:r>
              <a:rPr lang="cs-CZ" sz="2000" dirty="0" err="1">
                <a:solidFill>
                  <a:srgbClr val="0070C0"/>
                </a:solidFill>
              </a:rPr>
              <a:t>can</a:t>
            </a:r>
            <a:r>
              <a:rPr lang="cs-CZ" sz="2000" dirty="0" smtClean="0">
                <a:solidFill>
                  <a:srgbClr val="0070C0"/>
                </a:solidFill>
              </a:rPr>
              <a:t>.                  X            </a:t>
            </a:r>
            <a:r>
              <a:rPr lang="cs-CZ" sz="2000" dirty="0">
                <a:solidFill>
                  <a:srgbClr val="0070C0"/>
                </a:solidFill>
              </a:rPr>
              <a:t>No, I </a:t>
            </a:r>
            <a:r>
              <a:rPr lang="cs-CZ" sz="2000" dirty="0" err="1">
                <a:solidFill>
                  <a:srgbClr val="0070C0"/>
                </a:solidFill>
              </a:rPr>
              <a:t>can‘t</a:t>
            </a:r>
            <a:endParaRPr lang="cs-CZ" sz="2000" dirty="0">
              <a:solidFill>
                <a:srgbClr val="0070C0"/>
              </a:solidFill>
            </a:endParaRPr>
          </a:p>
          <a:p>
            <a:pPr lvl="1"/>
            <a:endParaRPr lang="cs-CZ" sz="2000" dirty="0">
              <a:solidFill>
                <a:srgbClr val="0070C0"/>
              </a:solidFill>
            </a:endParaRPr>
          </a:p>
          <a:p>
            <a:pPr lvl="1"/>
            <a:r>
              <a:rPr lang="cs-CZ" sz="2000" dirty="0" err="1">
                <a:solidFill>
                  <a:srgbClr val="0070C0"/>
                </a:solidFill>
              </a:rPr>
              <a:t>Yes</a:t>
            </a:r>
            <a:r>
              <a:rPr lang="cs-CZ" sz="2000" dirty="0">
                <a:solidFill>
                  <a:srgbClr val="0070C0"/>
                </a:solidFill>
              </a:rPr>
              <a:t>, </a:t>
            </a:r>
            <a:r>
              <a:rPr lang="cs-CZ" sz="2000" dirty="0" err="1">
                <a:solidFill>
                  <a:srgbClr val="0070C0"/>
                </a:solidFill>
              </a:rPr>
              <a:t>she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 err="1">
                <a:solidFill>
                  <a:srgbClr val="0070C0"/>
                </a:solidFill>
              </a:rPr>
              <a:t>can</a:t>
            </a:r>
            <a:r>
              <a:rPr lang="cs-CZ" sz="2000" dirty="0">
                <a:solidFill>
                  <a:srgbClr val="0070C0"/>
                </a:solidFill>
              </a:rPr>
              <a:t>. </a:t>
            </a:r>
            <a:r>
              <a:rPr lang="cs-CZ" sz="2000" dirty="0" smtClean="0">
                <a:solidFill>
                  <a:srgbClr val="0070C0"/>
                </a:solidFill>
              </a:rPr>
              <a:t>             X            No</a:t>
            </a:r>
            <a:r>
              <a:rPr lang="cs-CZ" sz="2000" dirty="0">
                <a:solidFill>
                  <a:srgbClr val="0070C0"/>
                </a:solidFill>
              </a:rPr>
              <a:t>, </a:t>
            </a:r>
            <a:r>
              <a:rPr lang="cs-CZ" sz="2000" dirty="0" err="1">
                <a:solidFill>
                  <a:srgbClr val="0070C0"/>
                </a:solidFill>
              </a:rPr>
              <a:t>she</a:t>
            </a:r>
            <a:r>
              <a:rPr lang="cs-CZ" sz="2000" dirty="0">
                <a:solidFill>
                  <a:srgbClr val="0070C0"/>
                </a:solidFill>
              </a:rPr>
              <a:t> </a:t>
            </a:r>
            <a:r>
              <a:rPr lang="cs-CZ" sz="2000" dirty="0" err="1">
                <a:solidFill>
                  <a:srgbClr val="0070C0"/>
                </a:solidFill>
              </a:rPr>
              <a:t>can‘t</a:t>
            </a:r>
            <a:r>
              <a:rPr lang="cs-CZ" sz="2000" dirty="0">
                <a:solidFill>
                  <a:srgbClr val="0070C0"/>
                </a:solidFill>
              </a:rPr>
              <a:t>.</a:t>
            </a:r>
          </a:p>
          <a:p>
            <a:pPr lvl="1"/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4" name="Picture 2" descr="Cartoon boy with a good idea Royalty Free Vector Image">
            <a:extLst>
              <a:ext uri="{FF2B5EF4-FFF2-40B4-BE49-F238E27FC236}">
                <a16:creationId xmlns:a16="http://schemas.microsoft.com/office/drawing/2014/main" id="{F25A76C9-5C74-424B-BAC6-FFF78093D1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9564" y="2483019"/>
            <a:ext cx="2097350" cy="3235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Šipka doprava 4"/>
          <p:cNvSpPr/>
          <p:nvPr/>
        </p:nvSpPr>
        <p:spPr>
          <a:xfrm>
            <a:off x="4069724" y="3103808"/>
            <a:ext cx="566670" cy="1531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5"/>
          <p:cNvSpPr/>
          <p:nvPr/>
        </p:nvSpPr>
        <p:spPr>
          <a:xfrm>
            <a:off x="4069724" y="3503054"/>
            <a:ext cx="566670" cy="1674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091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BEDD5F-0E7E-4721-987B-DDE31BA75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VYTVOŘ </a:t>
            </a:r>
            <a:r>
              <a:rPr lang="cs-CZ" dirty="0" smtClean="0">
                <a:solidFill>
                  <a:srgbClr val="FF0000"/>
                </a:solidFill>
              </a:rPr>
              <a:t>OTÁZKY: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C35275-5EC0-4F4A-86F0-47E8614E77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3949"/>
            <a:ext cx="8596668" cy="454741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cs-CZ" dirty="0">
                <a:solidFill>
                  <a:schemeClr val="tx1"/>
                </a:solidFill>
              </a:rPr>
              <a:t>Umíš mluvit anglicky? 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cs-CZ" dirty="0" err="1">
                <a:solidFill>
                  <a:schemeClr val="tx1"/>
                </a:solidFill>
                <a:sym typeface="Wingdings" panose="05000000000000000000" pitchFamily="2" charset="2"/>
              </a:rPr>
              <a:t>Can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dirty="0" err="1">
                <a:solidFill>
                  <a:schemeClr val="tx1"/>
                </a:solidFill>
                <a:sym typeface="Wingdings" panose="05000000000000000000" pitchFamily="2" charset="2"/>
              </a:rPr>
              <a:t>you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dirty="0" err="1">
                <a:solidFill>
                  <a:schemeClr val="tx1"/>
                </a:solidFill>
                <a:sym typeface="Wingdings" panose="05000000000000000000" pitchFamily="2" charset="2"/>
              </a:rPr>
              <a:t>speak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cs-CZ" dirty="0" err="1">
                <a:solidFill>
                  <a:schemeClr val="tx1"/>
                </a:solidFill>
                <a:sym typeface="Wingdings" panose="05000000000000000000" pitchFamily="2" charset="2"/>
              </a:rPr>
              <a:t>English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Umíš lyžovat? </a:t>
            </a:r>
          </a:p>
          <a:p>
            <a:pPr>
              <a:lnSpc>
                <a:spcPct val="200000"/>
              </a:lnSpc>
            </a:pP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Umíš hrát na hudební nástroj? </a:t>
            </a:r>
          </a:p>
          <a:p>
            <a:pPr>
              <a:lnSpc>
                <a:spcPct val="200000"/>
              </a:lnSpc>
            </a:pP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Umíš hrát hokej? </a:t>
            </a:r>
          </a:p>
          <a:p>
            <a:pPr>
              <a:lnSpc>
                <a:spcPct val="200000"/>
              </a:lnSpc>
            </a:pP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Dokážeš to udělat? 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39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68DA4E-6ED3-4F35-B40B-787F1C217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86" y="236113"/>
            <a:ext cx="8596668" cy="562377"/>
          </a:xfrm>
        </p:spPr>
        <p:txBody>
          <a:bodyPr>
            <a:normAutofit fontScale="90000"/>
          </a:bodyPr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A0C6AF-07A4-4242-ABA7-FBAB7FF317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335" y="798490"/>
            <a:ext cx="8990667" cy="6059510"/>
          </a:xfrm>
        </p:spPr>
        <p:txBody>
          <a:bodyPr/>
          <a:lstStyle/>
          <a:p>
            <a:r>
              <a:rPr lang="cs-CZ" dirty="0"/>
              <a:t>Umíš mluvit anglicky? </a:t>
            </a:r>
            <a:r>
              <a:rPr lang="cs-CZ" dirty="0">
                <a:sym typeface="Wingdings" panose="05000000000000000000" pitchFamily="2" charset="2"/>
              </a:rPr>
              <a:t>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speak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English</a:t>
            </a:r>
            <a:r>
              <a:rPr lang="cs-CZ" dirty="0">
                <a:sym typeface="Wingdings" panose="05000000000000000000" pitchFamily="2" charset="2"/>
              </a:rPr>
              <a:t>?</a:t>
            </a:r>
          </a:p>
          <a:p>
            <a:r>
              <a:rPr lang="cs-CZ" dirty="0">
                <a:sym typeface="Wingdings" panose="05000000000000000000" pitchFamily="2" charset="2"/>
              </a:rPr>
              <a:t>Umíš lyžovat?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ski?</a:t>
            </a:r>
          </a:p>
          <a:p>
            <a:r>
              <a:rPr lang="cs-CZ" dirty="0">
                <a:sym typeface="Wingdings" panose="05000000000000000000" pitchFamily="2" charset="2"/>
              </a:rPr>
              <a:t>Umíš hrát na hudební nástroj?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the</a:t>
            </a:r>
            <a:r>
              <a:rPr lang="cs-CZ" dirty="0">
                <a:sym typeface="Wingdings" panose="05000000000000000000" pitchFamily="2" charset="2"/>
              </a:rPr>
              <a:t> musical instrument?</a:t>
            </a:r>
          </a:p>
          <a:p>
            <a:r>
              <a:rPr lang="cs-CZ" dirty="0">
                <a:sym typeface="Wingdings" panose="05000000000000000000" pitchFamily="2" charset="2"/>
              </a:rPr>
              <a:t>Umíš hrát hokej?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play </a:t>
            </a:r>
            <a:r>
              <a:rPr lang="cs-CZ" dirty="0" err="1">
                <a:sym typeface="Wingdings" panose="05000000000000000000" pitchFamily="2" charset="2"/>
              </a:rPr>
              <a:t>ice</a:t>
            </a:r>
            <a:r>
              <a:rPr lang="cs-CZ" dirty="0">
                <a:sym typeface="Wingdings" panose="05000000000000000000" pitchFamily="2" charset="2"/>
              </a:rPr>
              <a:t> - </a:t>
            </a:r>
            <a:r>
              <a:rPr lang="cs-CZ" dirty="0" err="1">
                <a:sym typeface="Wingdings" panose="05000000000000000000" pitchFamily="2" charset="2"/>
              </a:rPr>
              <a:t>hockey</a:t>
            </a:r>
            <a:r>
              <a:rPr lang="cs-CZ" dirty="0">
                <a:sym typeface="Wingdings" panose="05000000000000000000" pitchFamily="2" charset="2"/>
              </a:rPr>
              <a:t>?</a:t>
            </a:r>
          </a:p>
          <a:p>
            <a:r>
              <a:rPr lang="cs-CZ" dirty="0">
                <a:sym typeface="Wingdings" panose="05000000000000000000" pitchFamily="2" charset="2"/>
              </a:rPr>
              <a:t>Dokážeš to udělat?  </a:t>
            </a:r>
            <a:r>
              <a:rPr lang="cs-CZ" dirty="0" err="1">
                <a:sym typeface="Wingdings" panose="05000000000000000000" pitchFamily="2" charset="2"/>
              </a:rPr>
              <a:t>Can</a:t>
            </a:r>
            <a:r>
              <a:rPr lang="cs-CZ" dirty="0">
                <a:sym typeface="Wingdings" panose="05000000000000000000" pitchFamily="2" charset="2"/>
              </a:rPr>
              <a:t> </a:t>
            </a:r>
            <a:r>
              <a:rPr lang="cs-CZ" dirty="0" err="1">
                <a:sym typeface="Wingdings" panose="05000000000000000000" pitchFamily="2" charset="2"/>
              </a:rPr>
              <a:t>you</a:t>
            </a:r>
            <a:r>
              <a:rPr lang="cs-CZ" dirty="0">
                <a:sym typeface="Wingdings" panose="05000000000000000000" pitchFamily="2" charset="2"/>
              </a:rPr>
              <a:t> do </a:t>
            </a:r>
            <a:r>
              <a:rPr lang="cs-CZ" dirty="0" err="1">
                <a:sym typeface="Wingdings" panose="05000000000000000000" pitchFamily="2" charset="2"/>
              </a:rPr>
              <a:t>it</a:t>
            </a:r>
            <a:r>
              <a:rPr lang="cs-CZ" dirty="0" smtClean="0">
                <a:sym typeface="Wingdings" panose="05000000000000000000" pitchFamily="2" charset="2"/>
              </a:rPr>
              <a:t>?</a:t>
            </a:r>
          </a:p>
          <a:p>
            <a:pPr marL="0" indent="0">
              <a:buNone/>
            </a:pPr>
            <a:r>
              <a:rPr lang="cs-CZ" i="1" u="sng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     KONTROLA WB p. 48/ ex. 2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1.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Freddie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swim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2.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Jessica and Alan play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tennis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3.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James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draw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4.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Roger and Philip ski?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5.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Dorothy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take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photos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6.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Tracy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play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piano?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7.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they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dance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</a:p>
          <a:p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8.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Can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 he </a:t>
            </a:r>
            <a:r>
              <a:rPr lang="cs-CZ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spell</a:t>
            </a:r>
            <a:r>
              <a:rPr lang="cs-CZ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4991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2A8B17-BF73-4FE4-B577-9FCD7D001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183" y="467932"/>
            <a:ext cx="8887636" cy="897228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SLOVÍČKA 5D – CVIČENÍ </a:t>
            </a:r>
            <a:r>
              <a:rPr lang="cs-CZ" dirty="0">
                <a:solidFill>
                  <a:srgbClr val="FF0000"/>
                </a:solidFill>
                <a:sym typeface="Wingdings" panose="05000000000000000000" pitchFamily="2" charset="2"/>
              </a:rPr>
              <a:t> SPOJ SLOVÍČKA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9DFDED7-A9C1-4D74-83DE-151D45D612B3}"/>
              </a:ext>
            </a:extLst>
          </p:cNvPr>
          <p:cNvSpPr txBox="1"/>
          <p:nvPr/>
        </p:nvSpPr>
        <p:spPr>
          <a:xfrm>
            <a:off x="489397" y="1365161"/>
            <a:ext cx="338126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800" dirty="0"/>
              <a:t>SKI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STUPID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SWIM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WRONG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GOLF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GO BACK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CROSS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CLOSED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FIND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800" dirty="0"/>
              <a:t>PAINT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8F4B09A-FC8D-4BDA-AA36-0E9DDA620443}"/>
              </a:ext>
            </a:extLst>
          </p:cNvPr>
          <p:cNvSpPr txBox="1"/>
          <p:nvPr/>
        </p:nvSpPr>
        <p:spPr>
          <a:xfrm>
            <a:off x="6078829" y="1365160"/>
            <a:ext cx="39381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cs-CZ" sz="2800" dirty="0"/>
              <a:t>BARVA/MALOVAT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GOLF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HLOUPÝ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LYŽE/LYŽOVAT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NAJÍT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PLAVAT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PŘEJÍT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ŠPATNÝ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VRÁTIT SE</a:t>
            </a:r>
          </a:p>
          <a:p>
            <a:pPr marL="342900" lvl="0" indent="-342900">
              <a:buFont typeface="+mj-lt"/>
              <a:buAutoNum type="alphaLcParenR"/>
            </a:pPr>
            <a:r>
              <a:rPr lang="cs-CZ" sz="2800" dirty="0"/>
              <a:t>ZAVŘENÝ</a:t>
            </a:r>
          </a:p>
        </p:txBody>
      </p:sp>
    </p:spTree>
    <p:extLst>
      <p:ext uri="{BB962C8B-B14F-4D97-AF65-F5344CB8AC3E}">
        <p14:creationId xmlns:p14="http://schemas.microsoft.com/office/powerpoint/2010/main" val="3174034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46F87A-A3FF-456F-9A20-B5BCAA595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9499"/>
          </a:xfrm>
        </p:spPr>
        <p:txBody>
          <a:bodyPr>
            <a:normAutofit fontScale="90000"/>
          </a:bodyPr>
          <a:lstStyle/>
          <a:p>
            <a:r>
              <a:rPr lang="cs-CZ" dirty="0"/>
              <a:t>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840CE7-6845-4F08-B71C-135FC4796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3055" y="1339401"/>
            <a:ext cx="5770948" cy="4962347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LYŽE/LYŽOVAT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HLOUPÝ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PLAVAT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ŠPATNÝ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GOLF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VRÁTIT SE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PŘEJÍT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ZAVŘENÝ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NAJÍT</a:t>
            </a:r>
          </a:p>
          <a:p>
            <a:pPr marL="457200" lvl="0" indent="-457200">
              <a:buFont typeface="+mj-lt"/>
              <a:buAutoNum type="arabicPeriod"/>
            </a:pPr>
            <a:r>
              <a:rPr lang="cs-CZ" sz="2400" dirty="0"/>
              <a:t>BARVA/MALOVAT</a:t>
            </a:r>
          </a:p>
          <a:p>
            <a:endParaRPr lang="cs-CZ" sz="2000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19E23867-09F2-4283-BDCD-040F3D002FBA}"/>
              </a:ext>
            </a:extLst>
          </p:cNvPr>
          <p:cNvSpPr txBox="1"/>
          <p:nvPr/>
        </p:nvSpPr>
        <p:spPr>
          <a:xfrm>
            <a:off x="677334" y="1339402"/>
            <a:ext cx="37529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400" dirty="0" smtClean="0"/>
              <a:t>SKI</a:t>
            </a:r>
            <a:endParaRPr lang="cs-CZ" sz="2400" dirty="0"/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STUPID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SWIM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WRONG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GOLF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GO BACK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CROSS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CLOSED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FIND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/>
              <a:t>PAINT</a:t>
            </a:r>
          </a:p>
        </p:txBody>
      </p:sp>
    </p:spTree>
    <p:extLst>
      <p:ext uri="{BB962C8B-B14F-4D97-AF65-F5344CB8AC3E}">
        <p14:creationId xmlns:p14="http://schemas.microsoft.com/office/powerpoint/2010/main" val="25512828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</TotalTime>
  <Words>837</Words>
  <Application>Microsoft Office PowerPoint</Application>
  <PresentationFormat>Širokoúhlá obrazovka</PresentationFormat>
  <Paragraphs>163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Trebuchet MS</vt:lpstr>
      <vt:lpstr>Wingdings</vt:lpstr>
      <vt:lpstr>Wingdings 3</vt:lpstr>
      <vt:lpstr>Fazeta</vt:lpstr>
      <vt:lpstr>Sloveso CAN =umět, dovést,dokázat, smět</vt:lpstr>
      <vt:lpstr>SLOVESO “CAN“</vt:lpstr>
      <vt:lpstr>ZKUS PŘELOŽIT</vt:lpstr>
      <vt:lpstr>KONTROLA</vt:lpstr>
      <vt:lpstr>TVOŘENÍ OTÁZEK se slovesem CAN TVOŘENÍ KRÁTKÝCH ODPOVĚDÍ se slovesem CAN</vt:lpstr>
      <vt:lpstr>VYTVOŘ OTÁZKY:</vt:lpstr>
      <vt:lpstr>KONTROLA</vt:lpstr>
      <vt:lpstr>SLOVÍČKA 5D – CVIČENÍ  SPOJ SLOVÍČKA</vt:lpstr>
      <vt:lpstr>KONTROLA</vt:lpstr>
      <vt:lpstr>TESTÍK – slovíčka z Unitu 5</vt:lpstr>
      <vt:lpstr>REVISION:CB p. 59/ ex. 4a   Put the words in order to make the questions.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 5. ROČNÍK</dc:title>
  <dc:creator>Karin Kročková</dc:creator>
  <cp:lastModifiedBy>jkavkova1</cp:lastModifiedBy>
  <cp:revision>48</cp:revision>
  <dcterms:created xsi:type="dcterms:W3CDTF">2020-05-03T14:34:22Z</dcterms:created>
  <dcterms:modified xsi:type="dcterms:W3CDTF">2020-05-14T05:33:31Z</dcterms:modified>
</cp:coreProperties>
</file>